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  <p:sldMasterId id="2147483782" r:id="rId2"/>
  </p:sldMasterIdLst>
  <p:notesMasterIdLst>
    <p:notesMasterId r:id="rId10"/>
  </p:notesMasterIdLst>
  <p:handoutMasterIdLst>
    <p:handoutMasterId r:id="rId11"/>
  </p:handoutMasterIdLst>
  <p:sldIdLst>
    <p:sldId id="269" r:id="rId3"/>
    <p:sldId id="308" r:id="rId4"/>
    <p:sldId id="304" r:id="rId5"/>
    <p:sldId id="309" r:id="rId6"/>
    <p:sldId id="310" r:id="rId7"/>
    <p:sldId id="311" r:id="rId8"/>
    <p:sldId id="306" r:id="rId9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775" y="31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7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CB6B8E-B661-4718-8DEF-FFAC0652DC48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80845-2DBA-4537-B061-FBF0F7912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0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49AEFF4-538D-4012-B283-7DD5426F2482}" type="datetimeFigureOut">
              <a:rPr lang="en-US"/>
              <a:pPr>
                <a:defRPr/>
              </a:pPr>
              <a:t>10/30/2018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FA02107-00AA-465D-8462-095CF48235D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A02107-00AA-465D-8462-095CF48235D6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8529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A02107-00AA-465D-8462-095CF48235D6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9639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821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127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34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726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960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027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9015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1711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229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3056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132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8211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420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589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7538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 bwMode="auto">
          <a:xfrm>
            <a:off x="478367" y="294704"/>
            <a:ext cx="9720503" cy="63150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78367" y="6595977"/>
            <a:ext cx="10548659" cy="253523"/>
          </a:xfrm>
          <a:prstGeom prst="rect">
            <a:avLst/>
          </a:prstGeom>
        </p:spPr>
        <p:txBody>
          <a:bodyPr/>
          <a:lstStyle>
            <a:lvl1pPr>
              <a:defRPr sz="1100" b="0" i="0">
                <a:solidFill>
                  <a:schemeClr val="bg1">
                    <a:lumMod val="50000"/>
                  </a:schemeClr>
                </a:solidFill>
                <a:latin typeface="Helvetica Neue Light" charset="0"/>
                <a:ea typeface="Helvetica Neue Light" charset="0"/>
                <a:cs typeface="Helvetica Neue Light" charset="0"/>
              </a:defRPr>
            </a:lvl1pPr>
          </a:lstStyle>
          <a:p>
            <a:pPr>
              <a:defRPr/>
            </a:pPr>
            <a:r>
              <a:rPr lang="en-US">
                <a:solidFill>
                  <a:prstClr val="white">
                    <a:lumMod val="50000"/>
                  </a:prstClr>
                </a:solidFill>
              </a:rPr>
              <a:t>Distribution Statement A. Approved for public release: distribution unlimited</a:t>
            </a:r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964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86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32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9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619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84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335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114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65107-BD6C-40E4-A9AD-610222FE67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8698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42385-EA3D-C24C-AB35-FC69A4055F32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90587-88C2-564A-BA93-0370D9964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86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adixit@caltech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hyperlink" Target="mailto:jwb@robotics.Caltech.edu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adixit@caltech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hyperlink" Target="mailto:jwb@robotics.Caltech.edu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adixit@caltech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hyperlink" Target="mailto:jwb@robotics.Caltech.edu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adixit@caltech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hyperlink" Target="mailto:jwb@robotics.Caltech.edu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219200"/>
            <a:ext cx="8686800" cy="17907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DARPA Subterranean Challenge </a:t>
            </a:r>
            <a:r>
              <a:rPr lang="en-US" dirty="0" smtClean="0"/>
              <a:t>“Software” </a:t>
            </a:r>
            <a:r>
              <a:rPr lang="en-US" dirty="0" smtClean="0"/>
              <a:t>Projects</a:t>
            </a:r>
            <a:br>
              <a:rPr lang="en-US" dirty="0" smtClean="0"/>
            </a:br>
            <a:r>
              <a:rPr lang="en-US" sz="2200" dirty="0" smtClean="0"/>
              <a:t>(first version)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25842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647" y="1409552"/>
            <a:ext cx="4300481" cy="43434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152400"/>
            <a:ext cx="10515600" cy="10064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 smtClean="0"/>
              <a:t>Lego-LOAMS Projects Background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81600" y="1042095"/>
            <a:ext cx="636465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LeGo</a:t>
            </a:r>
            <a:r>
              <a:rPr lang="en-US" sz="2400" b="1" dirty="0" smtClean="0"/>
              <a:t>-LOAMS </a:t>
            </a:r>
            <a:r>
              <a:rPr lang="en-US" sz="2400" dirty="0" smtClean="0"/>
              <a:t>is a public-domain code for visual </a:t>
            </a:r>
            <a:r>
              <a:rPr lang="en-US" sz="2400" dirty="0" err="1" smtClean="0"/>
              <a:t>odometry</a:t>
            </a:r>
            <a:r>
              <a:rPr lang="en-US" sz="2400" dirty="0" smtClean="0"/>
              <a:t> and local map making that we will use for the foreseeable future.  </a:t>
            </a:r>
          </a:p>
          <a:p>
            <a:endParaRPr lang="en-US" sz="1200" dirty="0"/>
          </a:p>
          <a:p>
            <a:r>
              <a:rPr lang="en-US" sz="2400" dirty="0" smtClean="0"/>
              <a:t>In Visual </a:t>
            </a:r>
            <a:r>
              <a:rPr lang="en-US" sz="2400" dirty="0" err="1" smtClean="0"/>
              <a:t>Odometry</a:t>
            </a:r>
            <a:r>
              <a:rPr lang="en-US" sz="2400" dirty="0" smtClean="0"/>
              <a:t> (VO), two LiDAR scans of the robot’s environment are take in successive (and nearby) robot locations.  The scan </a:t>
            </a:r>
            <a:r>
              <a:rPr lang="en-US" sz="2400" i="1" dirty="0" smtClean="0"/>
              <a:t>features </a:t>
            </a:r>
            <a:r>
              <a:rPr lang="en-US" sz="2400" dirty="0" smtClean="0"/>
              <a:t>are matched across the two data scans in order to estimate the robot’s displacement between the adjacent locations (hence the term </a:t>
            </a:r>
            <a:r>
              <a:rPr lang="en-US" sz="2400" dirty="0" err="1" smtClean="0"/>
              <a:t>odometry</a:t>
            </a:r>
            <a:r>
              <a:rPr lang="en-US" sz="2400" dirty="0" smtClean="0"/>
              <a:t>).  Based on the </a:t>
            </a:r>
            <a:r>
              <a:rPr lang="en-US" sz="2400" dirty="0" err="1" smtClean="0"/>
              <a:t>odometry</a:t>
            </a:r>
            <a:r>
              <a:rPr lang="en-US" sz="2400" dirty="0" smtClean="0"/>
              <a:t> estimates, a local map of the environment is made.  </a:t>
            </a:r>
          </a:p>
          <a:p>
            <a:endParaRPr lang="en-US" sz="1200" dirty="0"/>
          </a:p>
          <a:p>
            <a:r>
              <a:rPr lang="en-US" sz="2400" dirty="0" smtClean="0"/>
              <a:t>We want to make several improvements to </a:t>
            </a:r>
            <a:r>
              <a:rPr lang="en-US" sz="2400" dirty="0" err="1" smtClean="0"/>
              <a:t>LeGO</a:t>
            </a:r>
            <a:r>
              <a:rPr lang="en-US" sz="2400" dirty="0" smtClean="0"/>
              <a:t>-LOAMS</a:t>
            </a:r>
          </a:p>
        </p:txBody>
      </p:sp>
    </p:spTree>
    <p:extLst>
      <p:ext uri="{BB962C8B-B14F-4D97-AF65-F5344CB8AC3E}">
        <p14:creationId xmlns:p14="http://schemas.microsoft.com/office/powerpoint/2010/main" val="339247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752600"/>
            <a:ext cx="4300481" cy="43434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152400"/>
            <a:ext cx="10515600" cy="10064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 smtClean="0"/>
              <a:t>Project: </a:t>
            </a:r>
            <a:r>
              <a:rPr lang="en-US" dirty="0" smtClean="0"/>
              <a:t>Lego-LOAMS #</a:t>
            </a:r>
            <a:r>
              <a:rPr lang="en-US" dirty="0" smtClean="0"/>
              <a:t>1</a:t>
            </a:r>
            <a:r>
              <a:rPr lang="en-US" dirty="0" smtClean="0"/>
              <a:t>: IMU Fusion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81600" y="1151473"/>
            <a:ext cx="636465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Goal</a:t>
            </a:r>
            <a:r>
              <a:rPr lang="en-US" sz="2400" b="1" dirty="0" smtClean="0"/>
              <a:t>: </a:t>
            </a:r>
            <a:r>
              <a:rPr lang="en-US" sz="2400" dirty="0" smtClean="0"/>
              <a:t>Develop an estimator (e.g. </a:t>
            </a:r>
            <a:r>
              <a:rPr lang="en-US" sz="2400" dirty="0" err="1" smtClean="0"/>
              <a:t>Kalman</a:t>
            </a:r>
            <a:r>
              <a:rPr lang="en-US" sz="2400" dirty="0" smtClean="0"/>
              <a:t> Filter or particle filter) that “fuses” IMU data with the Visual </a:t>
            </a:r>
            <a:r>
              <a:rPr lang="en-US" sz="2400" dirty="0" err="1" smtClean="0"/>
              <a:t>Odometry</a:t>
            </a:r>
            <a:r>
              <a:rPr lang="en-US" sz="2400" dirty="0" smtClean="0"/>
              <a:t> Estimates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200" b="1" dirty="0" smtClean="0"/>
              <a:t>Motivation: </a:t>
            </a:r>
            <a:r>
              <a:rPr lang="en-US" sz="2200" dirty="0" smtClean="0"/>
              <a:t>The fusion of these two forms of </a:t>
            </a:r>
            <a:r>
              <a:rPr lang="en-US" sz="2200" dirty="0" err="1" smtClean="0"/>
              <a:t>prioprioception</a:t>
            </a:r>
            <a:r>
              <a:rPr lang="en-US" sz="2200" dirty="0" smtClean="0"/>
              <a:t> produces better maps.  Currently, </a:t>
            </a:r>
            <a:r>
              <a:rPr lang="en-US" sz="2200" dirty="0" err="1" smtClean="0"/>
              <a:t>LeGO</a:t>
            </a:r>
            <a:r>
              <a:rPr lang="en-US" sz="2200" dirty="0" smtClean="0"/>
              <a:t>-LOAMS use of an IMU (Inertial Measurement Unit) is </a:t>
            </a:r>
            <a:r>
              <a:rPr lang="en-US" sz="2200" i="1" dirty="0" smtClean="0"/>
              <a:t>very </a:t>
            </a:r>
            <a:r>
              <a:rPr lang="en-US" sz="2200" dirty="0" smtClean="0"/>
              <a:t>unsophisticated.</a:t>
            </a:r>
          </a:p>
          <a:p>
            <a:r>
              <a:rPr lang="en-US" sz="2000" dirty="0" smtClean="0"/>
              <a:t> </a:t>
            </a:r>
            <a:endParaRPr lang="en-US" sz="2000" b="1" dirty="0" smtClean="0"/>
          </a:p>
          <a:p>
            <a:r>
              <a:rPr lang="en-US" sz="2200" b="1" dirty="0" smtClean="0"/>
              <a:t>Activity</a:t>
            </a:r>
            <a:r>
              <a:rPr lang="en-US" sz="2200" b="1" dirty="0" smtClean="0"/>
              <a:t>: </a:t>
            </a:r>
            <a:r>
              <a:rPr lang="en-US" sz="2200" dirty="0" smtClean="0"/>
              <a:t>Develop an estimator that fuses these two streams of sensor data, and test on a ground or aerial vehicle.</a:t>
            </a:r>
            <a:endParaRPr lang="en-US" sz="22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151120" y="5638800"/>
            <a:ext cx="6858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Contacts: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dirty="0" smtClean="0"/>
              <a:t>Caltech: </a:t>
            </a:r>
            <a:r>
              <a:rPr lang="en-US" sz="2000" dirty="0" err="1" smtClean="0"/>
              <a:t>Anushri</a:t>
            </a:r>
            <a:r>
              <a:rPr lang="en-US" sz="2000" dirty="0" smtClean="0"/>
              <a:t> Dixit,</a:t>
            </a:r>
            <a:r>
              <a:rPr lang="en-US" sz="2000" b="1" dirty="0" smtClean="0"/>
              <a:t> </a:t>
            </a:r>
            <a:r>
              <a:rPr lang="en-US" sz="2000" dirty="0" smtClean="0">
                <a:hlinkClick r:id="rId3"/>
              </a:rPr>
              <a:t>adixit@caltech.edu</a:t>
            </a:r>
            <a:r>
              <a:rPr lang="en-US" sz="2000" dirty="0" smtClean="0"/>
              <a:t>, Joel Burdick, </a:t>
            </a:r>
            <a:r>
              <a:rPr lang="en-US" sz="2000" dirty="0" smtClean="0">
                <a:hlinkClick r:id="rId4"/>
              </a:rPr>
              <a:t>jwb@robotics.caltech.edu</a:t>
            </a:r>
            <a:r>
              <a:rPr lang="en-US" sz="2000" dirty="0" smtClean="0"/>
              <a:t> </a:t>
            </a:r>
          </a:p>
          <a:p>
            <a:pPr lvl="1"/>
            <a:r>
              <a:rPr lang="en-US" sz="2000" dirty="0"/>
              <a:t> </a:t>
            </a:r>
            <a:r>
              <a:rPr lang="en-US" sz="2000" dirty="0" smtClean="0"/>
              <a:t>         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13583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752600"/>
            <a:ext cx="4300481" cy="43434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152400"/>
            <a:ext cx="10515600" cy="10064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 smtClean="0"/>
              <a:t>Project: </a:t>
            </a:r>
            <a:r>
              <a:rPr lang="en-US" dirty="0" smtClean="0"/>
              <a:t>Lego-LOAMS #</a:t>
            </a:r>
            <a:r>
              <a:rPr lang="en-US" dirty="0"/>
              <a:t>2</a:t>
            </a:r>
            <a:r>
              <a:rPr lang="en-US" dirty="0" smtClean="0"/>
              <a:t>: Improved Feature Extraction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81600" y="1151473"/>
            <a:ext cx="64770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Goal</a:t>
            </a:r>
            <a:r>
              <a:rPr lang="en-US" sz="2400" b="1" dirty="0" smtClean="0"/>
              <a:t>: </a:t>
            </a:r>
            <a:r>
              <a:rPr lang="en-US" sz="2400" dirty="0" smtClean="0"/>
              <a:t>Develop a better feature extractor to find planes (e.g., walls, ceilings, floors) in the LiDAR return signals, and other useful features.</a:t>
            </a:r>
            <a:endParaRPr lang="en-US" sz="2400" dirty="0" smtClean="0"/>
          </a:p>
          <a:p>
            <a:endParaRPr lang="en-US" sz="1200" dirty="0"/>
          </a:p>
          <a:p>
            <a:r>
              <a:rPr lang="en-US" sz="2200" b="1" dirty="0" smtClean="0"/>
              <a:t>Motivation: </a:t>
            </a:r>
            <a:r>
              <a:rPr lang="en-US" sz="2200" dirty="0" smtClean="0"/>
              <a:t>When features are present in LiDAR data, they can be used to improve VO estimates and map quality. Planes are a common feature in man-made environments.  We can think that we can improve  </a:t>
            </a:r>
            <a:r>
              <a:rPr lang="en-US" sz="2200" dirty="0" err="1" smtClean="0"/>
              <a:t>LeGO</a:t>
            </a:r>
            <a:r>
              <a:rPr lang="en-US" sz="2200" dirty="0" smtClean="0"/>
              <a:t>-LOAMS feature detector. </a:t>
            </a:r>
            <a:endParaRPr lang="en-US" sz="2200" dirty="0" smtClean="0"/>
          </a:p>
          <a:p>
            <a:r>
              <a:rPr lang="en-US" sz="2000" dirty="0" smtClean="0"/>
              <a:t> </a:t>
            </a:r>
            <a:endParaRPr lang="en-US" sz="2000" b="1" dirty="0" smtClean="0"/>
          </a:p>
          <a:p>
            <a:r>
              <a:rPr lang="en-US" sz="2200" b="1" dirty="0" smtClean="0"/>
              <a:t>Activity</a:t>
            </a:r>
            <a:r>
              <a:rPr lang="en-US" sz="2200" b="1" dirty="0" smtClean="0"/>
              <a:t>: </a:t>
            </a:r>
            <a:r>
              <a:rPr lang="en-US" sz="2200" dirty="0" smtClean="0"/>
              <a:t>Develop and feature extractors for </a:t>
            </a:r>
            <a:r>
              <a:rPr lang="en-US" sz="2200" dirty="0" err="1" smtClean="0"/>
              <a:t>Velodyne</a:t>
            </a:r>
            <a:r>
              <a:rPr lang="en-US" sz="2200" dirty="0" smtClean="0"/>
              <a:t> </a:t>
            </a:r>
            <a:r>
              <a:rPr lang="en-US" sz="2200" dirty="0" err="1" smtClean="0"/>
              <a:t>LiDARS</a:t>
            </a:r>
            <a:r>
              <a:rPr lang="en-US" sz="2200" dirty="0" smtClean="0"/>
              <a:t>, and test them on vehicles</a:t>
            </a:r>
            <a:endParaRPr lang="en-US" sz="22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151120" y="5638800"/>
            <a:ext cx="6858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Contacts: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dirty="0" smtClean="0"/>
              <a:t>Caltech: </a:t>
            </a:r>
            <a:r>
              <a:rPr lang="en-US" sz="2000" dirty="0" err="1" smtClean="0"/>
              <a:t>Anushri</a:t>
            </a:r>
            <a:r>
              <a:rPr lang="en-US" sz="2000" dirty="0" smtClean="0"/>
              <a:t> Dixit,</a:t>
            </a:r>
            <a:r>
              <a:rPr lang="en-US" sz="2000" b="1" dirty="0" smtClean="0"/>
              <a:t> </a:t>
            </a:r>
            <a:r>
              <a:rPr lang="en-US" sz="2000" dirty="0" smtClean="0">
                <a:hlinkClick r:id="rId3"/>
              </a:rPr>
              <a:t>adixit@caltech.edu</a:t>
            </a:r>
            <a:r>
              <a:rPr lang="en-US" sz="2000" dirty="0" smtClean="0"/>
              <a:t>, Joel Burdick, </a:t>
            </a:r>
            <a:r>
              <a:rPr lang="en-US" sz="2000" dirty="0" smtClean="0">
                <a:hlinkClick r:id="rId4"/>
              </a:rPr>
              <a:t>jwb@robotics.caltech.edu</a:t>
            </a:r>
            <a:r>
              <a:rPr lang="en-US" sz="2000" dirty="0" smtClean="0"/>
              <a:t> </a:t>
            </a:r>
          </a:p>
          <a:p>
            <a:pPr lvl="1"/>
            <a:r>
              <a:rPr lang="en-US" sz="2000" dirty="0"/>
              <a:t> </a:t>
            </a:r>
            <a:r>
              <a:rPr lang="en-US" sz="2000" dirty="0" smtClean="0"/>
              <a:t>         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96097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752600"/>
            <a:ext cx="4300481" cy="43434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152400"/>
            <a:ext cx="10515600" cy="10064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 smtClean="0"/>
              <a:t>Project: </a:t>
            </a:r>
            <a:r>
              <a:rPr lang="en-US" dirty="0" smtClean="0"/>
              <a:t>Lego-LOAMS #</a:t>
            </a:r>
            <a:r>
              <a:rPr lang="en-US" dirty="0" smtClean="0"/>
              <a:t>3</a:t>
            </a:r>
            <a:r>
              <a:rPr lang="en-US" dirty="0" smtClean="0"/>
              <a:t>: Aerial Version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81600" y="1151473"/>
            <a:ext cx="64770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Goal</a:t>
            </a:r>
            <a:r>
              <a:rPr lang="en-US" sz="2400" b="1" dirty="0" smtClean="0"/>
              <a:t>: </a:t>
            </a:r>
            <a:r>
              <a:rPr lang="en-US" sz="2400" dirty="0" smtClean="0"/>
              <a:t>Modify </a:t>
            </a:r>
            <a:r>
              <a:rPr lang="en-US" sz="2400" dirty="0" err="1" smtClean="0"/>
              <a:t>LeGO</a:t>
            </a:r>
            <a:r>
              <a:rPr lang="en-US" sz="2400" dirty="0" smtClean="0"/>
              <a:t>-LOAMS so that it works with flying vehicles. </a:t>
            </a:r>
            <a:endParaRPr lang="en-US" sz="2400" dirty="0" smtClean="0"/>
          </a:p>
          <a:p>
            <a:endParaRPr lang="en-US" sz="1200" dirty="0"/>
          </a:p>
          <a:p>
            <a:r>
              <a:rPr lang="en-US" sz="2200" b="1" dirty="0" smtClean="0"/>
              <a:t>Motivation: </a:t>
            </a:r>
            <a:r>
              <a:rPr lang="en-US" sz="2200" dirty="0" err="1" smtClean="0"/>
              <a:t>LeGO</a:t>
            </a:r>
            <a:r>
              <a:rPr lang="en-US" sz="2200" dirty="0" smtClean="0"/>
              <a:t>-LOAMS was developed for </a:t>
            </a:r>
            <a:r>
              <a:rPr lang="en-US" sz="2200" i="1" dirty="0" smtClean="0"/>
              <a:t>ground robots.  </a:t>
            </a:r>
            <a:r>
              <a:rPr lang="en-US" sz="2200" dirty="0" smtClean="0"/>
              <a:t>Several of its algorithms take shortcuts, or modify the analysis to make the VO and map estimates appropriate for ground vehicles.  We would like to make a version which works for aerial vehicles. </a:t>
            </a:r>
          </a:p>
          <a:p>
            <a:r>
              <a:rPr lang="en-US" sz="2000" dirty="0" smtClean="0"/>
              <a:t> </a:t>
            </a:r>
            <a:endParaRPr lang="en-US" sz="2000" b="1" dirty="0" smtClean="0"/>
          </a:p>
          <a:p>
            <a:r>
              <a:rPr lang="en-US" sz="2200" b="1" dirty="0" smtClean="0"/>
              <a:t>Activity</a:t>
            </a:r>
            <a:r>
              <a:rPr lang="en-US" sz="2200" b="1" dirty="0" smtClean="0"/>
              <a:t>: </a:t>
            </a:r>
            <a:r>
              <a:rPr lang="en-US" sz="2200" dirty="0" smtClean="0"/>
              <a:t>Understand </a:t>
            </a:r>
            <a:r>
              <a:rPr lang="en-US" sz="2200" dirty="0" err="1" smtClean="0"/>
              <a:t>LeGO</a:t>
            </a:r>
            <a:r>
              <a:rPr lang="en-US" sz="2200" dirty="0" smtClean="0"/>
              <a:t>-LOAMS implicit biases to ground robots, and upgrade it to work with aerial vehicles. Test on aerial vehicles.</a:t>
            </a:r>
            <a:endParaRPr lang="en-US" sz="22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151120" y="5638800"/>
            <a:ext cx="6858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Contacts: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dirty="0" smtClean="0"/>
              <a:t>Caltech: </a:t>
            </a:r>
            <a:r>
              <a:rPr lang="en-US" sz="2000" dirty="0" err="1" smtClean="0"/>
              <a:t>Anushri</a:t>
            </a:r>
            <a:r>
              <a:rPr lang="en-US" sz="2000" dirty="0" smtClean="0"/>
              <a:t> Dixit,</a:t>
            </a:r>
            <a:r>
              <a:rPr lang="en-US" sz="2000" b="1" dirty="0" smtClean="0"/>
              <a:t> </a:t>
            </a:r>
            <a:r>
              <a:rPr lang="en-US" sz="2000" dirty="0" smtClean="0">
                <a:hlinkClick r:id="rId3"/>
              </a:rPr>
              <a:t>adixit@caltech.edu</a:t>
            </a:r>
            <a:r>
              <a:rPr lang="en-US" sz="2000" dirty="0" smtClean="0"/>
              <a:t>, Joel Burdick, </a:t>
            </a:r>
            <a:r>
              <a:rPr lang="en-US" sz="2000" dirty="0" smtClean="0">
                <a:hlinkClick r:id="rId4"/>
              </a:rPr>
              <a:t>jwb@robotics.caltech.edu</a:t>
            </a:r>
            <a:r>
              <a:rPr lang="en-US" sz="2000" dirty="0" smtClean="0"/>
              <a:t> </a:t>
            </a:r>
          </a:p>
          <a:p>
            <a:pPr lvl="1"/>
            <a:r>
              <a:rPr lang="en-US" sz="2000" dirty="0"/>
              <a:t> </a:t>
            </a:r>
            <a:r>
              <a:rPr lang="en-US" sz="2000" dirty="0" smtClean="0"/>
              <a:t>         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66948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752600"/>
            <a:ext cx="4300481" cy="43434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152400"/>
            <a:ext cx="10972800" cy="10064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 smtClean="0"/>
              <a:t>Project: </a:t>
            </a:r>
            <a:r>
              <a:rPr lang="en-US" dirty="0" smtClean="0"/>
              <a:t>Lego-LOAMS #</a:t>
            </a:r>
            <a:r>
              <a:rPr lang="en-US" dirty="0" smtClean="0"/>
              <a:t>4</a:t>
            </a:r>
            <a:r>
              <a:rPr lang="en-US" dirty="0" smtClean="0"/>
              <a:t>: Multi-Robot Mapping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81600" y="1151473"/>
            <a:ext cx="6477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Goal</a:t>
            </a:r>
            <a:r>
              <a:rPr lang="en-US" sz="2400" b="1" dirty="0" smtClean="0"/>
              <a:t>: </a:t>
            </a:r>
            <a:r>
              <a:rPr lang="en-US" sz="2400" dirty="0" smtClean="0"/>
              <a:t>Develop a multi-robot version of </a:t>
            </a:r>
            <a:r>
              <a:rPr lang="en-US" sz="2400" dirty="0" err="1" smtClean="0"/>
              <a:t>LeGO</a:t>
            </a:r>
            <a:r>
              <a:rPr lang="en-US" sz="2400" dirty="0" smtClean="0"/>
              <a:t>-LOAMS.  </a:t>
            </a:r>
            <a:endParaRPr lang="en-US" sz="2400" dirty="0" smtClean="0"/>
          </a:p>
          <a:p>
            <a:endParaRPr lang="en-US" sz="1200" dirty="0"/>
          </a:p>
          <a:p>
            <a:r>
              <a:rPr lang="en-US" sz="2200" b="1" dirty="0" smtClean="0"/>
              <a:t>Motivation: </a:t>
            </a:r>
            <a:r>
              <a:rPr lang="en-US" sz="2200" dirty="0" err="1" smtClean="0"/>
              <a:t>LeGO</a:t>
            </a:r>
            <a:r>
              <a:rPr lang="en-US" sz="2200" dirty="0" smtClean="0"/>
              <a:t>-LOAMS is currently focused on incorporating data from a single robot.  To map a large space, we must integrate the data from all vehicles and their heterogeneous sensors into a coherent, unified map.  </a:t>
            </a:r>
          </a:p>
          <a:p>
            <a:r>
              <a:rPr lang="en-US" sz="2000" dirty="0" smtClean="0"/>
              <a:t> </a:t>
            </a:r>
            <a:endParaRPr lang="en-US" sz="2000" b="1" dirty="0" smtClean="0"/>
          </a:p>
          <a:p>
            <a:r>
              <a:rPr lang="en-US" sz="2200" b="1" dirty="0" smtClean="0"/>
              <a:t>Activity</a:t>
            </a:r>
            <a:r>
              <a:rPr lang="en-US" sz="2200" b="1" dirty="0" smtClean="0"/>
              <a:t>: </a:t>
            </a:r>
            <a:r>
              <a:rPr lang="en-US" sz="2200" dirty="0" smtClean="0"/>
              <a:t>Develop a Multi-Robot mapping algorithm that uses the GT-SAM and </a:t>
            </a:r>
            <a:r>
              <a:rPr lang="en-US" sz="2200" dirty="0" err="1" smtClean="0"/>
              <a:t>LeGO</a:t>
            </a:r>
            <a:r>
              <a:rPr lang="en-US" sz="2200" dirty="0" smtClean="0"/>
              <a:t>-LOAMS framework.  This is Ph.D.-level research.</a:t>
            </a:r>
            <a:endParaRPr lang="en-US" sz="22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105400" y="5403502"/>
            <a:ext cx="6858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Contacts: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dirty="0" smtClean="0"/>
              <a:t>Caltech: </a:t>
            </a:r>
            <a:r>
              <a:rPr lang="en-US" sz="2000" dirty="0" err="1" smtClean="0"/>
              <a:t>Anushri</a:t>
            </a:r>
            <a:r>
              <a:rPr lang="en-US" sz="2000" dirty="0" smtClean="0"/>
              <a:t> Dixit,</a:t>
            </a:r>
            <a:r>
              <a:rPr lang="en-US" sz="2000" b="1" dirty="0" smtClean="0"/>
              <a:t> </a:t>
            </a:r>
            <a:r>
              <a:rPr lang="en-US" sz="2000" dirty="0" smtClean="0">
                <a:hlinkClick r:id="rId3"/>
              </a:rPr>
              <a:t>adixit@caltech.edu</a:t>
            </a:r>
            <a:r>
              <a:rPr lang="en-US" sz="2000" dirty="0" smtClean="0"/>
              <a:t>, Joel Burdick, </a:t>
            </a:r>
            <a:r>
              <a:rPr lang="en-US" sz="2000" dirty="0" smtClean="0">
                <a:hlinkClick r:id="rId4"/>
              </a:rPr>
              <a:t>jwb@robotics.caltech.edu</a:t>
            </a:r>
            <a:r>
              <a:rPr lang="en-US" sz="2000" dirty="0" smtClean="0"/>
              <a:t> </a:t>
            </a:r>
          </a:p>
          <a:p>
            <a:pPr lvl="1"/>
            <a:r>
              <a:rPr lang="en-US" sz="2000" dirty="0"/>
              <a:t> </a:t>
            </a:r>
            <a:r>
              <a:rPr lang="en-US" sz="2000" dirty="0" smtClean="0"/>
              <a:t>         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69286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10515600" cy="10064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Project: </a:t>
            </a:r>
            <a:r>
              <a:rPr lang="en-US" dirty="0"/>
              <a:t>G</a:t>
            </a:r>
            <a:r>
              <a:rPr lang="en-US" dirty="0" smtClean="0"/>
              <a:t>round </a:t>
            </a:r>
            <a:r>
              <a:rPr lang="en-US" dirty="0" smtClean="0"/>
              <a:t>Robot </a:t>
            </a:r>
            <a:r>
              <a:rPr lang="en-US" dirty="0" smtClean="0"/>
              <a:t>Motion Planning System</a:t>
            </a:r>
            <a:endParaRPr lang="en-US" dirty="0"/>
          </a:p>
        </p:txBody>
      </p:sp>
      <p:pic>
        <p:nvPicPr>
          <p:cNvPr id="1026" name="Picture 2" descr="Image result for husky robot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94" t="49091" r="8706"/>
          <a:stretch/>
        </p:blipFill>
        <p:spPr bwMode="auto">
          <a:xfrm>
            <a:off x="457200" y="1425662"/>
            <a:ext cx="3886200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495800" y="1066800"/>
            <a:ext cx="71628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Goal: </a:t>
            </a:r>
            <a:r>
              <a:rPr lang="en-US" sz="2400" dirty="0" smtClean="0"/>
              <a:t>Develop a </a:t>
            </a:r>
            <a:r>
              <a:rPr lang="en-US" sz="2400" i="1" dirty="0" smtClean="0"/>
              <a:t>local </a:t>
            </a:r>
            <a:r>
              <a:rPr lang="en-US" sz="2400" dirty="0" smtClean="0"/>
              <a:t>motion planner for a </a:t>
            </a:r>
            <a:r>
              <a:rPr lang="en-US" sz="2400" i="1" dirty="0" smtClean="0"/>
              <a:t>Husky </a:t>
            </a:r>
            <a:r>
              <a:rPr lang="en-US" sz="2400" dirty="0" smtClean="0"/>
              <a:t>robot </a:t>
            </a:r>
            <a:r>
              <a:rPr lang="en-US" sz="2400" dirty="0" smtClean="0"/>
              <a:t>equipped with a </a:t>
            </a:r>
            <a:r>
              <a:rPr lang="en-US" sz="2400" dirty="0" err="1" smtClean="0"/>
              <a:t>Velodyne</a:t>
            </a:r>
            <a:r>
              <a:rPr lang="en-US" sz="2400" dirty="0" smtClean="0"/>
              <a:t> LiDAR, IMU, and Intel Real-Sense sensors. The planner should take a target location input from a human operator (usually a few 10’s of meters away), and construct/execute a collision-free path to the goal.</a:t>
            </a:r>
            <a:endParaRPr lang="en-US" sz="2400" dirty="0" smtClean="0"/>
          </a:p>
          <a:p>
            <a:endParaRPr lang="en-US" sz="1200" dirty="0"/>
          </a:p>
          <a:p>
            <a:r>
              <a:rPr lang="en-US" sz="2400" b="1" dirty="0" smtClean="0"/>
              <a:t>Motivation</a:t>
            </a:r>
            <a:r>
              <a:rPr lang="en-US" sz="2400" b="1" dirty="0" smtClean="0"/>
              <a:t>: </a:t>
            </a:r>
            <a:r>
              <a:rPr lang="en-US" sz="2200" dirty="0" smtClean="0"/>
              <a:t>During the </a:t>
            </a:r>
            <a:r>
              <a:rPr lang="en-US" sz="2200" dirty="0" err="1" smtClean="0"/>
              <a:t>SubT</a:t>
            </a:r>
            <a:r>
              <a:rPr lang="en-US" sz="2200" dirty="0" smtClean="0"/>
              <a:t> competition, ground robots must autonomously reach targets given by the human operator</a:t>
            </a:r>
          </a:p>
          <a:p>
            <a:endParaRPr lang="en-US" sz="1200" dirty="0"/>
          </a:p>
          <a:p>
            <a:r>
              <a:rPr lang="en-US" sz="2400" b="1" dirty="0" smtClean="0"/>
              <a:t>Activity: </a:t>
            </a:r>
            <a:r>
              <a:rPr lang="en-US" sz="2200" dirty="0" smtClean="0"/>
              <a:t>Start with an existing ROS planning package, and adapt as necessary for the Husky robots. </a:t>
            </a:r>
            <a:endParaRPr lang="en-US" sz="22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800100" y="5486400"/>
            <a:ext cx="107823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Contacts: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dirty="0" smtClean="0"/>
              <a:t>Caltech: </a:t>
            </a:r>
            <a:r>
              <a:rPr lang="en-US" sz="2000" dirty="0" smtClean="0"/>
              <a:t>Drew Singletary </a:t>
            </a:r>
            <a:r>
              <a:rPr lang="en-US" sz="2000" dirty="0" smtClean="0"/>
              <a:t>(grad </a:t>
            </a:r>
            <a:r>
              <a:rPr lang="en-US" sz="2000" dirty="0" smtClean="0"/>
              <a:t>student):  </a:t>
            </a:r>
            <a:r>
              <a:rPr lang="en-US" sz="2000" dirty="0" smtClean="0"/>
              <a:t>drewsingletary1@gmail.com</a:t>
            </a:r>
            <a:endParaRPr lang="en-US" sz="20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dirty="0" smtClean="0"/>
              <a:t>JPL: </a:t>
            </a:r>
            <a:r>
              <a:rPr lang="en-US" sz="2000" dirty="0"/>
              <a:t>Ali Agha (team lead): </a:t>
            </a:r>
            <a:r>
              <a:rPr lang="en-US" sz="2000" dirty="0" smtClean="0"/>
              <a:t>                   </a:t>
            </a:r>
            <a:r>
              <a:rPr lang="en-US" sz="2000" i="1" dirty="0" smtClean="0"/>
              <a:t>aliakbar.aghamohammadi@jpl.nasa.gov</a:t>
            </a:r>
            <a:endParaRPr lang="en-US" sz="2000" b="1" i="1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pic>
        <p:nvPicPr>
          <p:cNvPr id="8" name="Picture 2" descr="Image result for velodyne puck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00" r="20000"/>
          <a:stretch/>
        </p:blipFill>
        <p:spPr bwMode="auto">
          <a:xfrm>
            <a:off x="381000" y="3454389"/>
            <a:ext cx="1866207" cy="1900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465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5425</TotalTime>
  <Words>627</Words>
  <Application>Microsoft Office PowerPoint</Application>
  <PresentationFormat>Widescreen</PresentationFormat>
  <Paragraphs>54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Helvetica Neue Light</vt:lpstr>
      <vt:lpstr>Office Theme</vt:lpstr>
      <vt:lpstr>1_Office Theme</vt:lpstr>
      <vt:lpstr> DARPA Subterranean Challenge “Software” Projects (first version)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Project: Ground Robot Motion Planning System</vt:lpstr>
    </vt:vector>
  </TitlesOfParts>
  <Company>California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Joel W. Burdick</dc:creator>
  <cp:lastModifiedBy>Burdick, Joel W.</cp:lastModifiedBy>
  <cp:revision>55</cp:revision>
  <dcterms:created xsi:type="dcterms:W3CDTF">2006-01-05T18:08:43Z</dcterms:created>
  <dcterms:modified xsi:type="dcterms:W3CDTF">2018-10-31T21:33:22Z</dcterms:modified>
</cp:coreProperties>
</file>