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81" r:id="rId5"/>
    <p:sldId id="282" r:id="rId6"/>
    <p:sldId id="283" r:id="rId7"/>
    <p:sldId id="284" r:id="rId8"/>
    <p:sldId id="286" r:id="rId9"/>
    <p:sldId id="285" r:id="rId10"/>
    <p:sldId id="288" r:id="rId11"/>
    <p:sldId id="289" r:id="rId12"/>
    <p:sldId id="287" r:id="rId13"/>
    <p:sldId id="257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5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1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8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altech.zoom.us/j/28217101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s-controls/ros_controllers" TargetMode="External"/><Relationship Id="rId2" Type="http://schemas.openxmlformats.org/officeDocument/2006/relationships/hyperlink" Target="https://wiki.ros.org/ros_contro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zebosim.org/tutorials?tut=plugins_hello_world&amp;cat=write_plugin" TargetMode="External"/><Relationship Id="rId2" Type="http://schemas.openxmlformats.org/officeDocument/2006/relationships/hyperlink" Target="http://gazebosim.org/tutorials?cat=write_plug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azebosim.org/tutorials?tut=ros_gzplugins" TargetMode="External"/><Relationship Id="rId5" Type="http://schemas.openxmlformats.org/officeDocument/2006/relationships/hyperlink" Target="http://gazebosim.org/tutorials?tut=plugins_world&amp;cat=write_plugin" TargetMode="External"/><Relationship Id="rId4" Type="http://schemas.openxmlformats.org/officeDocument/2006/relationships/hyperlink" Target="http://gazebosim.org/tutorials?tut=plugins_model&amp;cat=write_plug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s-controls/ros_control/wiki" TargetMode="External"/><Relationship Id="rId2" Type="http://schemas.openxmlformats.org/officeDocument/2006/relationships/hyperlink" Target="http://gazebosim.org/tutorials/?tut=ros_contro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MARTlab-Purdue/ros-tutorial-gazebo-simulation/wiki/Sec.-4:-Creating-a-light-sensor-plugi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155" y="432527"/>
            <a:ext cx="874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CS/EE/ME 75(C): Week </a:t>
            </a:r>
            <a:r>
              <a:rPr lang="en-US" sz="3600" dirty="0"/>
              <a:t>4</a:t>
            </a:r>
            <a:r>
              <a:rPr lang="en-US" sz="3600" dirty="0" smtClean="0"/>
              <a:t> (5)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634" y="1393983"/>
            <a:ext cx="10524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 smtClean="0"/>
              <a:t>House Keeping: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Course Zoom Link:   </a:t>
            </a:r>
            <a:r>
              <a:rPr lang="en-US" u="sng" dirty="0">
                <a:solidFill>
                  <a:srgbClr val="1A73E8"/>
                </a:solidFill>
                <a:latin typeface="Roboto"/>
                <a:hlinkClick r:id="rId2"/>
              </a:rPr>
              <a:t>https://caltech.zoom.us/j/282171019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Maybe a tutorial session on Friday? 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015079" y="3122417"/>
            <a:ext cx="10524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Last Steps Before reaching our first </a:t>
            </a:r>
            <a:r>
              <a:rPr lang="en-US" sz="2400" i="1" dirty="0" smtClean="0"/>
              <a:t>real </a:t>
            </a:r>
            <a:r>
              <a:rPr lang="en-US" sz="2400" dirty="0" smtClean="0"/>
              <a:t>goal (starting your own team simulations)!</a:t>
            </a:r>
          </a:p>
          <a:p>
            <a:endParaRPr lang="en-US" sz="1200" dirty="0"/>
          </a:p>
          <a:p>
            <a:pPr marL="457200" indent="-457200">
              <a:buAutoNum type="arabicParenR"/>
            </a:pPr>
            <a:r>
              <a:rPr lang="en-US" sz="2400" dirty="0" smtClean="0"/>
              <a:t>Finish a basic understanding Gazebo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Integrating sensors into Gazebo (do a tutorial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are plugins, and how do they work?</a:t>
            </a:r>
          </a:p>
          <a:p>
            <a:endParaRPr lang="en-US" sz="1200" dirty="0"/>
          </a:p>
          <a:p>
            <a:r>
              <a:rPr lang="en-US" sz="2400" dirty="0"/>
              <a:t>2</a:t>
            </a:r>
            <a:r>
              <a:rPr lang="en-US" sz="2400" dirty="0" smtClean="0"/>
              <a:t>)  Start understanding the basics of ROS </a:t>
            </a:r>
            <a:r>
              <a:rPr lang="en-US" sz="2400" dirty="0" smtClean="0"/>
              <a:t>control and interfacing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Learn how to simulate using Gazebo, and visualize using </a:t>
            </a:r>
            <a:r>
              <a:rPr lang="en-US" sz="2400" dirty="0" err="1" smtClean="0"/>
              <a:t>RViz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 an SDF for Gazebo, which will create an URDF for </a:t>
            </a:r>
            <a:r>
              <a:rPr lang="en-US" sz="2400" dirty="0" err="1" smtClean="0"/>
              <a:t>Rviz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35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512" y="478970"/>
            <a:ext cx="517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ROS Control (continued)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6837" y="1356118"/>
            <a:ext cx="107018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ROS comes with some </a:t>
            </a:r>
            <a:r>
              <a:rPr lang="en-US" sz="2400" i="1" dirty="0" smtClean="0"/>
              <a:t>generic </a:t>
            </a:r>
            <a:r>
              <a:rPr lang="en-US" sz="2400" dirty="0" smtClean="0"/>
              <a:t>controllers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types of robot joint control approaches are very similar: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robot manipulators/arms are built with 6 or 7 revolute joints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mobile robots are drive by wheels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PID (proportional-integral-derivative) control is usually quite effective for joints/wheels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ROS control </a:t>
            </a:r>
            <a:r>
              <a:rPr lang="en-US" sz="2000" dirty="0" smtClean="0"/>
              <a:t>allows you to get a system “up and running” quickly.  You can develop high performance hardware specialized controllers later.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ROS control documentation: 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wiki.ros.org/ros_control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ROS Control, and more generally ROS, wants to </a:t>
            </a:r>
            <a:r>
              <a:rPr lang="en-US" sz="2000" i="1" dirty="0" smtClean="0"/>
              <a:t>abstract </a:t>
            </a:r>
            <a:r>
              <a:rPr lang="en-US" sz="2000" dirty="0" smtClean="0"/>
              <a:t>the specifics of the hardware.  This allows different planners and planning strategies to be interfaced readily with your hardware/simulation.  </a:t>
            </a:r>
          </a:p>
          <a:p>
            <a:endParaRPr lang="en-US" sz="2000" dirty="0"/>
          </a:p>
          <a:p>
            <a:r>
              <a:rPr lang="en-US" sz="2000" dirty="0" smtClean="0"/>
              <a:t>Several generic control layers and standards help achieve this goal: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Controllers: the </a:t>
            </a:r>
            <a:r>
              <a:rPr lang="en-US" sz="2000" i="1" dirty="0" smtClean="0"/>
              <a:t>closed loop controllers</a:t>
            </a:r>
            <a:r>
              <a:rPr lang="en-US" sz="2000" dirty="0" smtClean="0"/>
              <a:t>.  See 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github.com/ros-controls/ros_controllers</a:t>
            </a:r>
            <a:r>
              <a:rPr lang="en-US" sz="2000" dirty="0"/>
              <a:t> </a:t>
            </a:r>
            <a:r>
              <a:rPr lang="en-US" sz="2000" dirty="0" smtClean="0"/>
              <a:t>for a list of the different types of controllers that already exist.</a:t>
            </a:r>
          </a:p>
        </p:txBody>
      </p:sp>
    </p:spTree>
    <p:extLst>
      <p:ext uri="{BB962C8B-B14F-4D97-AF65-F5344CB8AC3E}">
        <p14:creationId xmlns:p14="http://schemas.microsoft.com/office/powerpoint/2010/main" val="15677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73" t="4921" r="4923" b="5164"/>
          <a:stretch/>
        </p:blipFill>
        <p:spPr>
          <a:xfrm>
            <a:off x="4443881" y="590247"/>
            <a:ext cx="7638138" cy="58299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024914" y="628952"/>
            <a:ext cx="1494972" cy="188201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24914" y="2839963"/>
            <a:ext cx="1494972" cy="144175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753" y="3604350"/>
            <a:ext cx="37641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Hardware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Joint command </a:t>
            </a:r>
            <a:r>
              <a:rPr lang="en-US" sz="2000" dirty="0" smtClean="0"/>
              <a:t>interface (</a:t>
            </a:r>
            <a:r>
              <a:rPr lang="en-US" sz="2000" dirty="0"/>
              <a:t>t</a:t>
            </a:r>
            <a:r>
              <a:rPr lang="en-US" sz="2000" dirty="0" smtClean="0"/>
              <a:t>o send command)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/>
              <a:t>Joint State Interface </a:t>
            </a:r>
            <a:r>
              <a:rPr lang="en-US" sz="2000" dirty="0" smtClean="0"/>
              <a:t>(to help read joint sensor info)</a:t>
            </a:r>
          </a:p>
          <a:p>
            <a:r>
              <a:rPr lang="en-US" sz="2000" b="1" dirty="0" smtClean="0"/>
              <a:t>Transmission Layer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Account for transmission effects</a:t>
            </a:r>
          </a:p>
          <a:p>
            <a:r>
              <a:rPr lang="en-US" sz="2000" b="1" dirty="0" smtClean="0"/>
              <a:t>Joint Limits Interface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9753" y="590247"/>
            <a:ext cx="3551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Effort controller </a:t>
            </a:r>
            <a:r>
              <a:rPr lang="en-US" sz="2000" dirty="0" smtClean="0"/>
              <a:t>commands joint torque/force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Position </a:t>
            </a:r>
            <a:r>
              <a:rPr lang="en-US" sz="2000" dirty="0" smtClean="0"/>
              <a:t>controllers servo a specific joint 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Velocity </a:t>
            </a:r>
            <a:r>
              <a:rPr lang="en-US" sz="2000" dirty="0" smtClean="0"/>
              <a:t>controllers maintain the actuator’s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Joint trajectory controllers </a:t>
            </a:r>
            <a:r>
              <a:rPr lang="en-US" sz="2000" dirty="0" smtClean="0"/>
              <a:t>to </a:t>
            </a:r>
            <a:r>
              <a:rPr lang="en-US" sz="2000" dirty="0" err="1" smtClean="0"/>
              <a:t>to</a:t>
            </a:r>
            <a:r>
              <a:rPr lang="en-US" sz="2000" dirty="0" smtClean="0"/>
              <a:t> follow a particular smooth path in joint space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712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thub.com/osrf/gazebo_tutorials/raw/master/ros_control/Gazebo_ros_transmiss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4533" r="3275" b="3988"/>
          <a:stretch/>
        </p:blipFill>
        <p:spPr bwMode="auto">
          <a:xfrm>
            <a:off x="4959047" y="720877"/>
            <a:ext cx="7141029" cy="53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915" y="720877"/>
            <a:ext cx="4538132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Controller Manager: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Loads/unloads controllers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Starts/stops/synchronizes controllers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Switches controllers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Manages controller </a:t>
            </a:r>
            <a:r>
              <a:rPr lang="en-US" sz="2000" i="1" dirty="0" smtClean="0"/>
              <a:t>rate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main node of a ROS control system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Subscribes to sensor data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Subscribes to messages/plans from </a:t>
            </a:r>
            <a:r>
              <a:rPr lang="en-US" sz="2000" i="1" dirty="0" smtClean="0"/>
              <a:t>higher level </a:t>
            </a:r>
            <a:r>
              <a:rPr lang="en-US" sz="2000" dirty="0" smtClean="0"/>
              <a:t>planner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64" y="230493"/>
            <a:ext cx="643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(4)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597" y="1247545"/>
            <a:ext cx="1109375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Goal 1:</a:t>
            </a:r>
            <a:r>
              <a:rPr lang="en-US" sz="2400" dirty="0" smtClean="0"/>
              <a:t> learn about Gazebo </a:t>
            </a:r>
            <a:r>
              <a:rPr lang="en-US" sz="2400" i="1" dirty="0" smtClean="0"/>
              <a:t>plugins</a:t>
            </a:r>
            <a:endParaRPr lang="en-US" sz="24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Main page for Gazebo plugin tutorials/documents: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gazebosim.org/tutorials?cat=write_plugin</a:t>
            </a:r>
            <a:endParaRPr lang="en-US" sz="20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Read &amp; complete the “plugins 101” tutorial: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gazebosim.org/tutorials?tut=plugins_hello_world&amp;cat=write_plugin</a:t>
            </a:r>
            <a:endParaRPr lang="en-US" sz="2000" dirty="0" smtClean="0"/>
          </a:p>
          <a:p>
            <a:pPr lvl="1">
              <a:spcAft>
                <a:spcPts val="300"/>
              </a:spcAft>
            </a:pPr>
            <a:r>
              <a:rPr lang="en-US" sz="2000" dirty="0" smtClean="0"/>
              <a:t>      This tutorial is a bit bland, but it is a useful first step.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While you may eventually need to use every time of plugin for your team, let’s focus on these two key plugin types: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Model plugins:  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gazebosim.org/tutorials?tut=plugins_model&amp;cat=write_plugin</a:t>
            </a:r>
            <a:endParaRPr lang="en-US" sz="2000" dirty="0" smtClean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World plugins: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gazebosim.org/tutorials?tut=plugins_world&amp;cat=write_plugin</a:t>
            </a:r>
            <a:endParaRPr lang="en-US" sz="2000" dirty="0" smtClean="0"/>
          </a:p>
          <a:p>
            <a:pPr>
              <a:spcAft>
                <a:spcPts val="300"/>
              </a:spcAft>
            </a:pPr>
            <a:endParaRPr lang="en-US" sz="2000" b="1" dirty="0" smtClean="0"/>
          </a:p>
          <a:p>
            <a:pPr>
              <a:spcAft>
                <a:spcPts val="300"/>
              </a:spcAft>
            </a:pPr>
            <a:r>
              <a:rPr lang="en-US" sz="2400" b="1" dirty="0" smtClean="0"/>
              <a:t>Goal 2: </a:t>
            </a:r>
            <a:r>
              <a:rPr lang="en-US" sz="2400" dirty="0" smtClean="0"/>
              <a:t>Test your new knowledge of plugins: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Execute this tutorial: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gazebosim.org/tutorials?tut=ros_gzplugins</a:t>
            </a:r>
            <a:r>
              <a:rPr lang="en-US" sz="2000" dirty="0" smtClean="0"/>
              <a:t>  .  It will give you a flavor of using Gazebo and ROS at the same time.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This example uses the </a:t>
            </a:r>
            <a:r>
              <a:rPr lang="en-US" sz="2000" i="1" dirty="0" err="1" smtClean="0"/>
              <a:t>rrbot</a:t>
            </a:r>
            <a:r>
              <a:rPr lang="en-US" sz="2000" i="1" dirty="0" smtClean="0"/>
              <a:t> </a:t>
            </a:r>
            <a:r>
              <a:rPr lang="en-US" sz="2000" dirty="0" smtClean="0"/>
              <a:t>model from last week’s exercises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788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64" y="230493"/>
            <a:ext cx="643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(4)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597" y="1247545"/>
            <a:ext cx="11093753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Goal </a:t>
            </a:r>
            <a:r>
              <a:rPr lang="en-US" sz="2400" b="1" dirty="0" smtClean="0"/>
              <a:t>3:</a:t>
            </a:r>
            <a:r>
              <a:rPr lang="en-US" sz="2400" dirty="0" smtClean="0"/>
              <a:t> </a:t>
            </a:r>
            <a:r>
              <a:rPr lang="en-US" sz="2400" dirty="0" smtClean="0"/>
              <a:t>learn about </a:t>
            </a:r>
            <a:r>
              <a:rPr lang="en-US" sz="2400" dirty="0" smtClean="0"/>
              <a:t>ROS Control</a:t>
            </a:r>
            <a:endParaRPr lang="en-US" sz="24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Execute this </a:t>
            </a:r>
            <a:r>
              <a:rPr lang="en-US" sz="2000" dirty="0" smtClean="0"/>
              <a:t>tutorial:  </a:t>
            </a:r>
            <a:r>
              <a:rPr lang="en-US" sz="2000" dirty="0">
                <a:hlinkClick r:id="rId2"/>
              </a:rPr>
              <a:t>http://gazebosim.org/tutorials/?</a:t>
            </a:r>
            <a:r>
              <a:rPr lang="en-US" sz="2000" dirty="0" smtClean="0">
                <a:hlinkClick r:id="rId2"/>
              </a:rPr>
              <a:t>tut=ros_control</a:t>
            </a:r>
            <a:endParaRPr lang="en-US" sz="2000" dirty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This tutorial builds upon the previous </a:t>
            </a:r>
            <a:r>
              <a:rPr lang="en-US" sz="2000" dirty="0" err="1" smtClean="0"/>
              <a:t>rrbot</a:t>
            </a:r>
            <a:r>
              <a:rPr lang="en-US" sz="2000" dirty="0" smtClean="0"/>
              <a:t> tutorials</a:t>
            </a:r>
            <a:endParaRPr lang="en-US" sz="20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If you haven’t visited the site already, you may want to skim over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Also note the GitHub wiki on </a:t>
            </a:r>
            <a:r>
              <a:rPr lang="en-US" sz="2000" dirty="0" err="1" smtClean="0"/>
              <a:t>ros</a:t>
            </a:r>
            <a:r>
              <a:rPr lang="en-US" sz="2000" dirty="0" smtClean="0"/>
              <a:t> control: 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github.com/ros-controls/ros_control/wiki</a:t>
            </a:r>
            <a:endParaRPr lang="en-US" sz="2000" dirty="0" smtClean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It has notes and pointers on building/implementing new controllers</a:t>
            </a:r>
          </a:p>
        </p:txBody>
      </p:sp>
    </p:spTree>
    <p:extLst>
      <p:ext uri="{BB962C8B-B14F-4D97-AF65-F5344CB8AC3E}">
        <p14:creationId xmlns:p14="http://schemas.microsoft.com/office/powerpoint/2010/main" val="1849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28" t="10521" r="2528"/>
          <a:stretch/>
        </p:blipFill>
        <p:spPr>
          <a:xfrm>
            <a:off x="6843974" y="1295867"/>
            <a:ext cx="4532733" cy="4532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421" y="784548"/>
            <a:ext cx="600811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 simulator can mimic many (but not all) aspects of a real world robot deployment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robot geometry &amp; movements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obstacles, objects in the robot’s environment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sensor readings and sensor feedback process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physical interactions between objects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difficult &amp; sensitive simulation</a:t>
            </a:r>
          </a:p>
          <a:p>
            <a:endParaRPr lang="en-US" sz="800" dirty="0" smtClean="0"/>
          </a:p>
          <a:p>
            <a:r>
              <a:rPr lang="en-US" sz="2400" dirty="0" smtClean="0"/>
              <a:t>Why use simulation?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Debug code before testing it in high-cost-of-failure real world situations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 on hardware which is not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Allow for parallel development across sub-teams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 visualization videos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4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38" y="1582566"/>
            <a:ext cx="5945470" cy="3953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5585" y="5859103"/>
            <a:ext cx="686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Gazebo implemented as a simulation </a:t>
            </a:r>
            <a:r>
              <a:rPr lang="en-US" sz="2000" i="1" dirty="0" smtClean="0"/>
              <a:t>server </a:t>
            </a:r>
            <a:r>
              <a:rPr lang="en-US" sz="2000" dirty="0" smtClean="0"/>
              <a:t>and a GUI </a:t>
            </a:r>
            <a:r>
              <a:rPr lang="en-US" sz="2000" i="1" dirty="0" smtClean="0"/>
              <a:t>client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64162" y="274881"/>
            <a:ext cx="946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Gazebo Simulation Architecture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186" y="1521923"/>
            <a:ext cx="5138592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7012">
              <a:spcAft>
                <a:spcPts val="6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Worlds: </a:t>
            </a:r>
            <a:r>
              <a:rPr lang="en-US" sz="2200" dirty="0" smtClean="0">
                <a:solidFill>
                  <a:prstClr val="black"/>
                </a:solidFill>
              </a:rPr>
              <a:t>Contains </a:t>
            </a:r>
            <a:r>
              <a:rPr lang="en-US" sz="2200" dirty="0">
                <a:solidFill>
                  <a:prstClr val="black"/>
                </a:solidFill>
              </a:rPr>
              <a:t>all </a:t>
            </a:r>
            <a:r>
              <a:rPr lang="en-US" sz="2200" dirty="0" smtClean="0">
                <a:solidFill>
                  <a:prstClr val="black"/>
                </a:solidFill>
              </a:rPr>
              <a:t>simulation elements</a:t>
            </a:r>
            <a:endParaRPr lang="en-US" sz="2200" dirty="0">
              <a:solidFill>
                <a:prstClr val="black"/>
              </a:solidFill>
            </a:endParaRP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Robots, Static </a:t>
            </a:r>
            <a:r>
              <a:rPr lang="en-US" sz="2000" dirty="0">
                <a:solidFill>
                  <a:prstClr val="black"/>
                </a:solidFill>
              </a:rPr>
              <a:t>Objects</a:t>
            </a:r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Sensors, Lights</a:t>
            </a:r>
          </a:p>
          <a:p>
            <a:pPr indent="-227012">
              <a:spcAft>
                <a:spcPts val="4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Models: </a:t>
            </a:r>
            <a:r>
              <a:rPr lang="en-US" sz="2200" dirty="0" smtClean="0">
                <a:solidFill>
                  <a:prstClr val="black"/>
                </a:solidFill>
              </a:rPr>
              <a:t>describe the robot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Geometry, kinematics of links</a:t>
            </a:r>
          </a:p>
          <a:p>
            <a:pPr marL="1030288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Appearance</a:t>
            </a:r>
          </a:p>
          <a:p>
            <a:pPr marL="1030288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collision</a:t>
            </a:r>
          </a:p>
          <a:p>
            <a:pPr marL="573088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dynamic parameters (for sim</a:t>
            </a:r>
          </a:p>
          <a:p>
            <a:pPr marL="573088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</a:t>
            </a:r>
            <a:r>
              <a:rPr lang="en-US" sz="2000" dirty="0" smtClean="0">
                <a:solidFill>
                  <a:prstClr val="black"/>
                </a:solidFill>
              </a:rPr>
              <a:t>isual appearance</a:t>
            </a:r>
          </a:p>
          <a:p>
            <a:pPr marL="573088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Interface information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/>
              <a:t>Sensors: </a:t>
            </a:r>
            <a:r>
              <a:rPr lang="en-US" sz="2200" dirty="0" smtClean="0"/>
              <a:t>locations &amp; sensor type</a:t>
            </a:r>
          </a:p>
          <a:p>
            <a:r>
              <a:rPr lang="en-US" sz="2200" b="1" dirty="0" smtClean="0"/>
              <a:t>Plugins: </a:t>
            </a:r>
            <a:r>
              <a:rPr lang="en-US" sz="2200" dirty="0" smtClean="0"/>
              <a:t>allow programmed interaction with simulation elements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32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1319611"/>
            <a:ext cx="4766840" cy="3357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263" y="398299"/>
            <a:ext cx="888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General Gazebo/ROS Simulation Workflow (updated)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6643" y="1815760"/>
            <a:ext cx="6850195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i="1" dirty="0" smtClean="0"/>
              <a:t>Launch </a:t>
            </a:r>
            <a:r>
              <a:rPr lang="en-US" sz="2200" dirty="0" smtClean="0"/>
              <a:t>a world into Gazebo: </a:t>
            </a:r>
            <a:endParaRPr lang="en-US" sz="2200" dirty="0"/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 launch </a:t>
            </a:r>
            <a:r>
              <a:rPr lang="en-US" sz="2200" dirty="0" smtClean="0"/>
              <a:t>starts </a:t>
            </a:r>
            <a:r>
              <a:rPr lang="en-US" sz="2200" dirty="0" smtClean="0"/>
              <a:t>up the </a:t>
            </a:r>
            <a:r>
              <a:rPr lang="en-US" sz="2200" dirty="0" smtClean="0"/>
              <a:t>world model in Gazebo, as well as </a:t>
            </a:r>
            <a:r>
              <a:rPr lang="en-US" sz="2200" dirty="0" smtClean="0"/>
              <a:t>the </a:t>
            </a:r>
            <a:r>
              <a:rPr lang="en-US" sz="2200" dirty="0" smtClean="0"/>
              <a:t>nodes </a:t>
            </a:r>
            <a:r>
              <a:rPr lang="en-US" sz="2200" dirty="0" smtClean="0"/>
              <a:t>that </a:t>
            </a:r>
            <a:r>
              <a:rPr lang="en-US" sz="2200" dirty="0" smtClean="0"/>
              <a:t>will control a real </a:t>
            </a:r>
            <a:r>
              <a:rPr lang="en-US" sz="2200" dirty="0" smtClean="0"/>
              <a:t>robot.  But now they control </a:t>
            </a:r>
            <a:r>
              <a:rPr lang="en-US" sz="2200" dirty="0" smtClean="0"/>
              <a:t>a simulated </a:t>
            </a:r>
            <a:r>
              <a:rPr lang="en-US" sz="2200" dirty="0" smtClean="0"/>
              <a:t>robot.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 last lecture was about Gazebo’s worlds, and how to start them within a </a:t>
            </a:r>
            <a:r>
              <a:rPr lang="en-US" sz="2200" dirty="0" smtClean="0"/>
              <a:t>simulation.</a:t>
            </a:r>
            <a:endParaRPr lang="en-US" sz="2200" dirty="0" smtClean="0"/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This lecture summarizes how we can define feedback control systems in ROS, and what we must do to allow these closed loop systems to operate in simulation. 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Plugins:  allow interaction between ROS &amp; Gazebo</a:t>
            </a:r>
            <a:endParaRPr lang="en-US" sz="2200" dirty="0"/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ROS Control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291" t="49398" r="13985" b="9408"/>
          <a:stretch/>
        </p:blipFill>
        <p:spPr>
          <a:xfrm>
            <a:off x="7785092" y="4237207"/>
            <a:ext cx="3728808" cy="25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Gazebo Plugins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868" y="1410788"/>
            <a:ext cx="1073244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a </a:t>
            </a:r>
            <a:r>
              <a:rPr lang="en-US" sz="2400" i="1" dirty="0" smtClean="0"/>
              <a:t>Plugin?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We need a way for ROS (or other external programs) to modify the Gazebo simulated worlds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Send torques to the simulated robots’ motors.  The “physics engine” then uses its kinematic/dynamic models to predict how the robot will move under the commands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Change lighting conditions or other states/parameters of the simulated world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external programs need a way to access the states of the simulated world and robots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Sense the current simulated values of the robot joint variables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Get the data streamed from the simulated </a:t>
            </a:r>
            <a:r>
              <a:rPr lang="en-US" sz="2000" i="1" dirty="0" err="1" smtClean="0"/>
              <a:t>exteroceptors</a:t>
            </a:r>
            <a:r>
              <a:rPr lang="en-US" sz="2000" dirty="0" smtClean="0"/>
              <a:t>, such as simulated cameras, </a:t>
            </a:r>
            <a:r>
              <a:rPr lang="en-US" sz="2000" dirty="0" err="1" smtClean="0"/>
              <a:t>lidars</a:t>
            </a:r>
            <a:r>
              <a:rPr lang="en-US" sz="2000" dirty="0" smtClean="0"/>
              <a:t>, ultrasound, etc.</a:t>
            </a:r>
          </a:p>
          <a:p>
            <a:r>
              <a:rPr lang="en-US" sz="2400" dirty="0" smtClean="0"/>
              <a:t>What is a </a:t>
            </a:r>
            <a:r>
              <a:rPr lang="en-US" sz="2400" i="1" dirty="0" smtClean="0"/>
              <a:t>Plugin?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Implemented as a </a:t>
            </a:r>
            <a:r>
              <a:rPr lang="en-US" sz="2000" i="1" dirty="0" smtClean="0"/>
              <a:t>share library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Dynamically linked (at load time) to Gazebo and 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Often invoked during launch.  But can be loaded/removed any time.</a:t>
            </a:r>
          </a:p>
        </p:txBody>
      </p:sp>
    </p:spTree>
    <p:extLst>
      <p:ext uri="{BB962C8B-B14F-4D97-AF65-F5344CB8AC3E}">
        <p14:creationId xmlns:p14="http://schemas.microsoft.com/office/powerpoint/2010/main" val="23773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Plugins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868" y="1410788"/>
            <a:ext cx="107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Shared Library</a:t>
            </a:r>
            <a:endParaRPr lang="en-US" sz="24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2249713"/>
            <a:ext cx="4059635" cy="2635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38" y="2249713"/>
            <a:ext cx="4016450" cy="312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107" y="5614760"/>
            <a:ext cx="449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Library Compilation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6140" y="5610838"/>
            <a:ext cx="449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linking of shared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Plugins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97281" y="1410789"/>
            <a:ext cx="10398031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Types of </a:t>
            </a:r>
            <a:r>
              <a:rPr lang="en-US" sz="2400" i="1" dirty="0" smtClean="0"/>
              <a:t>Plugins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Different plugins manage different parts of the simulation framework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World </a:t>
            </a:r>
            <a:r>
              <a:rPr lang="en-US" sz="2400" dirty="0" smtClean="0"/>
              <a:t>plugin:       modify world settings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E.g., lighting conditions, locations of fixed objects, presence/absence of a robot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Model </a:t>
            </a:r>
            <a:r>
              <a:rPr lang="en-US" sz="2400" dirty="0" smtClean="0"/>
              <a:t>plugin:       interact with the model (e.g., send simulated commands)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Sensor </a:t>
            </a:r>
            <a:r>
              <a:rPr lang="en-US" sz="2400" dirty="0" smtClean="0"/>
              <a:t>plugin:      interaction with simulated sensors (e.g., camera)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System </a:t>
            </a:r>
            <a:r>
              <a:rPr lang="en-US" sz="2400" dirty="0" smtClean="0"/>
              <a:t>plugin:     effect system-level actions, like time/network synch.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Visual </a:t>
            </a:r>
            <a:r>
              <a:rPr lang="en-US" sz="2400" dirty="0" smtClean="0"/>
              <a:t>plugin:        change the sim. </a:t>
            </a:r>
            <a:r>
              <a:rPr lang="en-US" sz="2400" dirty="0"/>
              <a:t>r</a:t>
            </a:r>
            <a:r>
              <a:rPr lang="en-US" sz="2400" dirty="0" smtClean="0"/>
              <a:t>endering process (e.g., camera view)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GUI </a:t>
            </a:r>
            <a:r>
              <a:rPr lang="en-US" sz="2400" dirty="0" smtClean="0"/>
              <a:t>plugin:            change or interact with how the user interface works</a:t>
            </a:r>
          </a:p>
        </p:txBody>
      </p:sp>
      <p:sp>
        <p:nvSpPr>
          <p:cNvPr id="9" name="Left Brace 8"/>
          <p:cNvSpPr/>
          <p:nvPr/>
        </p:nvSpPr>
        <p:spPr>
          <a:xfrm>
            <a:off x="1008454" y="2340861"/>
            <a:ext cx="250806" cy="1557092"/>
          </a:xfrm>
          <a:prstGeom prst="leftBrace">
            <a:avLst>
              <a:gd name="adj1" fmla="val 375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4529" y="2825765"/>
            <a:ext cx="267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Most Important for Us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Plugins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02157" y="1284998"/>
            <a:ext cx="1039803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How do we incorporate Plugins?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Usually incorporated into appropriate xml file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i="1" dirty="0" smtClean="0"/>
              <a:t>model plugin </a:t>
            </a:r>
            <a:r>
              <a:rPr lang="en-US" sz="2000" dirty="0" smtClean="0"/>
              <a:t>will be included in the URDF/SDF file describing that model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i="1" dirty="0" smtClean="0"/>
              <a:t>sensor plugin </a:t>
            </a:r>
            <a:r>
              <a:rPr lang="en-US" sz="2000" dirty="0" smtClean="0"/>
              <a:t>will also go in the model file where the sensor is defined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combination of </a:t>
            </a:r>
            <a:r>
              <a:rPr lang="en-US" sz="2000" i="1" dirty="0" smtClean="0"/>
              <a:t>xml </a:t>
            </a:r>
            <a:r>
              <a:rPr lang="en-US" sz="2000" dirty="0" smtClean="0"/>
              <a:t>statements and the loading of a </a:t>
            </a:r>
            <a:r>
              <a:rPr lang="en-US" sz="2000" i="1" dirty="0" smtClean="0"/>
              <a:t>shared library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/>
              <a:t>Xml </a:t>
            </a:r>
            <a:r>
              <a:rPr lang="en-US" sz="2000" dirty="0" smtClean="0"/>
              <a:t>statements define model/sensor parameters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/>
              <a:t>Shared library </a:t>
            </a:r>
            <a:r>
              <a:rPr lang="en-US" sz="2000" dirty="0" smtClean="0"/>
              <a:t>is the compiled </a:t>
            </a:r>
            <a:r>
              <a:rPr lang="en-US" sz="2000" dirty="0" err="1" smtClean="0"/>
              <a:t>c++</a:t>
            </a:r>
            <a:r>
              <a:rPr lang="en-US" sz="2000" dirty="0" smtClean="0"/>
              <a:t>/python code 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Written with knowledge of ROS &amp; Gazebo APIs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Many existing shared libraries exist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Created as a ROS package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See: </a:t>
            </a:r>
            <a:r>
              <a:rPr lang="en-US" sz="2000" dirty="0">
                <a:hlinkClick r:id="rId2"/>
              </a:rPr>
              <a:t>https://github.com/SMARTlab-Purdue/ros-tutorial-gazebo-simulation/wiki/Sec.-4:-</a:t>
            </a:r>
            <a:r>
              <a:rPr lang="en-US" sz="2000" dirty="0" smtClean="0">
                <a:hlinkClick r:id="rId2"/>
              </a:rPr>
              <a:t>Creating-a-light-sensor-plugin</a:t>
            </a:r>
            <a:r>
              <a:rPr lang="en-US" sz="2000" dirty="0" smtClean="0"/>
              <a:t>  for </a:t>
            </a:r>
            <a:r>
              <a:rPr lang="en-US" sz="2000" smtClean="0"/>
              <a:t>an example</a:t>
            </a:r>
            <a:endParaRPr lang="en-US" sz="2000" dirty="0" smtClean="0"/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9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5847" y="469295"/>
            <a:ext cx="272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ROS Control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6837" y="1356118"/>
            <a:ext cx="10701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robot (real or simulated) needs a </a:t>
            </a:r>
            <a:r>
              <a:rPr lang="en-US" sz="2400" i="1" dirty="0" smtClean="0"/>
              <a:t>controller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Create a “closed loop” between sensors and actuators to follow commands from: (1) teleoperation (joystick) or (2) a </a:t>
            </a:r>
            <a:r>
              <a:rPr lang="en-US" sz="2000" i="1" dirty="0" smtClean="0"/>
              <a:t>planner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Typically there will be many different closed loop control systems needed control the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5372" r="7128" b="27751"/>
          <a:stretch/>
        </p:blipFill>
        <p:spPr>
          <a:xfrm>
            <a:off x="2958493" y="2612571"/>
            <a:ext cx="5694077" cy="2143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421" y="4585536"/>
            <a:ext cx="107018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these controllers are hardware/robot/problem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Often depend on type of actuator and the goals of the robot’s assigned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theories Create a “closed loop” between sensors and actuators to follow commands from: (1) teleoperation (joystick) or (2) a </a:t>
            </a:r>
            <a:r>
              <a:rPr lang="en-US" sz="2000" i="1" dirty="0" smtClean="0"/>
              <a:t>planner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CDS 110, CDS 141/241, CDS 242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Typically there will be many different closed loop control systems are needed</a:t>
            </a:r>
          </a:p>
        </p:txBody>
      </p:sp>
    </p:spTree>
    <p:extLst>
      <p:ext uri="{BB962C8B-B14F-4D97-AF65-F5344CB8AC3E}">
        <p14:creationId xmlns:p14="http://schemas.microsoft.com/office/powerpoint/2010/main" val="34046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1263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Burdick</dc:creator>
  <cp:lastModifiedBy>Joel Burdick</cp:lastModifiedBy>
  <cp:revision>97</cp:revision>
  <dcterms:created xsi:type="dcterms:W3CDTF">2020-04-15T21:41:41Z</dcterms:created>
  <dcterms:modified xsi:type="dcterms:W3CDTF">2020-04-29T22:46:30Z</dcterms:modified>
</cp:coreProperties>
</file>