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5" r:id="rId7"/>
    <p:sldId id="276" r:id="rId8"/>
    <p:sldId id="277" r:id="rId9"/>
    <p:sldId id="278" r:id="rId10"/>
    <p:sldId id="280" r:id="rId11"/>
    <p:sldId id="279" r:id="rId12"/>
    <p:sldId id="257" r:id="rId13"/>
    <p:sldId id="268" r:id="rId14"/>
    <p:sldId id="267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747A-1411-47D3-96F7-0326D4C9ABD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tech.zoom.us/j/28217101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zebosim.org/tutorials?cat=build_robot" TargetMode="External"/><Relationship Id="rId2" Type="http://schemas.openxmlformats.org/officeDocument/2006/relationships/hyperlink" Target="http://gazebosim.org/tutorials?tut=guided_b2&amp;cat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azebosim.org/tutorials?tut=build_model&amp;cat=build_robot" TargetMode="External"/><Relationship Id="rId4" Type="http://schemas.openxmlformats.org/officeDocument/2006/relationships/hyperlink" Target="http://gazebosim.org/tutorials?tut=model_structure&amp;cat=build_robo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zebosim.org/tutorials?tut=guided_b3" TargetMode="External"/><Relationship Id="rId2" Type="http://schemas.openxmlformats.org/officeDocument/2006/relationships/hyperlink" Target="http://gazebosim.org/tutorials?tut=build_robo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azebosim.org/tutorials?tut=add_laser&amp;cat=build_robot" TargetMode="External"/><Relationship Id="rId4" Type="http://schemas.openxmlformats.org/officeDocument/2006/relationships/hyperlink" Target="http://gazebosim.org/tutorials?tut=attach_meshes&amp;cat=build_robo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azebosim.org/tutorials/?tut=ros_ur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azebosim.org/tutorials/?tut=ros_ur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zebosim.org/tutorials?tut=guided_b2&amp;cat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55" y="432527"/>
            <a:ext cx="8747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CS/EE/ME 75(C): Week 3 (4)</a:t>
            </a:r>
          </a:p>
          <a:p>
            <a:pPr algn="ctr"/>
            <a:r>
              <a:rPr lang="en-US" sz="2400" dirty="0" smtClean="0"/>
              <a:t>(with revised homework)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634" y="1393983"/>
            <a:ext cx="10524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 smtClean="0"/>
              <a:t>House Keeping: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Course Zoom Link:   </a:t>
            </a:r>
            <a:r>
              <a:rPr lang="en-US" u="sng" dirty="0">
                <a:solidFill>
                  <a:srgbClr val="1A73E8"/>
                </a:solidFill>
                <a:latin typeface="Roboto"/>
                <a:hlinkClick r:id="rId2"/>
              </a:rPr>
              <a:t>https://caltech.zoom.us/j/282171019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Maybe another tutorial session on Friday? 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30755" y="3336648"/>
            <a:ext cx="10524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1</a:t>
            </a:r>
            <a:r>
              <a:rPr lang="en-US" sz="2400" dirty="0" smtClean="0"/>
              <a:t>) Our goal: Develop simulations for RC Car and Drive-o-copter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control, planning, autonomy algorithms can be simulated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Will simplify eventual integration. </a:t>
            </a:r>
          </a:p>
          <a:p>
            <a:endParaRPr lang="en-US" sz="1200" dirty="0"/>
          </a:p>
          <a:p>
            <a:r>
              <a:rPr lang="en-US" sz="2400" dirty="0"/>
              <a:t>2</a:t>
            </a:r>
            <a:r>
              <a:rPr lang="en-US" sz="2400" dirty="0" smtClean="0"/>
              <a:t>) First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Learn how to simulate using Gazebo, and visualize using </a:t>
            </a:r>
            <a:r>
              <a:rPr lang="en-US" sz="2400" dirty="0" err="1" smtClean="0"/>
              <a:t>RViz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 an SDF for Gazebo, which will create an URDF for </a:t>
            </a:r>
            <a:r>
              <a:rPr lang="en-US" sz="2400" dirty="0" err="1" smtClean="0"/>
              <a:t>Rviz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35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Worlds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8502" y="1351576"/>
            <a:ext cx="6708405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 smtClean="0"/>
              <a:t>Composed of a model hierarchy</a:t>
            </a:r>
          </a:p>
          <a:p>
            <a:pPr>
              <a:spcAft>
                <a:spcPts val="900"/>
              </a:spcAft>
            </a:pPr>
            <a:r>
              <a:rPr lang="en-US" sz="2400" dirty="0" smtClean="0"/>
              <a:t>Gazebo server (</a:t>
            </a:r>
            <a:r>
              <a:rPr lang="en-US" sz="2400" dirty="0" err="1" smtClean="0"/>
              <a:t>gzserver</a:t>
            </a:r>
            <a:r>
              <a:rPr lang="en-US" sz="2400" dirty="0" smtClean="0"/>
              <a:t>) reads/parses a gazebo “world file” to generate and populate a world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Formulated in  </a:t>
            </a:r>
            <a:r>
              <a:rPr lang="en-US" sz="2200" i="1" dirty="0" smtClean="0"/>
              <a:t>Simulation Description Format </a:t>
            </a:r>
            <a:r>
              <a:rPr lang="en-US" sz="2200" dirty="0" smtClean="0"/>
              <a:t>(SDF) XML.  Can also take URDF (which is then upgraded to SDF) 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File has a “.world” extension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Contains all of the elements in a simulation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Robots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Static Objects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Lights,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Sensors</a:t>
            </a:r>
          </a:p>
          <a:p>
            <a:pPr marL="0" lvl="1">
              <a:spcAft>
                <a:spcPts val="400"/>
              </a:spcAft>
            </a:pPr>
            <a:r>
              <a:rPr lang="en-US" sz="2200" dirty="0" smtClean="0"/>
              <a:t>Existing Gazebo Worlds: /</a:t>
            </a:r>
            <a:r>
              <a:rPr lang="en-US" sz="2200" dirty="0" err="1" smtClean="0"/>
              <a:t>usr</a:t>
            </a:r>
            <a:r>
              <a:rPr lang="en-US" sz="2200" dirty="0" smtClean="0"/>
              <a:t>/share/gazebo-9/worlds/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233" y="1175190"/>
            <a:ext cx="4054316" cy="2516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07" y="3835376"/>
            <a:ext cx="4764750" cy="27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4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33" y="2077257"/>
            <a:ext cx="4943907" cy="3482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263" y="398299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 </a:t>
            </a:r>
            <a:r>
              <a:rPr lang="en-US" sz="3600" dirty="0" smtClean="0"/>
              <a:t>Gazebo/ROS Simulation Workflow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5330" y="1446942"/>
            <a:ext cx="6708405" cy="515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Steps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Load a world: 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Gazebo &lt;</a:t>
            </a:r>
            <a:r>
              <a:rPr lang="en-US" sz="2200" dirty="0" err="1" smtClean="0"/>
              <a:t>yourworld</a:t>
            </a:r>
            <a:r>
              <a:rPr lang="en-US" sz="2200" dirty="0" smtClean="0"/>
              <a:t>&gt;.world &amp;</a:t>
            </a:r>
          </a:p>
          <a:p>
            <a:pPr marL="1430338" lvl="3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No ROS interface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Roslaunch</a:t>
            </a:r>
            <a:r>
              <a:rPr lang="en-US" sz="2200" dirty="0" smtClean="0"/>
              <a:t> </a:t>
            </a:r>
            <a:r>
              <a:rPr lang="en-US" sz="2200" dirty="0" err="1" smtClean="0"/>
              <a:t>gazebo_ros</a:t>
            </a:r>
            <a:r>
              <a:rPr lang="en-US" sz="2200" dirty="0" smtClean="0"/>
              <a:t> &lt;</a:t>
            </a:r>
            <a:r>
              <a:rPr lang="en-US" sz="2200" dirty="0" err="1" smtClean="0"/>
              <a:t>your_world</a:t>
            </a:r>
            <a:r>
              <a:rPr lang="en-US" sz="2200" dirty="0" smtClean="0"/>
              <a:t>&gt;.launch &amp;</a:t>
            </a:r>
          </a:p>
          <a:p>
            <a:pPr marL="1430338" lvl="3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i="1" dirty="0" err="1"/>
              <a:t>g</a:t>
            </a:r>
            <a:r>
              <a:rPr lang="en-US" sz="2200" i="1" dirty="0" err="1" smtClean="0"/>
              <a:t>azebo_ros</a:t>
            </a:r>
            <a:r>
              <a:rPr lang="en-US" sz="2200" i="1" dirty="0" smtClean="0"/>
              <a:t> </a:t>
            </a:r>
            <a:r>
              <a:rPr lang="en-US" sz="2200" dirty="0" smtClean="0"/>
              <a:t>can be replaced by other package names </a:t>
            </a:r>
          </a:p>
          <a:p>
            <a:pPr marL="1430338" lvl="3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If </a:t>
            </a:r>
            <a:r>
              <a:rPr lang="en-US" sz="2200" dirty="0" smtClean="0"/>
              <a:t>you command the simulation from ROS</a:t>
            </a:r>
          </a:p>
          <a:p>
            <a:pPr marL="1430338" lvl="3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If you want to use </a:t>
            </a:r>
            <a:r>
              <a:rPr lang="en-US" sz="2200" dirty="0" err="1" smtClean="0"/>
              <a:t>Rviz</a:t>
            </a:r>
            <a:r>
              <a:rPr lang="en-US" sz="2200" dirty="0" smtClean="0"/>
              <a:t> to view sensor output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Robot(s) get “spawned” into the world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There are multiple ways to do this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Joint, robot states, sensor data </a:t>
            </a:r>
            <a:r>
              <a:rPr lang="en-US" sz="2200" dirty="0" smtClean="0"/>
              <a:t>are published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Run </a:t>
            </a:r>
            <a:r>
              <a:rPr lang="en-US" sz="2200" dirty="0" err="1" smtClean="0"/>
              <a:t>Rviz</a:t>
            </a:r>
            <a:r>
              <a:rPr lang="en-US" sz="2200" dirty="0" smtClean="0"/>
              <a:t>, and subscribe to simulation data topics</a:t>
            </a:r>
          </a:p>
        </p:txBody>
      </p:sp>
    </p:spTree>
    <p:extLst>
      <p:ext uri="{BB962C8B-B14F-4D97-AF65-F5344CB8AC3E}">
        <p14:creationId xmlns:p14="http://schemas.microsoft.com/office/powerpoint/2010/main" val="115008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</a:t>
            </a:r>
            <a:r>
              <a:rPr lang="en-US" sz="3200" dirty="0" smtClean="0"/>
              <a:t>(3) 4</a:t>
            </a:r>
            <a:endParaRPr lang="en-US" sz="3200" dirty="0" smtClean="0"/>
          </a:p>
          <a:p>
            <a:pPr algn="ctr"/>
            <a:r>
              <a:rPr lang="en-US" sz="2400" dirty="0" smtClean="0"/>
              <a:t>(revised </a:t>
            </a:r>
            <a:r>
              <a:rPr lang="en-US" sz="2400" dirty="0" smtClean="0"/>
              <a:t>homework from week 2 (3) 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8990" y="1366855"/>
            <a:ext cx="1109375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Goal:</a:t>
            </a:r>
            <a:r>
              <a:rPr lang="en-US" sz="2400" dirty="0" smtClean="0"/>
              <a:t> become competent with Gazebo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NOTE: Gazebo </a:t>
            </a:r>
            <a:r>
              <a:rPr lang="en-US" sz="2000" dirty="0"/>
              <a:t>9</a:t>
            </a:r>
            <a:r>
              <a:rPr lang="en-US" sz="2000" dirty="0" smtClean="0"/>
              <a:t> is already installed in Ubuntu 18.1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Read: </a:t>
            </a:r>
            <a:r>
              <a:rPr lang="en-US" sz="2000" dirty="0"/>
              <a:t>“</a:t>
            </a:r>
            <a:r>
              <a:rPr lang="en-US" sz="2000" i="1" dirty="0"/>
              <a:t>Beginner GUI</a:t>
            </a:r>
            <a:r>
              <a:rPr lang="en-US" sz="2000" i="1" dirty="0" smtClean="0"/>
              <a:t>” </a:t>
            </a:r>
            <a:r>
              <a:rPr lang="en-US" sz="2000" dirty="0" smtClean="0"/>
              <a:t>to get a sense of the Gazebo user interface layout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http://gazebosim.org/tutorials?tut=guided_b2&amp;cat=</a:t>
            </a:r>
            <a:endParaRPr lang="en-US" sz="2000" b="1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Next, visit the Gazebo “Build a Robot Tutorials” 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gazebosim.org/tutorials?cat=build_robot</a:t>
            </a:r>
            <a:r>
              <a:rPr lang="en-US" sz="2000" dirty="0"/>
              <a:t> </a:t>
            </a:r>
            <a:r>
              <a:rPr lang="en-US" sz="2000" dirty="0" smtClean="0"/>
              <a:t>.  Complete the following tutorial steps under “Build a Robot”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 the “</a:t>
            </a:r>
            <a:r>
              <a:rPr lang="en-US" sz="2000" i="1" dirty="0" smtClean="0"/>
              <a:t>model structure and requirements” </a:t>
            </a:r>
            <a:r>
              <a:rPr lang="en-US" sz="2000" dirty="0" smtClean="0"/>
              <a:t>link: </a:t>
            </a:r>
            <a:r>
              <a:rPr lang="en-US" sz="2000" dirty="0">
                <a:hlinkClick r:id="rId4"/>
              </a:rPr>
              <a:t>http://gazebosim.org/tutorials?tut=model_structure&amp;cat=build_robot </a:t>
            </a:r>
            <a:endParaRPr lang="en-US" sz="2000" dirty="0" smtClean="0"/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When you “clone” the </a:t>
            </a:r>
            <a:r>
              <a:rPr lang="en-US" sz="2000" dirty="0" err="1" smtClean="0"/>
              <a:t>githhub</a:t>
            </a:r>
            <a:r>
              <a:rPr lang="en-US" sz="2000" dirty="0" smtClean="0"/>
              <a:t> repository of Gazebo models (in the “</a:t>
            </a:r>
            <a:r>
              <a:rPr lang="en-US" sz="2000" i="1" dirty="0" smtClean="0"/>
              <a:t>The Model Database Repository” </a:t>
            </a:r>
            <a:r>
              <a:rPr lang="en-US" sz="2000" dirty="0" smtClean="0"/>
              <a:t>section), make sure the model directories get copied into 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usr</a:t>
            </a:r>
            <a:r>
              <a:rPr lang="en-US" sz="2000" i="1" dirty="0" smtClean="0"/>
              <a:t>/share/gazebo-9/models</a:t>
            </a:r>
            <a:r>
              <a:rPr lang="en-US" sz="2000" i="1" dirty="0" smtClean="0"/>
              <a:t>/  </a:t>
            </a:r>
            <a:r>
              <a:rPr lang="en-US" sz="2000" dirty="0" smtClean="0"/>
              <a:t>directory</a:t>
            </a:r>
            <a:endParaRPr lang="en-US" sz="2000" i="1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 the “</a:t>
            </a:r>
            <a:r>
              <a:rPr lang="en-US" sz="2000" i="1" dirty="0" smtClean="0"/>
              <a:t>Make a Model</a:t>
            </a:r>
            <a:r>
              <a:rPr lang="en-US" sz="2000" dirty="0" smtClean="0"/>
              <a:t>” tutorial section </a:t>
            </a:r>
            <a:r>
              <a:rPr lang="en-US" sz="2000" dirty="0">
                <a:hlinkClick r:id="rId5"/>
              </a:rPr>
              <a:t>http://gazebosim.org/tutorials?tut=build_model&amp;cat=build_robot</a:t>
            </a:r>
            <a:endParaRPr lang="en-US" sz="2000" dirty="0" smtClean="0"/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Create the “</a:t>
            </a:r>
            <a:r>
              <a:rPr lang="en-US" sz="2000" dirty="0" err="1" smtClean="0"/>
              <a:t>box.sdf</a:t>
            </a:r>
            <a:r>
              <a:rPr lang="en-US" sz="2000" dirty="0" smtClean="0"/>
              <a:t>” example. See the next page for </a:t>
            </a:r>
            <a:r>
              <a:rPr lang="en-US" sz="2000" dirty="0" smtClean="0"/>
              <a:t>instructions on how to </a:t>
            </a:r>
            <a:r>
              <a:rPr lang="en-US" sz="2000" dirty="0" smtClean="0"/>
              <a:t>insert the model into gazebo through the GUI interface</a:t>
            </a:r>
          </a:p>
        </p:txBody>
      </p:sp>
    </p:spTree>
    <p:extLst>
      <p:ext uri="{BB962C8B-B14F-4D97-AF65-F5344CB8AC3E}">
        <p14:creationId xmlns:p14="http://schemas.microsoft.com/office/powerpoint/2010/main" val="38788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2 (3)</a:t>
            </a:r>
          </a:p>
          <a:p>
            <a:pPr algn="ctr"/>
            <a:r>
              <a:rPr lang="en-US" sz="2400" dirty="0" smtClean="0"/>
              <a:t>(revised homework)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114" y="1449102"/>
            <a:ext cx="765386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 the “</a:t>
            </a:r>
            <a:r>
              <a:rPr lang="en-US" sz="2000" i="1" dirty="0" smtClean="0"/>
              <a:t>Make a Model</a:t>
            </a:r>
            <a:r>
              <a:rPr lang="en-US" sz="2000" dirty="0" smtClean="0"/>
              <a:t>” tutorial section (continued) 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To insert the box into gazebo through the GUI interface, you must prepare the model for use in Gazebo: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Make a directory :  </a:t>
            </a:r>
            <a:r>
              <a:rPr lang="en-US" sz="2000" dirty="0" err="1" smtClean="0"/>
              <a:t>mkdir</a:t>
            </a:r>
            <a:r>
              <a:rPr lang="en-US" sz="2000" dirty="0" smtClean="0"/>
              <a:t> ~/.gazebo/models/box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Put the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box.sdf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2000" dirty="0" smtClean="0"/>
              <a:t>file in the box directory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Put a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model.config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2000" dirty="0" smtClean="0"/>
              <a:t>file in the box directory. Here is my example in the box on the right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Start gazebo:  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gazebo &amp; 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In the left panel, click on the “Insert” tab.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You should see “The Box </a:t>
            </a:r>
            <a:r>
              <a:rPr lang="en-US" sz="2000" dirty="0" err="1" smtClean="0">
                <a:ea typeface="Adobe Ming Std L" panose="02020300000000000000" pitchFamily="18" charset="-128"/>
              </a:rPr>
              <a:t>Model”under</a:t>
            </a:r>
            <a:r>
              <a:rPr lang="en-US" sz="2000" dirty="0" smtClean="0">
                <a:ea typeface="Adobe Ming Std L" panose="02020300000000000000" pitchFamily="18" charset="-128"/>
              </a:rPr>
              <a:t> your models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Click on the box model, and position it in your world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3504" y="1257905"/>
            <a:ext cx="4136571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&lt;?xml version="1.0"?&gt;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endParaRPr lang="en-US" sz="16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&lt;model&gt;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&lt;name&gt;The Box Model&lt;/name&gt;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&lt;version&gt;1.0&lt;/version&gt;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sdf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version='1.5'&gt;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box.sdf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sdf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&gt;</a:t>
            </a:r>
          </a:p>
          <a:p>
            <a:endParaRPr lang="en-US" sz="16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&lt;author&gt;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&lt;name&gt;Joel Burdick&lt;/name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&gt;                 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&lt;email&gt;jburdick@caltech.edu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&lt;/email&gt;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&lt;/author&gt;</a:t>
            </a:r>
          </a:p>
          <a:p>
            <a:endParaRPr lang="en-US" sz="16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&lt;description&gt;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The Box Tutorial Model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&lt;/description&gt;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&lt;/model&gt;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9834469" y="4002182"/>
            <a:ext cx="320675" cy="3551014"/>
          </a:xfrm>
          <a:prstGeom prst="rightBrace">
            <a:avLst>
              <a:gd name="adj1" fmla="val 1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3297" y="5954416"/>
            <a:ext cx="374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~/.</a:t>
            </a:r>
            <a:r>
              <a:rPr lang="en-US" dirty="0" smtClean="0"/>
              <a:t>gazebo/models/box/</a:t>
            </a:r>
            <a:r>
              <a:rPr lang="en-US" dirty="0" err="1" smtClean="0"/>
              <a:t>model.config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2 (3)</a:t>
            </a:r>
          </a:p>
          <a:p>
            <a:pPr algn="ctr"/>
            <a:r>
              <a:rPr lang="en-US" sz="2400" dirty="0" smtClean="0"/>
              <a:t>(revised homework)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868" y="1676493"/>
            <a:ext cx="109002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“Make a mobile Robot”:  </a:t>
            </a:r>
            <a:r>
              <a:rPr lang="en-US" sz="2000" dirty="0" smtClean="0">
                <a:hlinkClick r:id="rId2"/>
              </a:rPr>
              <a:t>http://gazebosim.org/tutorials?tut=build_robot</a:t>
            </a:r>
            <a:endParaRPr lang="en-US" sz="2000" dirty="0" smtClean="0"/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this is a straightforward tutorial (it works with ROS melodic and the preinstalled gazebo-9.0.0 on Ubuntu 18.1) you will build a simple differential drive model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 found no errors in this tutorial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lengthier version of this model-building exercise can also be found at:</a:t>
            </a:r>
          </a:p>
          <a:p>
            <a:pPr marL="2171700" lvl="4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i="1" dirty="0" smtClean="0"/>
              <a:t>Beginner: Model Editor:</a:t>
            </a:r>
            <a:r>
              <a:rPr lang="en-US" sz="2000" dirty="0" smtClean="0"/>
              <a:t>” </a:t>
            </a:r>
            <a:r>
              <a:rPr lang="en-US" sz="2000" dirty="0">
                <a:solidFill>
                  <a:prstClr val="black"/>
                </a:solidFill>
              </a:rPr>
              <a:t>”: </a:t>
            </a:r>
            <a:r>
              <a:rPr lang="en-US" sz="2000" dirty="0">
                <a:hlinkClick r:id="rId3"/>
              </a:rPr>
              <a:t>http://gazebosim.org/tutorials?tut=guided_b3</a:t>
            </a:r>
            <a:r>
              <a:rPr lang="en-US" sz="2000" dirty="0" smtClean="0">
                <a:solidFill>
                  <a:prstClr val="black"/>
                </a:solidFill>
              </a:rPr>
              <a:t> . </a:t>
            </a:r>
            <a:r>
              <a:rPr lang="en-US" sz="2000" dirty="0" smtClean="0"/>
              <a:t>This version creates basic solid components using the </a:t>
            </a:r>
            <a:r>
              <a:rPr lang="en-US" sz="2000" i="1" dirty="0" smtClean="0"/>
              <a:t>model editor</a:t>
            </a:r>
            <a:r>
              <a:rPr lang="en-US" sz="2000" dirty="0" smtClean="0"/>
              <a:t>, instead of the text-based creation in the “</a:t>
            </a:r>
            <a:r>
              <a:rPr lang="en-US" sz="2000" i="1" dirty="0" smtClean="0"/>
              <a:t>make a mobile robot</a:t>
            </a:r>
            <a:r>
              <a:rPr lang="en-US" sz="2000" dirty="0" smtClean="0"/>
              <a:t>”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Carry out the “Attach Meshes” exercise (note, at the end of the “make a mobile robot” , there is a link to this exercise):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gazebosim.org/tutorials?tut=attach_meshes&amp;cat=build_robot</a:t>
            </a:r>
            <a:endParaRPr lang="en-US" sz="2000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Carry out the “add a sensor” tutorial: </a:t>
            </a:r>
            <a:r>
              <a:rPr lang="en-US" sz="2000" dirty="0">
                <a:hlinkClick r:id="rId5"/>
              </a:rPr>
              <a:t>http://gazebosim.org/tutorials?tut=add_laser&amp;cat=build_robot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454" y="390150"/>
            <a:ext cx="64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2 (3)</a:t>
            </a:r>
          </a:p>
          <a:p>
            <a:pPr algn="ctr"/>
            <a:r>
              <a:rPr lang="en-US" sz="2400" dirty="0" smtClean="0"/>
              <a:t>(revised homework)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8048" y="1642745"/>
            <a:ext cx="10900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Visit the “</a:t>
            </a:r>
            <a:r>
              <a:rPr lang="en-US" sz="2000" i="1" dirty="0" smtClean="0"/>
              <a:t>Using a URDF in Gazebo” </a:t>
            </a:r>
            <a:r>
              <a:rPr lang="en-US" sz="2000" dirty="0" smtClean="0"/>
              <a:t>link on the tutorial page.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http://gazebosim.org/tutorials/?</a:t>
            </a:r>
            <a:r>
              <a:rPr lang="en-US" sz="2000" dirty="0" smtClean="0">
                <a:hlinkClick r:id="rId2"/>
              </a:rPr>
              <a:t>tut=ros_urdf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tutorial is not so important, but it helps set up the following tutorials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Before starting this tutorial, you must </a:t>
            </a:r>
            <a:r>
              <a:rPr lang="en-US" sz="2000" i="1" dirty="0" smtClean="0"/>
              <a:t>update </a:t>
            </a:r>
            <a:r>
              <a:rPr lang="en-US" sz="2000" dirty="0" smtClean="0"/>
              <a:t>gazebo/</a:t>
            </a:r>
            <a:r>
              <a:rPr lang="en-US" sz="2000" dirty="0" err="1" smtClean="0"/>
              <a:t>ros</a:t>
            </a:r>
            <a:r>
              <a:rPr lang="en-US" sz="2000" dirty="0" smtClean="0"/>
              <a:t> as follows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that you are logged in as the super-user to your Ubuntu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a shell: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sudo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apt update</a:t>
            </a:r>
            <a:endParaRPr lang="en-US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smtClean="0"/>
              <a:t>the same shell</a:t>
            </a:r>
            <a:r>
              <a:rPr lang="en-US" sz="2000" dirty="0"/>
              <a:t>: 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sudo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20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apt install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ros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-melodic-joint-state-publisher-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gui</a:t>
            </a:r>
            <a:endParaRPr lang="en-US" sz="20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Don’t forget to properly set your ROS and gazebo paths: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In your </a:t>
            </a:r>
            <a:r>
              <a:rPr lang="en-US" sz="2000" dirty="0" err="1" smtClean="0">
                <a:ea typeface="Adobe Ming Std L" panose="02020300000000000000" pitchFamily="18" charset="-128"/>
              </a:rPr>
              <a:t>catkin_ws</a:t>
            </a:r>
            <a:r>
              <a:rPr lang="en-US" sz="2000" dirty="0" smtClean="0">
                <a:ea typeface="Adobe Ming Std L" panose="02020300000000000000" pitchFamily="18" charset="-128"/>
              </a:rPr>
              <a:t> space: 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source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devel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/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setup.bash</a:t>
            </a:r>
            <a:endParaRPr lang="en-US" sz="20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In your </a:t>
            </a:r>
            <a:r>
              <a:rPr lang="en-US" sz="2000" dirty="0" err="1" smtClean="0">
                <a:ea typeface="Adobe Ming Std L" panose="02020300000000000000" pitchFamily="18" charset="-128"/>
              </a:rPr>
              <a:t>catkin_ws</a:t>
            </a:r>
            <a:r>
              <a:rPr lang="en-US" sz="2000" dirty="0" smtClean="0">
                <a:ea typeface="Adobe Ming Std L" panose="02020300000000000000" pitchFamily="18" charset="-128"/>
              </a:rPr>
              <a:t> space: 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source /usr/share/gazebo-9/setup.sh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The first important step in the tutorial is to carry out “Getting </a:t>
            </a:r>
            <a:r>
              <a:rPr lang="en-US" sz="2000" dirty="0" err="1" smtClean="0">
                <a:ea typeface="Adobe Ming Std L" panose="02020300000000000000" pitchFamily="18" charset="-128"/>
              </a:rPr>
              <a:t>RRBot</a:t>
            </a:r>
            <a:r>
              <a:rPr lang="en-US" sz="2000" dirty="0" smtClean="0">
                <a:ea typeface="Adobe Ming Std L" panose="02020300000000000000" pitchFamily="18" charset="-128"/>
              </a:rPr>
              <a:t>.” This model will be used in several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Then carry out the steps of “View in </a:t>
            </a:r>
            <a:r>
              <a:rPr lang="en-US" sz="2000" dirty="0" err="1" smtClean="0">
                <a:ea typeface="Adobe Ming Std L" panose="02020300000000000000" pitchFamily="18" charset="-128"/>
              </a:rPr>
              <a:t>Rviz</a:t>
            </a:r>
            <a:r>
              <a:rPr lang="en-US" sz="2000" dirty="0" smtClean="0">
                <a:ea typeface="Adobe Ming Std L" panose="02020300000000000000" pitchFamily="18" charset="-128"/>
              </a:rPr>
              <a:t>” and “View in Gazebo”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You can skim the rest of the tutorial</a:t>
            </a:r>
          </a:p>
        </p:txBody>
      </p:sp>
    </p:spTree>
    <p:extLst>
      <p:ext uri="{BB962C8B-B14F-4D97-AF65-F5344CB8AC3E}">
        <p14:creationId xmlns:p14="http://schemas.microsoft.com/office/powerpoint/2010/main" val="32680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454" y="390150"/>
            <a:ext cx="64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2 (3)</a:t>
            </a:r>
          </a:p>
          <a:p>
            <a:pPr algn="ctr"/>
            <a:r>
              <a:rPr lang="en-US" sz="2400" dirty="0" smtClean="0"/>
              <a:t>(revised homework)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8048" y="1642745"/>
            <a:ext cx="109001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Visit the “</a:t>
            </a:r>
            <a:r>
              <a:rPr lang="en-US" sz="2000" i="1" dirty="0" smtClean="0"/>
              <a:t>Using </a:t>
            </a:r>
            <a:r>
              <a:rPr lang="en-US" sz="2000" i="1" dirty="0" err="1" smtClean="0"/>
              <a:t>Roslaunch</a:t>
            </a:r>
            <a:r>
              <a:rPr lang="en-US" sz="2000" i="1" dirty="0" smtClean="0"/>
              <a:t>” </a:t>
            </a:r>
            <a:r>
              <a:rPr lang="en-US" sz="2000" dirty="0" smtClean="0"/>
              <a:t>link on the tutorial page.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gazebosim.org/tutorials?tut=ros_roslaunch&amp;cat=connect_ros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Before attempting this tutorial, you must take two steps: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Step #1: Change a line in the Gazebo 9 setup file: /usr/share/gazebo-9/setup.sh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Original: </a:t>
            </a:r>
            <a:r>
              <a:rPr lang="en-US" sz="1600" b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export GAZEBO_MODEL_DATABASE_URI=http://gazebosim.org/models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Corrected: </a:t>
            </a:r>
            <a:r>
              <a:rPr lang="en-US" sz="1600" b="1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export GAZEBO_MODEL_DATABASE_URI=http</a:t>
            </a:r>
            <a:r>
              <a:rPr lang="en-US" sz="1600" b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://models.gazebosim.org/</a:t>
            </a:r>
            <a:endParaRPr lang="en-US" sz="16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tep #2: Load the Linux paths that you will need to make the tutorial work as listed: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cd ~/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catkin_ws</a:t>
            </a:r>
            <a:endParaRPr lang="en-US" sz="20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source 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devel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/</a:t>
            </a:r>
            <a:r>
              <a:rPr lang="en-US" sz="20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setup.bash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                       % source your compiled packages</a:t>
            </a:r>
            <a:endParaRPr lang="en-US" sz="20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source /</a:t>
            </a: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usr/share/gazebo-9/setup.sh           % source paths needed by gazebo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Source /opt/ros/melodic/setup.sh                % sources paths needed by ROS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dobe Ming Std L" panose="02020300000000000000" pitchFamily="18" charset="-128"/>
              </a:rPr>
              <a:t>Note: you can put these steps in your ~/.</a:t>
            </a:r>
            <a:r>
              <a:rPr lang="en-US" sz="2000" dirty="0" err="1" smtClean="0">
                <a:ea typeface="Adobe Ming Std L" panose="02020300000000000000" pitchFamily="18" charset="-128"/>
              </a:rPr>
              <a:t>bashrc</a:t>
            </a:r>
            <a:r>
              <a:rPr lang="en-US" sz="2000" dirty="0" smtClean="0">
                <a:ea typeface="Adobe Ming Std L" panose="02020300000000000000" pitchFamily="18" charset="-128"/>
              </a:rPr>
              <a:t> file so that these paths are loaded every time you start up a shell!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7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28" t="10521" r="2528"/>
          <a:stretch/>
        </p:blipFill>
        <p:spPr>
          <a:xfrm>
            <a:off x="6843974" y="1295867"/>
            <a:ext cx="4532733" cy="453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421" y="784548"/>
            <a:ext cx="600811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 simulator can mimic many (but not all) aspects of a real world robot deployment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robot geometry &amp; movements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obstacles, objects in the robot’s environment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sensor readings and sensor feedback process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physical interactions between objects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difficult &amp; sensitive simulation</a:t>
            </a:r>
          </a:p>
          <a:p>
            <a:endParaRPr lang="en-US" sz="800" dirty="0" smtClean="0"/>
          </a:p>
          <a:p>
            <a:r>
              <a:rPr lang="en-US" sz="2400" dirty="0" smtClean="0"/>
              <a:t>Why use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Debug code before testing it in high-cost-of-failure real world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on hardware which is not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 for parallel development across sub-teams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visualization videos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40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38" y="1582566"/>
            <a:ext cx="5945470" cy="3953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888" y="5895917"/>
            <a:ext cx="686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tutorial at:    </a:t>
            </a:r>
            <a:r>
              <a:rPr lang="en-US" dirty="0">
                <a:hlinkClick r:id="rId3"/>
              </a:rPr>
              <a:t>http://gazebosim.org/tutorials?tut=guided_b2&amp;cat=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4162" y="274881"/>
            <a:ext cx="946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Gazebo Simulation Architecture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8539" y="1250989"/>
            <a:ext cx="51385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Gazebo has two main parts/processes:</a:t>
            </a:r>
          </a:p>
          <a:p>
            <a:endParaRPr lang="en-US" dirty="0" smtClean="0"/>
          </a:p>
          <a:p>
            <a:r>
              <a:rPr lang="en-US" sz="2200" b="1" dirty="0" smtClean="0"/>
              <a:t>Server: </a:t>
            </a:r>
            <a:r>
              <a:rPr lang="en-US" sz="2200" dirty="0" smtClean="0"/>
              <a:t>Runs the physical simulation of the model world, and generates sensor signals/data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gzserver</a:t>
            </a:r>
            <a:endParaRPr lang="en-US" sz="2000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Libraries: Transport, Sensors, Transport, Rendering</a:t>
            </a:r>
          </a:p>
          <a:p>
            <a:pPr lvl="1"/>
            <a:endParaRPr lang="en-US" sz="2000" dirty="0" smtClean="0"/>
          </a:p>
          <a:p>
            <a:r>
              <a:rPr lang="en-US" sz="2200" b="1" dirty="0" smtClean="0"/>
              <a:t>Client: </a:t>
            </a:r>
            <a:r>
              <a:rPr lang="en-US" sz="2200" dirty="0" smtClean="0"/>
              <a:t>Provides user interaction and visualization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gzclient</a:t>
            </a:r>
            <a:endParaRPr lang="en-US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Libraries: Transport, Sensors, Transport, </a:t>
            </a:r>
            <a:r>
              <a:rPr lang="en-US" sz="2000" dirty="0" smtClean="0"/>
              <a:t>Rendering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Gazebo: </a:t>
            </a:r>
            <a:r>
              <a:rPr lang="en-US" sz="2000" dirty="0" smtClean="0"/>
              <a:t>run  both </a:t>
            </a:r>
            <a:r>
              <a:rPr lang="en-US" sz="2000" dirty="0" err="1" smtClean="0"/>
              <a:t>gzserver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gzclient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321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Elements of a Gazebo Simulation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83971" y="1529685"/>
            <a:ext cx="539103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7012"/>
            <a:r>
              <a:rPr lang="en-US" sz="2400" b="1" dirty="0"/>
              <a:t>Visual Object:</a:t>
            </a:r>
          </a:p>
          <a:p>
            <a:pPr marL="57308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Defines the geometry that is visualized in the GUI rendering</a:t>
            </a:r>
          </a:p>
          <a:p>
            <a:r>
              <a:rPr lang="en-US" sz="2400" b="1" dirty="0" smtClean="0"/>
              <a:t>Collision Object: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Defines geometry that is checked in physics simulation for collision</a:t>
            </a:r>
          </a:p>
          <a:p>
            <a:r>
              <a:rPr lang="en-US" sz="2400" b="1" dirty="0" smtClean="0"/>
              <a:t>Sensor(s):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Objects that collect, </a:t>
            </a:r>
            <a:r>
              <a:rPr lang="en-US" sz="2200" dirty="0" err="1" smtClean="0"/>
              <a:t>possiblyl</a:t>
            </a:r>
            <a:r>
              <a:rPr lang="en-US" sz="2200" dirty="0" smtClean="0"/>
              <a:t> process, and transmit data</a:t>
            </a:r>
          </a:p>
          <a:p>
            <a:r>
              <a:rPr lang="en-US" sz="2400" b="1" dirty="0" smtClean="0"/>
              <a:t>Plugins:</a:t>
            </a:r>
            <a:endParaRPr lang="en-US" sz="2200" b="1" dirty="0" smtClean="0"/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Bits of code that are embedded in simulations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382" y="1543633"/>
            <a:ext cx="539103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World: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Collection of models, lights, plug-ins and global parameters (that affect everything in the world)</a:t>
            </a:r>
          </a:p>
          <a:p>
            <a:r>
              <a:rPr lang="en-US" sz="2400" b="1" dirty="0" smtClean="0"/>
              <a:t>Model: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Collection of links (rigid bodies), joints, sensors, meshes (surface texture/color) and lights.</a:t>
            </a:r>
          </a:p>
          <a:p>
            <a:r>
              <a:rPr lang="en-US" sz="2400" b="1" dirty="0" smtClean="0"/>
              <a:t>Link(s):</a:t>
            </a:r>
            <a:endParaRPr lang="en-US" sz="2200" b="1" dirty="0" smtClean="0"/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Visual and Collision geometry of objects</a:t>
            </a:r>
          </a:p>
          <a:p>
            <a:pPr indent="-227012"/>
            <a:r>
              <a:rPr lang="en-US" sz="2400" b="1" dirty="0" smtClean="0"/>
              <a:t>Joints: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Defines the constraints between links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87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Models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291" t="16701" r="13985" b="9408"/>
          <a:stretch/>
        </p:blipFill>
        <p:spPr>
          <a:xfrm>
            <a:off x="7687169" y="1424892"/>
            <a:ext cx="3728808" cy="459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405" y="1239379"/>
            <a:ext cx="6708405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A Model contains key properties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Physical presence: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Sphere, box, combination of shapes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Kinematics: Joints &amp; velocities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Dynamics: mass, inertia friction, forces (e.g., gravity)</a:t>
            </a:r>
          </a:p>
          <a:p>
            <a:pPr marL="344488" lvl="1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Interface </a:t>
            </a:r>
            <a:r>
              <a:rPr lang="en-US" sz="2200" dirty="0" smtClean="0"/>
              <a:t>(optional)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Control &amp; feedback interface (</a:t>
            </a:r>
            <a:r>
              <a:rPr lang="en-US" sz="2200" dirty="0" err="1" smtClean="0"/>
              <a:t>libgazebo</a:t>
            </a:r>
            <a:r>
              <a:rPr lang="en-US" sz="2200" dirty="0" smtClean="0"/>
              <a:t>)</a:t>
            </a:r>
            <a:endParaRPr lang="en-US" sz="2200" dirty="0"/>
          </a:p>
          <a:p>
            <a:pPr marL="114300" lvl="1">
              <a:spcAft>
                <a:spcPts val="400"/>
              </a:spcAft>
            </a:pPr>
            <a:endParaRPr lang="en-US" sz="600" dirty="0" smtClean="0"/>
          </a:p>
          <a:p>
            <a:pPr marL="114300" lvl="1">
              <a:spcAft>
                <a:spcPts val="400"/>
              </a:spcAft>
            </a:pPr>
            <a:r>
              <a:rPr lang="en-US" sz="2400" dirty="0" smtClean="0"/>
              <a:t>A Model is described by two files</a:t>
            </a:r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Config</a:t>
            </a:r>
            <a:r>
              <a:rPr lang="en-US" sz="2200" b="1" dirty="0" smtClean="0"/>
              <a:t> file:  </a:t>
            </a:r>
            <a:r>
              <a:rPr lang="en-US" sz="2200" dirty="0" smtClean="0"/>
              <a:t> </a:t>
            </a:r>
            <a:r>
              <a:rPr lang="en-US" sz="2200" dirty="0" err="1" smtClean="0"/>
              <a:t>model.config</a:t>
            </a:r>
            <a:endParaRPr lang="en-US" sz="2200" dirty="0" smtClean="0"/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SDF file:     </a:t>
            </a:r>
            <a:r>
              <a:rPr lang="en-US" sz="2200" dirty="0" smtClean="0"/>
              <a:t>  &lt;</a:t>
            </a:r>
            <a:r>
              <a:rPr lang="en-US" sz="2200" dirty="0" err="1" smtClean="0"/>
              <a:t>modelname</a:t>
            </a:r>
            <a:r>
              <a:rPr lang="en-US" sz="2200" dirty="0" smtClean="0"/>
              <a:t>&gt;.</a:t>
            </a:r>
            <a:r>
              <a:rPr lang="en-US" sz="2200" dirty="0" err="1" smtClean="0"/>
              <a:t>sdf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20010" y="6092260"/>
            <a:ext cx="99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Locations:   /</a:t>
            </a:r>
            <a:r>
              <a:rPr lang="en-US" dirty="0" err="1" smtClean="0"/>
              <a:t>usr</a:t>
            </a:r>
            <a:r>
              <a:rPr lang="en-US" dirty="0" smtClean="0"/>
              <a:t>/share/gazebo-9/models/    (* standard gazebo models)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~/.gazebo/models/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6102" y="1189281"/>
            <a:ext cx="38090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&lt;?xml version='1.0'?&gt;</a:t>
            </a:r>
          </a:p>
          <a:p>
            <a:r>
              <a:rPr lang="en-US" sz="1600" dirty="0"/>
              <a:t>&lt;</a:t>
            </a:r>
            <a:r>
              <a:rPr lang="en-US" sz="1600" dirty="0" err="1"/>
              <a:t>sdf</a:t>
            </a:r>
            <a:r>
              <a:rPr lang="en-US" sz="1600" dirty="0"/>
              <a:t> version="1.4</a:t>
            </a:r>
            <a:r>
              <a:rPr lang="en-US" sz="1600" dirty="0" smtClean="0"/>
              <a:t>"&gt;</a:t>
            </a:r>
          </a:p>
          <a:p>
            <a:endParaRPr lang="en-US" sz="1600" dirty="0"/>
          </a:p>
          <a:p>
            <a:r>
              <a:rPr lang="en-US" sz="1600" dirty="0"/>
              <a:t>  &lt;model name</a:t>
            </a:r>
            <a:r>
              <a:rPr lang="en-US" sz="1600" dirty="0" smtClean="0"/>
              <a:t>=“</a:t>
            </a:r>
            <a:r>
              <a:rPr lang="en-US" sz="1600" dirty="0" err="1" smtClean="0"/>
              <a:t>box.sdf</a:t>
            </a:r>
            <a:r>
              <a:rPr lang="en-US" sz="1600" dirty="0" smtClean="0"/>
              <a:t>"&gt;</a:t>
            </a:r>
            <a:endParaRPr lang="en-US" sz="1600" dirty="0"/>
          </a:p>
          <a:p>
            <a:r>
              <a:rPr lang="en-US" sz="1600" dirty="0"/>
              <a:t>    &lt;pose&gt;0 0 0.5 0 0 0&lt;/pose</a:t>
            </a:r>
            <a:r>
              <a:rPr lang="en-US" sz="1600" dirty="0" smtClean="0"/>
              <a:t>&gt;  &lt;!– origin --&gt;</a:t>
            </a:r>
            <a:endParaRPr lang="en-US" sz="1600" dirty="0"/>
          </a:p>
          <a:p>
            <a:r>
              <a:rPr lang="en-US" sz="1600" dirty="0"/>
              <a:t>    &lt;static&gt;true&lt;/static</a:t>
            </a:r>
            <a:r>
              <a:rPr lang="en-US" sz="1600" dirty="0" smtClean="0"/>
              <a:t>&gt;</a:t>
            </a:r>
          </a:p>
          <a:p>
            <a:endParaRPr lang="en-US" sz="1600" dirty="0"/>
          </a:p>
          <a:p>
            <a:r>
              <a:rPr lang="en-US" sz="1600" dirty="0"/>
              <a:t>    &lt;link name="link"&gt;</a:t>
            </a:r>
          </a:p>
          <a:p>
            <a:r>
              <a:rPr lang="en-US" sz="1600" dirty="0"/>
              <a:t>      &lt;inertial&gt;</a:t>
            </a:r>
          </a:p>
          <a:p>
            <a:r>
              <a:rPr lang="en-US" sz="1600" dirty="0"/>
              <a:t>        &lt;mass&gt;1.0&lt;/mass&gt;</a:t>
            </a:r>
          </a:p>
          <a:p>
            <a:r>
              <a:rPr lang="en-US" sz="1600" dirty="0"/>
              <a:t>        &lt;inertia&gt; </a:t>
            </a:r>
            <a:r>
              <a:rPr lang="en-US" sz="1600" dirty="0" smtClean="0"/>
              <a:t>                          &lt;!-- </a:t>
            </a:r>
            <a:r>
              <a:rPr lang="en-US" sz="1600" dirty="0"/>
              <a:t>inertias </a:t>
            </a:r>
            <a:r>
              <a:rPr lang="en-US" sz="1600" dirty="0" smtClean="0"/>
              <a:t>--&gt;</a:t>
            </a:r>
            <a:endParaRPr lang="en-US" sz="1600" dirty="0"/>
          </a:p>
          <a:p>
            <a:r>
              <a:rPr lang="en-US" sz="1600" dirty="0" smtClean="0"/>
              <a:t>          &lt;</a:t>
            </a:r>
            <a:r>
              <a:rPr lang="en-US" sz="1600" dirty="0" err="1"/>
              <a:t>ixx</a:t>
            </a:r>
            <a:r>
              <a:rPr lang="en-US" sz="1600" dirty="0"/>
              <a:t>&gt;0.083&lt;/</a:t>
            </a:r>
            <a:r>
              <a:rPr lang="en-US" sz="1600" dirty="0" err="1"/>
              <a:t>ixx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  &lt;</a:t>
            </a:r>
            <a:r>
              <a:rPr lang="en-US" sz="1600" dirty="0" err="1"/>
              <a:t>ixy</a:t>
            </a:r>
            <a:r>
              <a:rPr lang="en-US" sz="1600" dirty="0"/>
              <a:t>&gt;0.0&lt;/</a:t>
            </a:r>
            <a:r>
              <a:rPr lang="en-US" sz="1600" dirty="0" err="1"/>
              <a:t>ixy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  &lt;</a:t>
            </a:r>
            <a:r>
              <a:rPr lang="en-US" sz="1600" dirty="0" err="1"/>
              <a:t>ixz</a:t>
            </a:r>
            <a:r>
              <a:rPr lang="en-US" sz="1600" dirty="0"/>
              <a:t>&gt;0.0&lt;/</a:t>
            </a:r>
            <a:r>
              <a:rPr lang="en-US" sz="1600" dirty="0" err="1"/>
              <a:t>ixz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  &lt;</a:t>
            </a:r>
            <a:r>
              <a:rPr lang="en-US" sz="1600" dirty="0" err="1"/>
              <a:t>iyy</a:t>
            </a:r>
            <a:r>
              <a:rPr lang="en-US" sz="1600" dirty="0"/>
              <a:t>&gt;0.083&lt;/</a:t>
            </a:r>
            <a:r>
              <a:rPr lang="en-US" sz="1600" dirty="0" err="1"/>
              <a:t>iyy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  &lt;</a:t>
            </a:r>
            <a:r>
              <a:rPr lang="en-US" sz="1600" dirty="0" err="1"/>
              <a:t>iyz</a:t>
            </a:r>
            <a:r>
              <a:rPr lang="en-US" sz="1600" dirty="0"/>
              <a:t>&gt;0.0&lt;/</a:t>
            </a:r>
            <a:r>
              <a:rPr lang="en-US" sz="1600" dirty="0" err="1"/>
              <a:t>iyz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  &lt;</a:t>
            </a:r>
            <a:r>
              <a:rPr lang="en-US" sz="1600" dirty="0" err="1"/>
              <a:t>izz</a:t>
            </a:r>
            <a:r>
              <a:rPr lang="en-US" sz="1600" dirty="0"/>
              <a:t>&gt;0.083&lt;/</a:t>
            </a:r>
            <a:r>
              <a:rPr lang="en-US" sz="1600" dirty="0" err="1"/>
              <a:t>izz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/>
              <a:t>        &lt;/inertia&gt;</a:t>
            </a:r>
          </a:p>
          <a:p>
            <a:r>
              <a:rPr lang="en-US" sz="1600" dirty="0"/>
              <a:t>      &lt;/inertial</a:t>
            </a:r>
            <a:r>
              <a:rPr lang="en-US" sz="1600" dirty="0" smtClean="0"/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165" y="1897217"/>
            <a:ext cx="27703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</a:t>
            </a:r>
            <a:r>
              <a:rPr lang="en-US" sz="1600" dirty="0"/>
              <a:t>collision name="collision"&gt;</a:t>
            </a:r>
          </a:p>
          <a:p>
            <a:r>
              <a:rPr lang="en-US" sz="1600" dirty="0"/>
              <a:t>        &lt;geometry&gt;</a:t>
            </a:r>
          </a:p>
          <a:p>
            <a:r>
              <a:rPr lang="en-US" sz="1600" dirty="0"/>
              <a:t>          &lt;box&gt;</a:t>
            </a:r>
          </a:p>
          <a:p>
            <a:r>
              <a:rPr lang="en-US" sz="1600" dirty="0"/>
              <a:t>            &lt;size&gt;1 1 1&lt;/size&gt;</a:t>
            </a:r>
          </a:p>
          <a:p>
            <a:r>
              <a:rPr lang="en-US" sz="1600" dirty="0"/>
              <a:t>          &lt;/box&gt;</a:t>
            </a:r>
          </a:p>
          <a:p>
            <a:r>
              <a:rPr lang="en-US" sz="1600" dirty="0"/>
              <a:t>        &lt;/geometry&gt;</a:t>
            </a:r>
          </a:p>
          <a:p>
            <a:r>
              <a:rPr lang="en-US" sz="1600" dirty="0"/>
              <a:t>      &lt;/collision&gt;</a:t>
            </a:r>
          </a:p>
          <a:p>
            <a:r>
              <a:rPr lang="en-US" sz="1600" dirty="0"/>
              <a:t>      &lt;visual name="visual"&gt;</a:t>
            </a:r>
          </a:p>
          <a:p>
            <a:r>
              <a:rPr lang="en-US" sz="1600" dirty="0"/>
              <a:t>        &lt;geometry&gt;</a:t>
            </a:r>
          </a:p>
          <a:p>
            <a:r>
              <a:rPr lang="en-US" sz="1600" dirty="0"/>
              <a:t>          &lt;box&gt;</a:t>
            </a:r>
          </a:p>
          <a:p>
            <a:r>
              <a:rPr lang="en-US" sz="1600" dirty="0"/>
              <a:t>            &lt;size&gt;1 1 1&lt;/size&gt;</a:t>
            </a:r>
          </a:p>
          <a:p>
            <a:r>
              <a:rPr lang="en-US" sz="1600" dirty="0"/>
              <a:t>          &lt;/box&gt;</a:t>
            </a:r>
          </a:p>
          <a:p>
            <a:r>
              <a:rPr lang="en-US" sz="1600" dirty="0"/>
              <a:t>        &lt;/geometry&gt;</a:t>
            </a:r>
          </a:p>
          <a:p>
            <a:r>
              <a:rPr lang="en-US" sz="1600" dirty="0"/>
              <a:t>      &lt;/visual&gt;</a:t>
            </a:r>
          </a:p>
          <a:p>
            <a:r>
              <a:rPr lang="en-US" sz="1600" dirty="0"/>
              <a:t>    &lt;/link&gt;</a:t>
            </a:r>
          </a:p>
          <a:p>
            <a:r>
              <a:rPr lang="en-US" sz="1600" dirty="0"/>
              <a:t>  &lt;/model&gt;</a:t>
            </a:r>
          </a:p>
          <a:p>
            <a:r>
              <a:rPr lang="en-US" sz="1600" dirty="0"/>
              <a:t>&lt;/</a:t>
            </a:r>
            <a:r>
              <a:rPr lang="en-US" sz="1600" dirty="0" err="1" smtClean="0"/>
              <a:t>sdf</a:t>
            </a:r>
            <a:r>
              <a:rPr lang="en-US" sz="1600" dirty="0"/>
              <a:t>&gt;</a:t>
            </a:r>
          </a:p>
        </p:txBody>
      </p:sp>
      <p:sp>
        <p:nvSpPr>
          <p:cNvPr id="5" name="Curved Left Arrow 4"/>
          <p:cNvSpPr/>
          <p:nvPr/>
        </p:nvSpPr>
        <p:spPr>
          <a:xfrm rot="1808088" flipV="1">
            <a:off x="3332230" y="2243927"/>
            <a:ext cx="650738" cy="36744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2692253" y="4349054"/>
            <a:ext cx="320675" cy="3551014"/>
          </a:xfrm>
          <a:prstGeom prst="rightBrace">
            <a:avLst>
              <a:gd name="adj1" fmla="val 1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26181" y="6313650"/>
            <a:ext cx="363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~/.gazebo/models/box/</a:t>
            </a:r>
            <a:r>
              <a:rPr lang="en-US" dirty="0" err="1" smtClean="0"/>
              <a:t>box.sdf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6901" y="1639373"/>
            <a:ext cx="4136571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&lt;?xml version="1.0"?&gt;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endParaRPr lang="en-US" sz="16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&lt;model&gt;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&lt;name&gt;The Box Model&lt;/name&gt;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&lt;version&gt;1.0&lt;/version&gt;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sdf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version='1.5'&gt;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box.sdf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</a:t>
            </a:r>
            <a:r>
              <a:rPr lang="en-US" sz="1600" dirty="0" err="1">
                <a:latin typeface="Adobe Ming Std L" panose="02020300000000000000" pitchFamily="18" charset="-128"/>
                <a:ea typeface="Adobe Ming Std L" panose="02020300000000000000" pitchFamily="18" charset="-128"/>
              </a:rPr>
              <a:t>sdf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&gt;</a:t>
            </a:r>
          </a:p>
          <a:p>
            <a:endParaRPr lang="en-US" sz="16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&lt;author&gt;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&lt;name&gt;Joel Burdick&lt;/name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&gt;                 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&lt;email&gt;jburdick@caltech.edu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&lt;/email&gt;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&lt;/author&gt;</a:t>
            </a:r>
          </a:p>
          <a:p>
            <a:endParaRPr lang="en-US" sz="1600" dirty="0" smtClean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r>
              <a:rPr lang="en-US" sz="16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</a:t>
            </a:r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&lt;description&gt;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The Box Tutorial Model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 &lt;/description&gt;</a:t>
            </a:r>
          </a:p>
          <a:p>
            <a:r>
              <a:rPr lang="en-US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&lt;/model&gt;</a:t>
            </a:r>
          </a:p>
          <a:p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9570808" y="4372431"/>
            <a:ext cx="320675" cy="3551014"/>
          </a:xfrm>
          <a:prstGeom prst="rightBrace">
            <a:avLst>
              <a:gd name="adj1" fmla="val 1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9636" y="6324665"/>
            <a:ext cx="374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~/.</a:t>
            </a:r>
            <a:r>
              <a:rPr lang="en-US" dirty="0" smtClean="0"/>
              <a:t>gazebo/models/box/</a:t>
            </a:r>
            <a:r>
              <a:rPr lang="en-US" dirty="0" err="1" smtClean="0"/>
              <a:t>model.config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2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Element Types in Models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2405" y="1239379"/>
            <a:ext cx="6708405" cy="449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Visual Geometry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Physical appearance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Simple Shapes: Sphere, box, shape combinations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Complex Shapes: height maps, meshes</a:t>
            </a:r>
          </a:p>
          <a:p>
            <a:pPr marL="114300" lvl="1">
              <a:spcAft>
                <a:spcPts val="400"/>
              </a:spcAft>
            </a:pPr>
            <a:endParaRPr lang="en-US" sz="600" dirty="0"/>
          </a:p>
          <a:p>
            <a:pPr marL="0" lvl="1">
              <a:spcAft>
                <a:spcPts val="400"/>
              </a:spcAft>
            </a:pPr>
            <a:r>
              <a:rPr lang="en-US" sz="2400" b="1" dirty="0" smtClean="0"/>
              <a:t>Collision Geometry</a:t>
            </a:r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Shape used in physics simulation to check for interference, and model interaction forces </a:t>
            </a:r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Shape used for motion planning collision check</a:t>
            </a:r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Visual and shape geometries can be the same</a:t>
            </a:r>
          </a:p>
          <a:p>
            <a:pPr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Usually, collision geometry is chosen as a simple bounding shape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860" y="1803637"/>
            <a:ext cx="4120898" cy="41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431957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Element Types in Models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7040" y="1721823"/>
            <a:ext cx="6708405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Joints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Prismatic: 1 DOF “slider” joint allows translation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Revolute:  1 DOF “hinge” joint allows rotation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Revolute2: Two revolute joints in series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Ball:             3 DOF “ball joint” (spherical joint)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Universal:   2 DOF joint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Screw:         1 DOF “helical” joint (threaded rod)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Simple Shapes: Sphere, box, shape combinations</a:t>
            </a:r>
          </a:p>
          <a:p>
            <a:pPr marL="801688" lvl="2" indent="-2301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Complex Shapes: height maps, meshes</a:t>
            </a:r>
          </a:p>
          <a:p>
            <a:pPr marL="114300" lvl="1">
              <a:spcAft>
                <a:spcPts val="400"/>
              </a:spcAft>
            </a:pPr>
            <a:endParaRPr lang="en-US" sz="600" dirty="0"/>
          </a:p>
          <a:p>
            <a:pPr marL="0" lvl="1">
              <a:spcAft>
                <a:spcPts val="400"/>
              </a:spcAft>
            </a:pPr>
            <a:r>
              <a:rPr lang="en-US" sz="2200" dirty="0" smtClean="0"/>
              <a:t>bounding shape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10" y="1542917"/>
            <a:ext cx="4349870" cy="46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263" y="398299"/>
            <a:ext cx="88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Element Types in Models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0942" y="1587188"/>
            <a:ext cx="6708405" cy="455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Sensors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Ray: produces range data, like a Lidar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Camera: 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Simulate 2D camera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Simulate 2D stereo cameras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Simulate 3D RGB-D (like Kinect)</a:t>
            </a:r>
          </a:p>
          <a:p>
            <a:pPr marL="5159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Contact (“bump” sensor)</a:t>
            </a:r>
          </a:p>
          <a:p>
            <a:pPr indent="-227012">
              <a:spcAft>
                <a:spcPts val="400"/>
              </a:spcAft>
            </a:pPr>
            <a:r>
              <a:rPr lang="en-US" sz="2400" b="1" dirty="0" smtClean="0"/>
              <a:t>Lights</a:t>
            </a:r>
            <a:endParaRPr lang="en-US" sz="2200" b="1" dirty="0" smtClean="0"/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Point Light: Omnidirectional source, like a light bulb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Spot: Directional cone of light (spot light)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Directional:  parallel rays, like the sun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32" t="4694" r="4065" b="5709"/>
          <a:stretch/>
        </p:blipFill>
        <p:spPr>
          <a:xfrm>
            <a:off x="7203004" y="1890508"/>
            <a:ext cx="4656147" cy="31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3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1853</Words>
  <Application>Microsoft Office PowerPoint</Application>
  <PresentationFormat>Widescreen</PresentationFormat>
  <Paragraphs>261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Ming Std L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Burdick</dc:creator>
  <cp:lastModifiedBy>Joel Burdick</cp:lastModifiedBy>
  <cp:revision>51</cp:revision>
  <dcterms:created xsi:type="dcterms:W3CDTF">2020-04-15T21:41:41Z</dcterms:created>
  <dcterms:modified xsi:type="dcterms:W3CDTF">2020-04-22T17:35:13Z</dcterms:modified>
</cp:coreProperties>
</file>