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11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2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3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47" r:id="rId2"/>
  </p:sldMasterIdLst>
  <p:notesMasterIdLst>
    <p:notesMasterId r:id="rId19"/>
  </p:notesMasterIdLst>
  <p:handoutMasterIdLst>
    <p:handoutMasterId r:id="rId20"/>
  </p:handoutMasterIdLst>
  <p:sldIdLst>
    <p:sldId id="256" r:id="rId3"/>
    <p:sldId id="257" r:id="rId4"/>
    <p:sldId id="281" r:id="rId5"/>
    <p:sldId id="282" r:id="rId6"/>
    <p:sldId id="260" r:id="rId7"/>
    <p:sldId id="259" r:id="rId8"/>
    <p:sldId id="261" r:id="rId9"/>
    <p:sldId id="278" r:id="rId10"/>
    <p:sldId id="264" r:id="rId11"/>
    <p:sldId id="262" r:id="rId12"/>
    <p:sldId id="279" r:id="rId13"/>
    <p:sldId id="265" r:id="rId14"/>
    <p:sldId id="280" r:id="rId15"/>
    <p:sldId id="266" r:id="rId16"/>
    <p:sldId id="267" r:id="rId17"/>
    <p:sldId id="277" r:id="rId18"/>
  </p:sldIdLst>
  <p:sldSz cx="9144000" cy="6858000" type="screen4x3"/>
  <p:notesSz cx="7315200" cy="9601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755" autoAdjust="0"/>
    <p:restoredTop sz="94660"/>
  </p:normalViewPr>
  <p:slideViewPr>
    <p:cSldViewPr>
      <p:cViewPr varScale="1">
        <p:scale>
          <a:sx n="107" d="100"/>
          <a:sy n="107" d="100"/>
        </p:scale>
        <p:origin x="-163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F1D0A372-F29D-4F7C-9865-8E12CC40C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60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AC6E3ED-518F-45B0-8B4B-DE53A91E4E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8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833D1D-BAEE-4C45-B4E8-DB9CDFF855FA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C22AD3-E4C5-463F-BFCB-DF896FBDE483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128901-4F96-46C0-BE67-D909F9D22CE0}" type="slidenum">
              <a:rPr lang="en-US" smtClean="0"/>
              <a:pPr eaLnBrk="1" hangingPunct="1"/>
              <a:t>12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F56D65-4EE0-49A2-B964-64DB01DAE7A4}" type="slidenum">
              <a:rPr lang="en-US" smtClean="0"/>
              <a:pPr eaLnBrk="1" hangingPunct="1"/>
              <a:t>14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DEFF23-8E50-4436-A165-BC4298880CDF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A93B7B-DC6B-4615-9F7F-825C94F527DF}" type="slidenum">
              <a:rPr lang="en-US" smtClean="0"/>
              <a:pPr eaLnBrk="1" hangingPunct="1"/>
              <a:t>16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ED88A3-60BB-47F5-8C29-8C72F6132E40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052AE6-77BF-47A9-BDF4-7B87166CE752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052AE6-77BF-47A9-BDF4-7B87166CE752}" type="slidenum">
              <a:rPr lang="en-US" smtClean="0">
                <a:solidFill>
                  <a:prstClr val="black"/>
                </a:solidFill>
              </a:rPr>
              <a:pPr eaLnBrk="1" hangingPunct="1"/>
              <a:t>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A38447-8651-47B9-9215-F9379CF724CB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8BB964-232F-41F8-9B6B-546FA1BC7F3A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EF4E50-89F9-4988-84EA-37F4BCF81DFD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DEEA65C-8551-4150-A4EC-ED41B2A49C2E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145EA9A-C9EB-4685-9E37-804B972EF4AE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7393-3444-4C42-9A6E-62A94D391F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575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EB1AC-51D2-4278-A07C-A0C38231C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80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72AE5-3CC2-48F5-93E9-1FCD47296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6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3orngb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85725"/>
            <a:ext cx="1617663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2A7E6-7952-4991-A498-2DCAF0F1F7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352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CD810-424B-4339-BA7D-102274BABE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722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7CEBF-28CE-4701-8690-49FB7714AC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327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45FB3-9000-49C1-94B2-FDD8FB3B65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540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F886-0FC4-426B-9F78-C7F5106E12E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961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0DF59-D6AB-442A-B214-7DCB50B443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4542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B228B-EF75-4A91-8544-F69FEE8D42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833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D0017-30C5-4864-89ED-DB9CA445BF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07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CDS 112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BFFBA6-AD1F-4E5E-A064-ECDCD412D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3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41157-329C-45EF-9133-B8BFE327A8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555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42EA7-1FB9-476B-B4CB-9121D906E8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94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1/4/2010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E9405-0121-4E29-83F0-09108F1123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3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CDS 112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B148-FBE3-4C11-A4D9-30BF995BD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6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CDS 112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BFA0-458D-4875-863A-2A4BF240D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018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94EFB-CF9C-4EC1-BCE6-61289E51D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35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2AB62-1B05-4D7C-8804-B1454292B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85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2F4B1-87EE-40C0-8804-C21CA2D75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62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1EC26-BA27-4098-942B-CFF07C40F8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90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1/4/2010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503A3-7177-43A8-84F8-6E6A4EEBF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181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D. G. MacMynowski</a:t>
            </a:r>
            <a:br>
              <a:rPr lang="en-US"/>
            </a:br>
            <a:r>
              <a:rPr lang="en-US"/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B19F34F-6458-4CE1-954E-1EDD16E9A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1/3/2011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D. G. MacMynowski</a:t>
            </a:r>
            <a:br>
              <a:rPr lang="en-US">
                <a:solidFill>
                  <a:srgbClr val="000000"/>
                </a:solidFill>
              </a:rPr>
            </a:br>
            <a:r>
              <a:rPr lang="en-US">
                <a:solidFill>
                  <a:srgbClr val="000000"/>
                </a:solidFill>
              </a:rPr>
              <a:t>CDS 110b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8976599-448C-439B-86E0-23B6CC8C9ED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45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krishna@caltech.edu" TargetMode="External"/><Relationship Id="rId5" Type="http://schemas.openxmlformats.org/officeDocument/2006/relationships/hyperlink" Target="mailto:mkoeper@caltech.edu" TargetMode="External"/><Relationship Id="rId4" Type="http://schemas.openxmlformats.org/officeDocument/2006/relationships/hyperlink" Target="mailto:jwb@robotics.caltech.edu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tags" Target="../tags/tag16.xml"/><Relationship Id="rId7" Type="http://schemas.openxmlformats.org/officeDocument/2006/relationships/notesSlide" Target="../notesSlides/notesSlide9.xml"/><Relationship Id="rId12" Type="http://schemas.openxmlformats.org/officeDocument/2006/relationships/image" Target="../media/image26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Layout" Target="../slideLayouts/slideLayout2.xml"/><Relationship Id="rId11" Type="http://schemas.openxmlformats.org/officeDocument/2006/relationships/image" Target="../media/image25.png"/><Relationship Id="rId5" Type="http://schemas.openxmlformats.org/officeDocument/2006/relationships/tags" Target="../tags/tag18.xml"/><Relationship Id="rId10" Type="http://schemas.openxmlformats.org/officeDocument/2006/relationships/image" Target="../media/image24.png"/><Relationship Id="rId4" Type="http://schemas.openxmlformats.org/officeDocument/2006/relationships/tags" Target="../tags/tag17.xml"/><Relationship Id="rId9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tags" Target="../tags/tag23.xml"/><Relationship Id="rId7" Type="http://schemas.openxmlformats.org/officeDocument/2006/relationships/image" Target="../media/image28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27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tags" Target="../tags/tag26.xml"/><Relationship Id="rId7" Type="http://schemas.openxmlformats.org/officeDocument/2006/relationships/image" Target="../media/image32.pn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31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tags" Target="../tags/tag29.xml"/><Relationship Id="rId7" Type="http://schemas.openxmlformats.org/officeDocument/2006/relationships/image" Target="../media/image35.png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38.png"/><Relationship Id="rId4" Type="http://schemas.openxmlformats.org/officeDocument/2006/relationships/tags" Target="../tags/tag30.xml"/><Relationship Id="rId9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tags" Target="../tags/tag33.xml"/><Relationship Id="rId7" Type="http://schemas.openxmlformats.org/officeDocument/2006/relationships/image" Target="../media/image39.png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2.xml"/><Relationship Id="rId10" Type="http://schemas.openxmlformats.org/officeDocument/2006/relationships/image" Target="../media/image42.png"/><Relationship Id="rId4" Type="http://schemas.openxmlformats.org/officeDocument/2006/relationships/tags" Target="../tags/tag34.xml"/><Relationship Id="rId9" Type="http://schemas.openxmlformats.org/officeDocument/2006/relationships/image" Target="../media/image4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s.caltech.edu/~macmardg/wiki/index.php?title=CDS_110b,_Winter_201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6.png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image" Target="../media/image5.png"/><Relationship Id="rId2" Type="http://schemas.openxmlformats.org/officeDocument/2006/relationships/tags" Target="../tags/tag3.xml"/><Relationship Id="rId16" Type="http://schemas.openxmlformats.org/officeDocument/2006/relationships/image" Target="../media/image9.pn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image" Target="../media/image4.png"/><Relationship Id="rId5" Type="http://schemas.openxmlformats.org/officeDocument/2006/relationships/tags" Target="../tags/tag6.xml"/><Relationship Id="rId15" Type="http://schemas.openxmlformats.org/officeDocument/2006/relationships/image" Target="../media/image8.png"/><Relationship Id="rId10" Type="http://schemas.openxmlformats.org/officeDocument/2006/relationships/image" Target="../media/image3.png"/><Relationship Id="rId4" Type="http://schemas.openxmlformats.org/officeDocument/2006/relationships/tags" Target="../tags/tag5.xml"/><Relationship Id="rId9" Type="http://schemas.openxmlformats.org/officeDocument/2006/relationships/notesSlide" Target="../notesSlides/notesSlide6.xml"/><Relationship Id="rId1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20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C5BD2-BE5D-4349-B73E-26934AD08136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CDS 112 Lecture 1</a:t>
            </a:r>
            <a:br>
              <a:rPr lang="en-US" sz="2800" dirty="0" smtClean="0"/>
            </a:br>
            <a:r>
              <a:rPr lang="en-US" sz="2800" dirty="0" smtClean="0"/>
              <a:t>Course Overview/Organization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3124200"/>
            <a:ext cx="7848600" cy="26670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b="1" dirty="0" smtClean="0"/>
              <a:t>Goals for Today:</a:t>
            </a:r>
          </a:p>
          <a:p>
            <a:pPr eaLnBrk="1" hangingPunct="1">
              <a:defRPr/>
            </a:pPr>
            <a:r>
              <a:rPr lang="en-US" dirty="0" smtClean="0"/>
              <a:t>Course administration for CDS 110b</a:t>
            </a:r>
          </a:p>
          <a:p>
            <a:pPr eaLnBrk="1" hangingPunct="1">
              <a:defRPr/>
            </a:pPr>
            <a:r>
              <a:rPr lang="en-US" dirty="0" smtClean="0"/>
              <a:t>Introduce modern (optimization-based) control system</a:t>
            </a:r>
          </a:p>
          <a:p>
            <a:pPr eaLnBrk="1" hangingPunct="1">
              <a:defRPr/>
            </a:pPr>
            <a:r>
              <a:rPr lang="en-US" dirty="0" smtClean="0"/>
              <a:t>Introduction to optimization</a:t>
            </a:r>
          </a:p>
          <a:p>
            <a:pPr eaLnBrk="1" hangingPunct="1">
              <a:defRPr/>
            </a:pPr>
            <a:r>
              <a:rPr lang="en-US" dirty="0"/>
              <a:t>Conflicts?</a:t>
            </a:r>
            <a:endParaRPr lang="en-US" dirty="0" smtClean="0"/>
          </a:p>
        </p:txBody>
      </p:sp>
      <p:pic>
        <p:nvPicPr>
          <p:cNvPr id="12294" name="Picture 6" descr="3orngb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47625"/>
            <a:ext cx="10096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146535" y="1524000"/>
            <a:ext cx="694619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Joel </a:t>
            </a:r>
            <a:r>
              <a:rPr lang="en-US" dirty="0" smtClean="0"/>
              <a:t>Burdick, </a:t>
            </a:r>
            <a:r>
              <a:rPr lang="en-US" i="1" dirty="0" smtClean="0">
                <a:hlinkClick r:id="rId4"/>
              </a:rPr>
              <a:t>jwb@robotics.caltech.edu</a:t>
            </a:r>
            <a:r>
              <a:rPr lang="en-US" i="1" dirty="0" smtClean="0"/>
              <a:t>, </a:t>
            </a:r>
            <a:r>
              <a:rPr lang="en-US" dirty="0" smtClean="0"/>
              <a:t>X4139, Keck 205</a:t>
            </a:r>
          </a:p>
          <a:p>
            <a:pPr algn="ctr" eaLnBrk="1" hangingPunct="1"/>
            <a:r>
              <a:rPr lang="en-US" b="1" dirty="0" smtClean="0"/>
              <a:t>Assistant: </a:t>
            </a:r>
            <a:r>
              <a:rPr lang="en-US" dirty="0" smtClean="0"/>
              <a:t>Sonya Lincoln, lincolns</a:t>
            </a:r>
            <a:r>
              <a:rPr lang="en-US" dirty="0" smtClean="0">
                <a:hlinkClick r:id="rId5"/>
              </a:rPr>
              <a:t>@caltech.edu</a:t>
            </a:r>
            <a:r>
              <a:rPr lang="en-US" dirty="0" smtClean="0"/>
              <a:t>, X3385, 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algn="ctr" eaLnBrk="1" hangingPunct="1"/>
            <a:r>
              <a:rPr lang="en-US" b="1" dirty="0" smtClean="0"/>
              <a:t>T.A.: </a:t>
            </a:r>
            <a:r>
              <a:rPr lang="en-US" dirty="0" smtClean="0"/>
              <a:t>Matthew (Matt) Burkhardt, </a:t>
            </a:r>
            <a:r>
              <a:rPr lang="en-US" i="1" dirty="0" smtClean="0"/>
              <a:t>mburkhar</a:t>
            </a:r>
            <a:r>
              <a:rPr lang="en-US" i="1" dirty="0" smtClean="0">
                <a:hlinkClick r:id="rId6"/>
              </a:rPr>
              <a:t>@caltech.edu</a:t>
            </a:r>
            <a:r>
              <a:rPr lang="en-US" dirty="0" smtClean="0"/>
              <a:t>, Keck 208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Constrained Function optimization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4800" y="1447800"/>
            <a:ext cx="4800600" cy="4953000"/>
          </a:xfrm>
        </p:spPr>
        <p:txBody>
          <a:bodyPr/>
          <a:lstStyle/>
          <a:p>
            <a:pPr eaLnBrk="1" hangingPunct="1"/>
            <a:r>
              <a:rPr lang="en-US" dirty="0" smtClean="0"/>
              <a:t>Then at optimal solution, gradient of F(x) must be parallel to gradient of G(x):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More generally, define: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Then a necessary condition is: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</a:t>
            </a:r>
            <a:r>
              <a:rPr lang="en-US" i="1" dirty="0" smtClean="0"/>
              <a:t>Lagrange multipliers </a:t>
            </a:r>
            <a:r>
              <a:rPr lang="en-US" i="1" dirty="0" smtClean="0">
                <a:sym typeface="Symbol" pitchFamily="18" charset="2"/>
              </a:rPr>
              <a:t> </a:t>
            </a:r>
            <a:r>
              <a:rPr lang="en-US" dirty="0" smtClean="0">
                <a:sym typeface="Symbol" pitchFamily="18" charset="2"/>
              </a:rPr>
              <a:t>are the sensitivity of the cost to a change in G</a:t>
            </a:r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 flipV="1">
            <a:off x="795338" y="4648200"/>
            <a:ext cx="533400" cy="533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486" name="Group 31"/>
          <p:cNvGrpSpPr>
            <a:grpSpLocks/>
          </p:cNvGrpSpPr>
          <p:nvPr/>
        </p:nvGrpSpPr>
        <p:grpSpPr bwMode="auto">
          <a:xfrm>
            <a:off x="685800" y="4114800"/>
            <a:ext cx="3398838" cy="2119313"/>
            <a:chOff x="432" y="2592"/>
            <a:chExt cx="2141" cy="1335"/>
          </a:xfrm>
        </p:grpSpPr>
        <p:sp>
          <p:nvSpPr>
            <p:cNvPr id="20496" name="Oval 8"/>
            <p:cNvSpPr>
              <a:spLocks noChangeArrowheads="1"/>
            </p:cNvSpPr>
            <p:nvPr/>
          </p:nvSpPr>
          <p:spPr bwMode="auto">
            <a:xfrm>
              <a:off x="981" y="3264"/>
              <a:ext cx="768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7" name="Oval 9"/>
            <p:cNvSpPr>
              <a:spLocks noChangeArrowheads="1"/>
            </p:cNvSpPr>
            <p:nvPr/>
          </p:nvSpPr>
          <p:spPr bwMode="auto">
            <a:xfrm>
              <a:off x="789" y="3168"/>
              <a:ext cx="1104" cy="3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8" name="Oval 10"/>
            <p:cNvSpPr>
              <a:spLocks noChangeArrowheads="1"/>
            </p:cNvSpPr>
            <p:nvPr/>
          </p:nvSpPr>
          <p:spPr bwMode="auto">
            <a:xfrm>
              <a:off x="597" y="3024"/>
              <a:ext cx="1536" cy="67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9" name="Freeform 11"/>
            <p:cNvSpPr>
              <a:spLocks/>
            </p:cNvSpPr>
            <p:nvPr/>
          </p:nvSpPr>
          <p:spPr bwMode="auto">
            <a:xfrm>
              <a:off x="432" y="2784"/>
              <a:ext cx="1728" cy="976"/>
            </a:xfrm>
            <a:custGeom>
              <a:avLst/>
              <a:gdLst>
                <a:gd name="T0" fmla="*/ 0 w 1728"/>
                <a:gd name="T1" fmla="*/ 976 h 976"/>
                <a:gd name="T2" fmla="*/ 528 w 1728"/>
                <a:gd name="T3" fmla="*/ 400 h 976"/>
                <a:gd name="T4" fmla="*/ 1296 w 1728"/>
                <a:gd name="T5" fmla="*/ 64 h 976"/>
                <a:gd name="T6" fmla="*/ 1728 w 1728"/>
                <a:gd name="T7" fmla="*/ 16 h 9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28"/>
                <a:gd name="T13" fmla="*/ 0 h 976"/>
                <a:gd name="T14" fmla="*/ 1728 w 1728"/>
                <a:gd name="T15" fmla="*/ 976 h 9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28" h="976">
                  <a:moveTo>
                    <a:pt x="0" y="976"/>
                  </a:moveTo>
                  <a:cubicBezTo>
                    <a:pt x="156" y="764"/>
                    <a:pt x="312" y="552"/>
                    <a:pt x="528" y="400"/>
                  </a:cubicBezTo>
                  <a:cubicBezTo>
                    <a:pt x="744" y="248"/>
                    <a:pt x="1096" y="128"/>
                    <a:pt x="1296" y="64"/>
                  </a:cubicBezTo>
                  <a:cubicBezTo>
                    <a:pt x="1496" y="0"/>
                    <a:pt x="1612" y="8"/>
                    <a:pt x="1728" y="16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0" name="Text Box 13"/>
            <p:cNvSpPr txBox="1">
              <a:spLocks noChangeArrowheads="1"/>
            </p:cNvSpPr>
            <p:nvPr/>
          </p:nvSpPr>
          <p:spPr bwMode="auto">
            <a:xfrm>
              <a:off x="981" y="3696"/>
              <a:ext cx="1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Level sets of F(x)</a:t>
              </a:r>
            </a:p>
          </p:txBody>
        </p:sp>
        <p:sp>
          <p:nvSpPr>
            <p:cNvPr id="20501" name="Text Box 14"/>
            <p:cNvSpPr txBox="1">
              <a:spLocks noChangeArrowheads="1"/>
            </p:cNvSpPr>
            <p:nvPr/>
          </p:nvSpPr>
          <p:spPr bwMode="auto">
            <a:xfrm>
              <a:off x="1317" y="2592"/>
              <a:ext cx="125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Constraint G(x)=0</a:t>
              </a:r>
            </a:p>
          </p:txBody>
        </p:sp>
      </p:grpSp>
      <p:pic>
        <p:nvPicPr>
          <p:cNvPr id="20487" name="Picture 25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68812"/>
            <a:ext cx="3352800" cy="227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42" name="Oval 26"/>
          <p:cNvSpPr>
            <a:spLocks noChangeArrowheads="1"/>
          </p:cNvSpPr>
          <p:nvPr/>
        </p:nvSpPr>
        <p:spPr bwMode="auto">
          <a:xfrm>
            <a:off x="1317625" y="51593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136525" y="5181600"/>
            <a:ext cx="1079500" cy="784225"/>
            <a:chOff x="86" y="3264"/>
            <a:chExt cx="680" cy="494"/>
          </a:xfrm>
        </p:grpSpPr>
        <p:sp>
          <p:nvSpPr>
            <p:cNvPr id="20494" name="Freeform 27"/>
            <p:cNvSpPr>
              <a:spLocks/>
            </p:cNvSpPr>
            <p:nvPr/>
          </p:nvSpPr>
          <p:spPr bwMode="auto">
            <a:xfrm>
              <a:off x="230" y="3264"/>
              <a:ext cx="536" cy="288"/>
            </a:xfrm>
            <a:custGeom>
              <a:avLst/>
              <a:gdLst>
                <a:gd name="T0" fmla="*/ 56 w 536"/>
                <a:gd name="T1" fmla="*/ 288 h 288"/>
                <a:gd name="T2" fmla="*/ 200 w 536"/>
                <a:gd name="T3" fmla="*/ 240 h 288"/>
                <a:gd name="T4" fmla="*/ 56 w 536"/>
                <a:gd name="T5" fmla="*/ 144 h 288"/>
                <a:gd name="T6" fmla="*/ 536 w 536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36"/>
                <a:gd name="T13" fmla="*/ 0 h 288"/>
                <a:gd name="T14" fmla="*/ 536 w 536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36" h="288">
                  <a:moveTo>
                    <a:pt x="56" y="288"/>
                  </a:moveTo>
                  <a:cubicBezTo>
                    <a:pt x="128" y="276"/>
                    <a:pt x="200" y="264"/>
                    <a:pt x="200" y="240"/>
                  </a:cubicBezTo>
                  <a:cubicBezTo>
                    <a:pt x="200" y="216"/>
                    <a:pt x="0" y="184"/>
                    <a:pt x="56" y="144"/>
                  </a:cubicBezTo>
                  <a:cubicBezTo>
                    <a:pt x="112" y="104"/>
                    <a:pt x="456" y="24"/>
                    <a:pt x="536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5" name="Text Box 28"/>
            <p:cNvSpPr txBox="1">
              <a:spLocks noChangeArrowheads="1"/>
            </p:cNvSpPr>
            <p:nvPr/>
          </p:nvSpPr>
          <p:spPr bwMode="auto">
            <a:xfrm>
              <a:off x="86" y="3527"/>
              <a:ext cx="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/>
                <a:t>x</a:t>
              </a:r>
              <a:r>
                <a:rPr lang="en-US" baseline="30000"/>
                <a:t>*</a:t>
              </a:r>
              <a:endParaRPr lang="en-US"/>
            </a:p>
          </p:txBody>
        </p:sp>
      </p:grpSp>
      <p:pic>
        <p:nvPicPr>
          <p:cNvPr id="9249" name="Picture 33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638" y="3679825"/>
            <a:ext cx="168910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0491" name="Picture 22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648200"/>
            <a:ext cx="298450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2" name="Picture 21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4260850"/>
            <a:ext cx="381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93" name="Picture 22" descr="Edittex.bmp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5650" y="2432050"/>
            <a:ext cx="1841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7391400" y="2895600"/>
            <a:ext cx="1600200" cy="784225"/>
            <a:chOff x="7391400" y="2895600"/>
            <a:chExt cx="1600200" cy="784225"/>
          </a:xfrm>
        </p:grpSpPr>
        <p:sp>
          <p:nvSpPr>
            <p:cNvPr id="21" name="TextBox 20"/>
            <p:cNvSpPr txBox="1"/>
            <p:nvPr/>
          </p:nvSpPr>
          <p:spPr>
            <a:xfrm>
              <a:off x="7696200" y="28956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Lagrange multiplier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H="1">
              <a:off x="7391400" y="3264932"/>
              <a:ext cx="381000" cy="41489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  <p:bldP spid="9228" grpId="0" animBg="1"/>
      <p:bldP spid="924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Optimal Control of Systems</a:t>
            </a:r>
            <a:endParaRPr lang="en-US" sz="2000" dirty="0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229600" cy="25908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Easy to include additional constraints on control </a:t>
            </a:r>
            <a:r>
              <a:rPr lang="en-US" i="1" smtClean="0"/>
              <a:t>u</a:t>
            </a:r>
            <a:r>
              <a:rPr lang="en-US" smtClean="0"/>
              <a:t>, and on state (along trajectory or at final time)</a:t>
            </a:r>
          </a:p>
          <a:p>
            <a:pPr eaLnBrk="1" hangingPunct="1"/>
            <a:r>
              <a:rPr lang="en-US" smtClean="0"/>
              <a:t>Final time </a:t>
            </a:r>
            <a:r>
              <a:rPr lang="en-US" i="1" smtClean="0"/>
              <a:t>T</a:t>
            </a:r>
            <a:r>
              <a:rPr lang="en-US" smtClean="0"/>
              <a:t> may or may not be free (I’ll only derive for fixed </a:t>
            </a:r>
            <a:r>
              <a:rPr lang="en-US" i="1" smtClean="0"/>
              <a:t>T</a:t>
            </a:r>
            <a:r>
              <a:rPr lang="en-US" smtClean="0"/>
              <a:t>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Define	       , then this is a problem of minimizing J(z) 		                      subject to constraints G(z)=0</a:t>
            </a:r>
          </a:p>
        </p:txBody>
      </p:sp>
      <p:pic>
        <p:nvPicPr>
          <p:cNvPr id="18437" name="Picture 5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410200"/>
            <a:ext cx="88741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18438" name="Picture 7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524000"/>
            <a:ext cx="5892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Box 6"/>
          <p:cNvSpPr txBox="1">
            <a:spLocks noChangeArrowheads="1"/>
          </p:cNvSpPr>
          <p:nvPr/>
        </p:nvSpPr>
        <p:spPr bwMode="auto">
          <a:xfrm>
            <a:off x="5029200" y="38100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J(x,u)</a:t>
            </a:r>
          </a:p>
        </p:txBody>
      </p:sp>
      <p:sp>
        <p:nvSpPr>
          <p:cNvPr id="8" name="Right Brace 7"/>
          <p:cNvSpPr/>
          <p:nvPr/>
        </p:nvSpPr>
        <p:spPr>
          <a:xfrm rot="5400000">
            <a:off x="4991100" y="1943100"/>
            <a:ext cx="304800" cy="3581400"/>
          </a:xfrm>
          <a:prstGeom prst="rightBrace">
            <a:avLst>
              <a:gd name="adj1" fmla="val 4630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953000" y="1905000"/>
            <a:ext cx="16002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3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approach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89037"/>
            <a:ext cx="8229600" cy="4754563"/>
          </a:xfrm>
        </p:spPr>
        <p:txBody>
          <a:bodyPr/>
          <a:lstStyle/>
          <a:p>
            <a:r>
              <a:rPr lang="en-US" dirty="0" smtClean="0"/>
              <a:t>Add Lagrange multiplier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(t) for dynamic constraint</a:t>
            </a:r>
          </a:p>
          <a:p>
            <a:pPr lvl="1"/>
            <a:r>
              <a:rPr lang="en-US" dirty="0" smtClean="0"/>
              <a:t>And additional multipliers for terminal constraints or state constraints</a:t>
            </a:r>
          </a:p>
          <a:p>
            <a:pPr marL="457200" lvl="1" indent="0">
              <a:buNone/>
            </a:pPr>
            <a:endParaRPr lang="en-US" sz="800" dirty="0" smtClean="0"/>
          </a:p>
          <a:p>
            <a:r>
              <a:rPr lang="en-US" dirty="0" smtClean="0"/>
              <a:t>Form augmented cost functional: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200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where the </a:t>
            </a:r>
            <a:r>
              <a:rPr lang="en-US" b="1" i="1" dirty="0" smtClean="0"/>
              <a:t>Hamiltonian </a:t>
            </a:r>
            <a:r>
              <a:rPr lang="en-US" dirty="0" smtClean="0"/>
              <a:t>is:</a:t>
            </a:r>
          </a:p>
          <a:p>
            <a:r>
              <a:rPr lang="en-US" dirty="0"/>
              <a:t>N</a:t>
            </a:r>
            <a:r>
              <a:rPr lang="en-US" dirty="0" smtClean="0"/>
              <a:t>ecessary condition for optimality:         vanishes for any perturbation (variation) in x, u, or </a:t>
            </a:r>
            <a:r>
              <a:rPr lang="en-US" dirty="0" smtClean="0">
                <a:sym typeface="Symbol" pitchFamily="18" charset="2"/>
              </a:rPr>
              <a:t></a:t>
            </a:r>
            <a:r>
              <a:rPr lang="en-US" dirty="0" smtClean="0"/>
              <a:t> about optimum:</a:t>
            </a:r>
          </a:p>
        </p:txBody>
      </p:sp>
      <p:pic>
        <p:nvPicPr>
          <p:cNvPr id="22533" name="Picture 6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048250"/>
            <a:ext cx="3111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2534" name="Picture 7" descr="texpoint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495800"/>
            <a:ext cx="160020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2536" name="Picture 9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6650" y="2509838"/>
            <a:ext cx="6946900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ight Brace 1"/>
          <p:cNvSpPr/>
          <p:nvPr/>
        </p:nvSpPr>
        <p:spPr>
          <a:xfrm>
            <a:off x="7661275" y="5664200"/>
            <a:ext cx="187325" cy="660400"/>
          </a:xfrm>
          <a:prstGeom prst="rightBrace">
            <a:avLst>
              <a:gd name="adj1" fmla="val 30082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467600" y="5238750"/>
            <a:ext cx="1447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i="1" dirty="0">
                <a:solidFill>
                  <a:srgbClr val="FF0000"/>
                </a:solidFill>
              </a:rPr>
              <a:t>“</a:t>
            </a:r>
            <a:r>
              <a:rPr lang="en-US" sz="2000" i="1" dirty="0" smtClean="0">
                <a:solidFill>
                  <a:srgbClr val="FF0000"/>
                </a:solidFill>
              </a:rPr>
              <a:t>variations”</a:t>
            </a:r>
            <a:endParaRPr lang="en-US" sz="2000" i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5791200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   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       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+ </a:t>
            </a:r>
            <a:r>
              <a:rPr lang="en-US" dirty="0" smtClean="0">
                <a:latin typeface="Symbol" panose="05050102010706020507" pitchFamily="18" charset="2"/>
                <a:cs typeface="Times New Roman" panose="02020603050405020304" pitchFamily="18" charset="0"/>
              </a:rPr>
              <a:t>d</a:t>
            </a:r>
            <a:r>
              <a:rPr lang="en-US" dirty="0">
                <a:latin typeface="Symbol" panose="05050102010706020507" pitchFamily="18" charset="2"/>
                <a:cs typeface="Times New Roman" panose="02020603050405020304" pitchFamily="18" charset="0"/>
              </a:rPr>
              <a:t>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48554" y="6381690"/>
            <a:ext cx="6324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i="1" dirty="0" smtClean="0">
                <a:solidFill>
                  <a:srgbClr val="FF0000"/>
                </a:solidFill>
              </a:rPr>
              <a:t>Variations must satisfy path end conditions! </a:t>
            </a:r>
            <a:endParaRPr lang="en-US" sz="2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variation</a:t>
            </a:r>
          </a:p>
        </p:txBody>
      </p:sp>
      <p:pic>
        <p:nvPicPr>
          <p:cNvPr id="1638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2537" y="1447800"/>
            <a:ext cx="4335463" cy="3424238"/>
          </a:xfrm>
        </p:spPr>
      </p:pic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827E85-055C-474C-99FF-382827795F60}" type="slidenum">
              <a:rPr lang="en-US" smtClean="0">
                <a:solidFill>
                  <a:srgbClr val="000000"/>
                </a:solidFill>
              </a:rPr>
              <a:pPr eaLnBrk="1" hangingPunct="1"/>
              <a:t>13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3962400" y="3581400"/>
            <a:ext cx="220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</a:rPr>
              <a:t>={x(t),u(t),</a:t>
            </a:r>
            <a:r>
              <a:rPr lang="en-US" sz="2400">
                <a:solidFill>
                  <a:srgbClr val="000000"/>
                </a:solidFill>
                <a:latin typeface="Symbol" pitchFamily="18" charset="2"/>
              </a:rPr>
              <a:t>l</a:t>
            </a:r>
            <a:r>
              <a:rPr lang="en-US" sz="2400">
                <a:solidFill>
                  <a:srgbClr val="000000"/>
                </a:solidFill>
              </a:rPr>
              <a:t>(t)}</a:t>
            </a:r>
          </a:p>
        </p:txBody>
      </p:sp>
      <p:sp>
        <p:nvSpPr>
          <p:cNvPr id="16391" name="TextBox 10"/>
          <p:cNvSpPr txBox="1">
            <a:spLocks noChangeArrowheads="1"/>
          </p:cNvSpPr>
          <p:nvPr/>
        </p:nvSpPr>
        <p:spPr bwMode="auto">
          <a:xfrm>
            <a:off x="381000" y="1647825"/>
            <a:ext cx="3276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c(t)</a:t>
            </a:r>
            <a:r>
              <a:rPr lang="en-US" sz="2400" dirty="0">
                <a:solidFill>
                  <a:srgbClr val="000000"/>
                </a:solidFill>
              </a:rPr>
              <a:t>={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dirty="0">
                <a:solidFill>
                  <a:srgbClr val="000000"/>
                </a:solidFill>
              </a:rPr>
              <a:t>x(t),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 d</a:t>
            </a:r>
            <a:r>
              <a:rPr lang="en-US" sz="2400" dirty="0">
                <a:solidFill>
                  <a:srgbClr val="000000"/>
                </a:solidFill>
              </a:rPr>
              <a:t>u(t),</a:t>
            </a:r>
            <a:r>
              <a:rPr lang="en-US" sz="2400" dirty="0">
                <a:solidFill>
                  <a:srgbClr val="000000"/>
                </a:solidFill>
                <a:latin typeface="Symbol" pitchFamily="18" charset="2"/>
              </a:rPr>
              <a:t> dl</a:t>
            </a:r>
            <a:r>
              <a:rPr lang="en-US" sz="2400" dirty="0">
                <a:solidFill>
                  <a:srgbClr val="000000"/>
                </a:solidFill>
              </a:rPr>
              <a:t>(t)}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85800" y="2132013"/>
            <a:ext cx="1828800" cy="763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286000" y="44958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553200" y="1905000"/>
            <a:ext cx="609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395" name="TextBox 9"/>
          <p:cNvSpPr txBox="1">
            <a:spLocks noChangeArrowheads="1"/>
          </p:cNvSpPr>
          <p:nvPr/>
        </p:nvSpPr>
        <p:spPr bwMode="auto">
          <a:xfrm>
            <a:off x="6248400" y="1747838"/>
            <a:ext cx="2209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=c(T)</a:t>
            </a:r>
          </a:p>
        </p:txBody>
      </p:sp>
      <p:sp>
        <p:nvSpPr>
          <p:cNvPr id="16396" name="TextBox 8"/>
          <p:cNvSpPr txBox="1">
            <a:spLocks noChangeArrowheads="1"/>
          </p:cNvSpPr>
          <p:nvPr/>
        </p:nvSpPr>
        <p:spPr bwMode="auto">
          <a:xfrm>
            <a:off x="2514600" y="4267200"/>
            <a:ext cx="2209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aseline="-25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=c(0)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1371600"/>
            <a:ext cx="533400" cy="5072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3886200" y="2743200"/>
            <a:ext cx="914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c(t’)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0"/>
          <p:cNvSpPr txBox="1">
            <a:spLocks noChangeArrowheads="1"/>
          </p:cNvSpPr>
          <p:nvPr/>
        </p:nvSpPr>
        <p:spPr bwMode="auto">
          <a:xfrm>
            <a:off x="4724400" y="1371600"/>
            <a:ext cx="99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 smtClean="0">
                <a:solidFill>
                  <a:srgbClr val="000000"/>
                </a:solidFill>
                <a:latin typeface="Symbol" pitchFamily="18" charset="2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c(t’)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4114799" y="2679827"/>
            <a:ext cx="104115" cy="1067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8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944563"/>
          </a:xfrm>
        </p:spPr>
        <p:txBody>
          <a:bodyPr/>
          <a:lstStyle/>
          <a:p>
            <a:r>
              <a:rPr lang="en-US" smtClean="0"/>
              <a:t>Derivation…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Note that (integration by parts):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So: </a:t>
            </a:r>
          </a:p>
        </p:txBody>
      </p:sp>
      <p:pic>
        <p:nvPicPr>
          <p:cNvPr id="23557" name="Picture 5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563688"/>
            <a:ext cx="7948613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3558" name="Picture 7" descr="texpoint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352800"/>
            <a:ext cx="60198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3559" name="Picture 11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495800"/>
            <a:ext cx="6553200" cy="119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2" name="TextBox 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95400" y="998421"/>
            <a:ext cx="7057680" cy="384336"/>
          </a:xfrm>
          <a:prstGeom prst="rect">
            <a:avLst/>
          </a:prstGeom>
          <a:blipFill rotWithShape="1">
            <a:blip r:embed="rId9"/>
            <a:stretch>
              <a:fillRect l="-778" t="-7937" b="-20635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38200" y="5943600"/>
            <a:ext cx="7515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rgbClr val="FF0000"/>
                </a:solidFill>
              </a:rPr>
              <a:t>We want this to be </a:t>
            </a:r>
            <a:r>
              <a:rPr lang="en-US" sz="2000" b="1" i="1" dirty="0">
                <a:solidFill>
                  <a:srgbClr val="FF0000"/>
                </a:solidFill>
              </a:rPr>
              <a:t>stationary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for all variations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0"/>
          <p:cNvSpPr>
            <a:spLocks noChangeArrowheads="1"/>
          </p:cNvSpPr>
          <p:nvPr/>
        </p:nvSpPr>
        <p:spPr bwMode="auto">
          <a:xfrm>
            <a:off x="381000" y="1371600"/>
            <a:ext cx="6477000" cy="2362200"/>
          </a:xfrm>
          <a:prstGeom prst="rect">
            <a:avLst/>
          </a:prstGeom>
          <a:solidFill>
            <a:srgbClr val="E1F4FF"/>
          </a:solidFill>
          <a:ln w="9525">
            <a:solidFill>
              <a:schemeClr val="accent2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Pontryagin’s Maximum Principle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Optimal (x</a:t>
            </a:r>
            <a:r>
              <a:rPr lang="en-US" baseline="30000" smtClean="0"/>
              <a:t>*</a:t>
            </a:r>
            <a:r>
              <a:rPr lang="en-US" smtClean="0"/>
              <a:t>,u</a:t>
            </a:r>
            <a:r>
              <a:rPr lang="en-US" baseline="30000" smtClean="0"/>
              <a:t>*</a:t>
            </a:r>
            <a:r>
              <a:rPr lang="en-US" smtClean="0"/>
              <a:t>)  satisfy: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 </a:t>
            </a:r>
          </a:p>
          <a:p>
            <a:r>
              <a:rPr lang="en-US" smtClean="0"/>
              <a:t>Can be more general and include terminal constraints </a:t>
            </a:r>
          </a:p>
          <a:p>
            <a:r>
              <a:rPr lang="en-US" smtClean="0"/>
              <a:t>Follows directly from:</a:t>
            </a:r>
          </a:p>
        </p:txBody>
      </p:sp>
      <p:pic>
        <p:nvPicPr>
          <p:cNvPr id="24582" name="Picture 4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105400"/>
            <a:ext cx="60198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4583" name="Picture 10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438" y="4014788"/>
            <a:ext cx="592772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11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163" y="1757363"/>
            <a:ext cx="53721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12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341688"/>
            <a:ext cx="5956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05200" y="3276600"/>
            <a:ext cx="35814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7086600" y="1447800"/>
            <a:ext cx="1752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70C0"/>
                </a:solidFill>
              </a:rPr>
              <a:t>Optimal control is solution to O.D.E.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48000" y="4643735"/>
            <a:ext cx="1502229" cy="1009352"/>
            <a:chOff x="3048000" y="4643735"/>
            <a:chExt cx="1502229" cy="1009352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965371" y="4648200"/>
            <a:ext cx="1502229" cy="1009352"/>
            <a:chOff x="3048000" y="4643735"/>
            <a:chExt cx="1502229" cy="1009352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3048000" y="4953000"/>
              <a:ext cx="1066800" cy="700087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093029" y="4643735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574143" y="5648292"/>
            <a:ext cx="801915" cy="1072380"/>
            <a:chOff x="3574143" y="5648292"/>
            <a:chExt cx="801915" cy="1072380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437085" y="5638800"/>
            <a:ext cx="801915" cy="1072380"/>
            <a:chOff x="3574143" y="5648292"/>
            <a:chExt cx="801915" cy="1072380"/>
          </a:xfrm>
        </p:grpSpPr>
        <p:cxnSp>
          <p:nvCxnSpPr>
            <p:cNvPr id="36" name="Straight Arrow Connector 35"/>
            <p:cNvCxnSpPr/>
            <p:nvPr/>
          </p:nvCxnSpPr>
          <p:spPr>
            <a:xfrm>
              <a:off x="3574143" y="5648292"/>
              <a:ext cx="573315" cy="75976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 flipV="1">
              <a:off x="3918858" y="6259007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0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Interpretation of </a:t>
            </a:r>
            <a:r>
              <a:rPr lang="en-US" smtClean="0">
                <a:sym typeface="Symbol" pitchFamily="18" charset="2"/>
              </a:rPr>
              <a:t>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229600" cy="3581400"/>
          </a:xfrm>
        </p:spPr>
        <p:txBody>
          <a:bodyPr/>
          <a:lstStyle/>
          <a:p>
            <a:r>
              <a:rPr lang="en-US" smtClean="0">
                <a:sym typeface="Symbol" pitchFamily="18" charset="2"/>
              </a:rPr>
              <a:t>Two-point boundary value problem:  is solved backwards in time</a:t>
            </a:r>
          </a:p>
          <a:p>
            <a:r>
              <a:rPr lang="en-US" smtClean="0">
                <a:sym typeface="Symbol" pitchFamily="18" charset="2"/>
              </a:rPr>
              <a:t></a:t>
            </a:r>
            <a:r>
              <a:rPr lang="en-US" smtClean="0"/>
              <a:t> is the “co-state” (or “adjoint” variable)</a:t>
            </a:r>
          </a:p>
          <a:p>
            <a:r>
              <a:rPr lang="en-US" smtClean="0"/>
              <a:t>Recall that </a:t>
            </a:r>
            <a:r>
              <a:rPr lang="en-US" i="1" smtClean="0"/>
              <a:t>H</a:t>
            </a:r>
            <a:r>
              <a:rPr lang="en-US" smtClean="0"/>
              <a:t> = </a:t>
            </a:r>
            <a:r>
              <a:rPr lang="en-US" i="1" smtClean="0"/>
              <a:t>L(x,u) + </a:t>
            </a:r>
            <a:r>
              <a:rPr lang="en-US" smtClean="0">
                <a:sym typeface="Symbol" pitchFamily="18" charset="2"/>
              </a:rPr>
              <a:t></a:t>
            </a:r>
            <a:r>
              <a:rPr lang="en-US" baseline="30000" smtClean="0">
                <a:sym typeface="Symbol" pitchFamily="18" charset="2"/>
              </a:rPr>
              <a:t>T</a:t>
            </a:r>
            <a:r>
              <a:rPr lang="en-US" i="1" smtClean="0"/>
              <a:t>f(x,u)</a:t>
            </a:r>
            <a:endParaRPr lang="en-US" smtClean="0"/>
          </a:p>
          <a:p>
            <a:r>
              <a:rPr lang="en-US" smtClean="0"/>
              <a:t>If L=0, </a:t>
            </a:r>
            <a:r>
              <a:rPr lang="en-US" smtClean="0">
                <a:latin typeface="Comic Sans MS" pitchFamily="66" charset="0"/>
                <a:sym typeface="Symbol" pitchFamily="18" charset="2"/>
              </a:rPr>
              <a:t></a:t>
            </a:r>
            <a:r>
              <a:rPr lang="en-US" smtClean="0">
                <a:latin typeface="Comic Sans MS" pitchFamily="66" charset="0"/>
              </a:rPr>
              <a:t>(</a:t>
            </a:r>
            <a:r>
              <a:rPr lang="en-US" smtClean="0"/>
              <a:t>t) is the sensitivity of the cost to a perturbation in state x(t)</a:t>
            </a:r>
          </a:p>
          <a:p>
            <a:pPr lvl="1"/>
            <a:r>
              <a:rPr lang="en-US" smtClean="0"/>
              <a:t>In the integral as 	</a:t>
            </a:r>
          </a:p>
          <a:p>
            <a:pPr lvl="1"/>
            <a:r>
              <a:rPr lang="en-US" smtClean="0"/>
              <a:t>Recall </a:t>
            </a:r>
            <a:r>
              <a:rPr lang="en-US" smtClean="0">
                <a:sym typeface="Symbol" pitchFamily="18" charset="2"/>
              </a:rPr>
              <a:t></a:t>
            </a:r>
            <a:r>
              <a:rPr lang="en-US" smtClean="0"/>
              <a:t>J = … +</a:t>
            </a:r>
            <a:r>
              <a:rPr lang="en-US" smtClean="0">
                <a:sym typeface="Symbol" pitchFamily="18" charset="2"/>
              </a:rPr>
              <a:t></a:t>
            </a:r>
            <a:r>
              <a:rPr lang="en-US" smtClean="0"/>
              <a:t>(0)</a:t>
            </a:r>
            <a:r>
              <a:rPr lang="en-US" smtClean="0">
                <a:sym typeface="Symbol" pitchFamily="18" charset="2"/>
              </a:rPr>
              <a:t></a:t>
            </a:r>
            <a:r>
              <a:rPr lang="en-US" smtClean="0"/>
              <a:t>x(0)</a:t>
            </a:r>
          </a:p>
        </p:txBody>
      </p:sp>
      <p:pic>
        <p:nvPicPr>
          <p:cNvPr id="25605" name="Picture 8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370013"/>
            <a:ext cx="181292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5606" name="Picture 9" descr="texpoint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5" y="4267200"/>
            <a:ext cx="762000" cy="25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5607" name="Picture 11" descr="Edittex.bmp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487680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8" name="Picture 13" descr="Edittex.bmp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913313"/>
            <a:ext cx="3786188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6070EC0-D43E-44B0-9DA0-62B5417DF7C3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944562"/>
          </a:xfrm>
        </p:spPr>
        <p:txBody>
          <a:bodyPr/>
          <a:lstStyle/>
          <a:p>
            <a:pPr eaLnBrk="1" hangingPunct="1"/>
            <a:r>
              <a:rPr lang="en-US" smtClean="0"/>
              <a:t>Course Admin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Lectures: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MWF 1:00-1:55; Annenberg 107 (today).  Then Annenberg 213 thereafter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/>
              <a:t>Web page</a:t>
            </a:r>
            <a:r>
              <a:rPr lang="en-US" b="1" dirty="0" smtClean="0"/>
              <a:t>: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>
                <a:hlinkClick r:id="rId3"/>
              </a:rPr>
              <a:t>https://www.cds.caltech.edu/~murray/wiki/index.php/CDS_112,Winter_2015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Copies of any Notes handed out in </a:t>
            </a:r>
            <a:r>
              <a:rPr lang="en-US" sz="1400" dirty="0" smtClean="0"/>
              <a:t>class, Copies of lecture slides</a:t>
            </a:r>
            <a:endParaRPr 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Course text(s)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Reading assignments. </a:t>
            </a:r>
            <a:r>
              <a:rPr lang="en-US" sz="1400" dirty="0" err="1" smtClean="0"/>
              <a:t>Homeworks</a:t>
            </a:r>
            <a:r>
              <a:rPr lang="en-US" sz="1400" dirty="0" smtClean="0"/>
              <a:t> </a:t>
            </a:r>
            <a:r>
              <a:rPr lang="en-US" sz="1400" dirty="0"/>
              <a:t>and </a:t>
            </a:r>
            <a:r>
              <a:rPr lang="en-US" sz="1400" dirty="0" smtClean="0"/>
              <a:t>their solutions (see Schedule page)</a:t>
            </a:r>
            <a:endParaRPr 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en-US" sz="1400" dirty="0"/>
              <a:t>Course announcements, etc.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Course texts:</a:t>
            </a:r>
            <a:r>
              <a:rPr lang="en-US" sz="1600" dirty="0" smtClean="0"/>
              <a:t> (all free)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R. M. Murray, </a:t>
            </a:r>
            <a:r>
              <a:rPr lang="en-US" sz="1400" i="1" dirty="0" smtClean="0"/>
              <a:t>Optimization-based Control</a:t>
            </a:r>
            <a:r>
              <a:rPr lang="en-US" sz="1400" dirty="0" smtClean="0"/>
              <a:t>, 2010 Notes/Preprint (link on website)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B.D.O.  Anderson &amp; J.B. Moore, </a:t>
            </a:r>
            <a:r>
              <a:rPr lang="en-US" sz="1400" i="1" dirty="0" smtClean="0"/>
              <a:t>Optimal Filtering </a:t>
            </a:r>
            <a:r>
              <a:rPr lang="en-US" sz="1400" dirty="0" smtClean="0"/>
              <a:t>(link on website)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Others: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Doyle, Francis, </a:t>
            </a:r>
            <a:r>
              <a:rPr lang="en-US" sz="1400" dirty="0" err="1" smtClean="0"/>
              <a:t>Tannenbaum</a:t>
            </a:r>
            <a:r>
              <a:rPr lang="en-US" sz="1400" dirty="0" smtClean="0"/>
              <a:t>, </a:t>
            </a:r>
            <a:r>
              <a:rPr lang="en-US" sz="1400" i="1" dirty="0" smtClean="0"/>
              <a:t>Feedback Control Theory</a:t>
            </a:r>
            <a:r>
              <a:rPr lang="en-US" sz="1400" dirty="0" smtClean="0"/>
              <a:t>, (link on website)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err="1" smtClean="0"/>
              <a:t>Friedland</a:t>
            </a:r>
            <a:r>
              <a:rPr lang="en-US" sz="1400" dirty="0" smtClean="0"/>
              <a:t>, </a:t>
            </a:r>
            <a:r>
              <a:rPr lang="en-US" sz="1400" i="1" dirty="0" smtClean="0"/>
              <a:t>Control System Design, </a:t>
            </a:r>
            <a:r>
              <a:rPr lang="en-US" sz="1400" dirty="0" smtClean="0"/>
              <a:t>(in SFL)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400" dirty="0" smtClean="0"/>
              <a:t>Other reading: see website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Grading: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70% Homework: ~6 </a:t>
            </a:r>
            <a:r>
              <a:rPr lang="en-US" sz="1400" dirty="0" err="1" smtClean="0"/>
              <a:t>homeworks</a:t>
            </a:r>
            <a:r>
              <a:rPr lang="en-US" sz="1400" dirty="0" smtClean="0"/>
              <a:t> every ~10 days.  Due at 5:00 pm</a:t>
            </a:r>
            <a:r>
              <a:rPr lang="en-US" sz="1400" b="1" dirty="0"/>
              <a:t> </a:t>
            </a:r>
            <a:r>
              <a:rPr lang="en-US" sz="1400" dirty="0" smtClean="0"/>
              <a:t>(box outside </a:t>
            </a:r>
            <a:r>
              <a:rPr lang="en-US" sz="1400" dirty="0" smtClean="0"/>
              <a:t>205 Keck</a:t>
            </a:r>
            <a:r>
              <a:rPr lang="en-US" sz="1400" dirty="0" smtClean="0"/>
              <a:t>)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i="1" dirty="0" smtClean="0"/>
              <a:t>Two </a:t>
            </a:r>
            <a:r>
              <a:rPr lang="en-US" sz="1400" b="1" dirty="0" smtClean="0"/>
              <a:t>2-day grace periods can be used any time during the quarter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400" dirty="0" smtClean="0"/>
              <a:t>30% Final: “open-book,” covering weeks 1-9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D8F385-2EC6-4A98-8F6F-7FFAFDB171C0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Control System Design: 110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657600"/>
            <a:ext cx="4038600" cy="2468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/>
              <a:t>Design controller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Use process model, design in frequency domain (Bode, </a:t>
            </a:r>
            <a:r>
              <a:rPr lang="en-US" sz="1600" dirty="0" err="1" smtClean="0"/>
              <a:t>Nyquist</a:t>
            </a:r>
            <a:r>
              <a:rPr lang="en-US" sz="16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Use process model, design in state-space with state feedback (pole placement)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/>
              <a:t>Robustness to uncertainty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Intuitive, through phase &amp; stability margins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/>
          </a:p>
        </p:txBody>
      </p:sp>
      <p:sp>
        <p:nvSpPr>
          <p:cNvPr id="14342" name="Rectangle 40"/>
          <p:cNvSpPr>
            <a:spLocks noGrp="1" noChangeArrowheads="1"/>
          </p:cNvSpPr>
          <p:nvPr>
            <p:ph type="body" sz="half" idx="2"/>
          </p:nvPr>
        </p:nvSpPr>
        <p:spPr>
          <a:xfrm>
            <a:off x="4535489" y="3657600"/>
            <a:ext cx="4379911" cy="2468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/>
              <a:t>Goals: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Stabilization to a </a:t>
            </a:r>
            <a:r>
              <a:rPr lang="en-US" sz="1600" dirty="0"/>
              <a:t>point (maybe unstable equilibrium) 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Tracking (follow simple reference trajectory, such as step input)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/>
              <a:t>Disturbance rejection (maintain equilibrium despite disturbances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>
            <a:off x="4572000" y="2514600"/>
            <a:ext cx="1219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AutoShape 5"/>
          <p:cNvSpPr>
            <a:spLocks/>
          </p:cNvSpPr>
          <p:nvPr/>
        </p:nvSpPr>
        <p:spPr bwMode="auto">
          <a:xfrm>
            <a:off x="2819400" y="2514600"/>
            <a:ext cx="5029200" cy="838200"/>
          </a:xfrm>
          <a:custGeom>
            <a:avLst/>
            <a:gdLst>
              <a:gd name="T0" fmla="*/ 1170965400 w 21600"/>
              <a:gd name="T1" fmla="*/ 0 h 21600"/>
              <a:gd name="T2" fmla="*/ 1170965400 w 21600"/>
              <a:gd name="T3" fmla="*/ 32526817 h 21600"/>
              <a:gd name="T4" fmla="*/ 0 w 21600"/>
              <a:gd name="T5" fmla="*/ 32526817 h 21600"/>
              <a:gd name="T6" fmla="*/ 0 w 21600"/>
              <a:gd name="T7" fmla="*/ 591354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3927"/>
                </a:lnTo>
              </a:path>
            </a:pathLst>
          </a:custGeom>
          <a:noFill/>
          <a:ln w="12700">
            <a:solidFill>
              <a:srgbClr val="3333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>
            <a:off x="6858000" y="2514600"/>
            <a:ext cx="1524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46" name="Group 7"/>
          <p:cNvGrpSpPr>
            <a:grpSpLocks/>
          </p:cNvGrpSpPr>
          <p:nvPr/>
        </p:nvGrpSpPr>
        <p:grpSpPr bwMode="auto">
          <a:xfrm>
            <a:off x="5791200" y="2057400"/>
            <a:ext cx="1066800" cy="914400"/>
            <a:chOff x="0" y="0"/>
            <a:chExt cx="672" cy="576"/>
          </a:xfrm>
        </p:grpSpPr>
        <p:sp>
          <p:nvSpPr>
            <p:cNvPr id="14376" name="Rectangle 8"/>
            <p:cNvSpPr>
              <a:spLocks/>
            </p:cNvSpPr>
            <p:nvPr/>
          </p:nvSpPr>
          <p:spPr bwMode="auto">
            <a:xfrm>
              <a:off x="0" y="0"/>
              <a:ext cx="672" cy="5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77" name="Rectangle 9"/>
            <p:cNvSpPr>
              <a:spLocks/>
            </p:cNvSpPr>
            <p:nvPr/>
          </p:nvSpPr>
          <p:spPr bwMode="auto">
            <a:xfrm>
              <a:off x="30" y="201"/>
              <a:ext cx="61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>
                  <a:cs typeface="Arial" charset="0"/>
                  <a:sym typeface="Arial" charset="0"/>
                </a:rPr>
                <a:t>Process</a:t>
              </a:r>
              <a:r>
                <a:rPr lang="en-US">
                  <a:latin typeface="ヒラギノ角ゴ Pro W3" charset="0"/>
                  <a:sym typeface="ヒラギノ角ゴ Pro W3" charset="0"/>
                </a:rPr>
                <a:t> </a:t>
              </a:r>
            </a:p>
          </p:txBody>
        </p:sp>
      </p:grpSp>
      <p:grpSp>
        <p:nvGrpSpPr>
          <p:cNvPr id="14347" name="Group 10"/>
          <p:cNvGrpSpPr>
            <a:grpSpLocks/>
          </p:cNvGrpSpPr>
          <p:nvPr/>
        </p:nvGrpSpPr>
        <p:grpSpPr bwMode="auto">
          <a:xfrm>
            <a:off x="3427413" y="2057400"/>
            <a:ext cx="1143000" cy="914400"/>
            <a:chOff x="0" y="0"/>
            <a:chExt cx="720" cy="576"/>
          </a:xfrm>
        </p:grpSpPr>
        <p:sp>
          <p:nvSpPr>
            <p:cNvPr id="14374" name="Rectangle 11"/>
            <p:cNvSpPr>
              <a:spLocks/>
            </p:cNvSpPr>
            <p:nvPr/>
          </p:nvSpPr>
          <p:spPr bwMode="auto">
            <a:xfrm>
              <a:off x="0" y="0"/>
              <a:ext cx="720" cy="5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75" name="Rectangle 12"/>
            <p:cNvSpPr>
              <a:spLocks/>
            </p:cNvSpPr>
            <p:nvPr/>
          </p:nvSpPr>
          <p:spPr bwMode="auto">
            <a:xfrm>
              <a:off x="23" y="201"/>
              <a:ext cx="6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 dirty="0">
                  <a:cs typeface="Arial" charset="0"/>
                  <a:sym typeface="Arial" charset="0"/>
                </a:rPr>
                <a:t>Controller</a:t>
              </a:r>
            </a:p>
          </p:txBody>
        </p:sp>
      </p:grpSp>
      <p:sp>
        <p:nvSpPr>
          <p:cNvPr id="14348" name="Line 13"/>
          <p:cNvSpPr>
            <a:spLocks noChangeShapeType="1"/>
          </p:cNvSpPr>
          <p:nvPr/>
        </p:nvSpPr>
        <p:spPr bwMode="auto">
          <a:xfrm>
            <a:off x="5334000" y="25146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349" name="Group 15"/>
          <p:cNvGrpSpPr>
            <a:grpSpLocks/>
          </p:cNvGrpSpPr>
          <p:nvPr/>
        </p:nvGrpSpPr>
        <p:grpSpPr bwMode="auto">
          <a:xfrm>
            <a:off x="6096000" y="1295400"/>
            <a:ext cx="457200" cy="457200"/>
            <a:chOff x="0" y="0"/>
            <a:chExt cx="288" cy="288"/>
          </a:xfrm>
        </p:grpSpPr>
        <p:sp>
          <p:nvSpPr>
            <p:cNvPr id="14372" name="Rectangle 16"/>
            <p:cNvSpPr>
              <a:spLocks/>
            </p:cNvSpPr>
            <p:nvPr/>
          </p:nvSpPr>
          <p:spPr bwMode="auto">
            <a:xfrm>
              <a:off x="0" y="0"/>
              <a:ext cx="288" cy="28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14373" name="Rectangle 17"/>
            <p:cNvSpPr>
              <a:spLocks/>
            </p:cNvSpPr>
            <p:nvPr/>
          </p:nvSpPr>
          <p:spPr bwMode="auto">
            <a:xfrm>
              <a:off x="49" y="57"/>
              <a:ext cx="1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>
                  <a:solidFill>
                    <a:srgbClr val="FF0000"/>
                  </a:solidFill>
                  <a:sym typeface="Symbol" pitchFamily="18" charset="2"/>
                </a:rPr>
                <a:t>Δ</a:t>
              </a:r>
              <a:r>
                <a:rPr lang="en-US">
                  <a:latin typeface="ヒラギノ角ゴ Pro W3" charset="0"/>
                  <a:sym typeface="ヒラギノ角ゴ Pro W3" charset="0"/>
                </a:rPr>
                <a:t> </a:t>
              </a:r>
            </a:p>
          </p:txBody>
        </p:sp>
      </p:grpSp>
      <p:sp>
        <p:nvSpPr>
          <p:cNvPr id="14350" name="AutoShape 18"/>
          <p:cNvSpPr>
            <a:spLocks/>
          </p:cNvSpPr>
          <p:nvPr/>
        </p:nvSpPr>
        <p:spPr bwMode="auto">
          <a:xfrm>
            <a:off x="5562600" y="1524000"/>
            <a:ext cx="533400" cy="762000"/>
          </a:xfrm>
          <a:custGeom>
            <a:avLst/>
            <a:gdLst>
              <a:gd name="T0" fmla="*/ 5645051 w 21600"/>
              <a:gd name="T1" fmla="*/ 26881667 h 21600"/>
              <a:gd name="T2" fmla="*/ 0 w 21600"/>
              <a:gd name="T3" fmla="*/ 26881667 h 21600"/>
              <a:gd name="T4" fmla="*/ 0 w 21600"/>
              <a:gd name="T5" fmla="*/ 0 h 21600"/>
              <a:gd name="T6" fmla="*/ 1317201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257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12700">
            <a:solidFill>
              <a:srgbClr val="FF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1" name="AutoShape 19"/>
          <p:cNvSpPr>
            <a:spLocks/>
          </p:cNvSpPr>
          <p:nvPr/>
        </p:nvSpPr>
        <p:spPr bwMode="auto">
          <a:xfrm flipH="1">
            <a:off x="6553200" y="1524000"/>
            <a:ext cx="533400" cy="762000"/>
          </a:xfrm>
          <a:custGeom>
            <a:avLst/>
            <a:gdLst>
              <a:gd name="T0" fmla="*/ 5645051 w 21600"/>
              <a:gd name="T1" fmla="*/ 26881667 h 21600"/>
              <a:gd name="T2" fmla="*/ 0 w 21600"/>
              <a:gd name="T3" fmla="*/ 26881667 h 21600"/>
              <a:gd name="T4" fmla="*/ 0 w 21600"/>
              <a:gd name="T5" fmla="*/ 0 h 21600"/>
              <a:gd name="T6" fmla="*/ 1317201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257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127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68" name="Line 24"/>
          <p:cNvSpPr>
            <a:spLocks noChangeShapeType="1"/>
          </p:cNvSpPr>
          <p:nvPr/>
        </p:nvSpPr>
        <p:spPr bwMode="auto">
          <a:xfrm>
            <a:off x="6858000" y="2514600"/>
            <a:ext cx="457200" cy="0"/>
          </a:xfrm>
          <a:prstGeom prst="line">
            <a:avLst/>
          </a:prstGeom>
          <a:noFill/>
          <a:ln w="12700">
            <a:solidFill>
              <a:srgbClr val="3333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Oval 27"/>
          <p:cNvSpPr>
            <a:spLocks/>
          </p:cNvSpPr>
          <p:nvPr/>
        </p:nvSpPr>
        <p:spPr bwMode="auto">
          <a:xfrm>
            <a:off x="266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4359" name="Line 30"/>
          <p:cNvSpPr>
            <a:spLocks noChangeShapeType="1"/>
          </p:cNvSpPr>
          <p:nvPr/>
        </p:nvSpPr>
        <p:spPr bwMode="auto">
          <a:xfrm>
            <a:off x="4572000" y="25146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31"/>
          <p:cNvSpPr>
            <a:spLocks noChangeShapeType="1"/>
          </p:cNvSpPr>
          <p:nvPr/>
        </p:nvSpPr>
        <p:spPr bwMode="auto">
          <a:xfrm>
            <a:off x="2209800" y="25146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33"/>
          <p:cNvSpPr>
            <a:spLocks noChangeShapeType="1"/>
          </p:cNvSpPr>
          <p:nvPr/>
        </p:nvSpPr>
        <p:spPr bwMode="auto">
          <a:xfrm>
            <a:off x="2971800" y="25146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38"/>
          <p:cNvSpPr>
            <a:spLocks noChangeShapeType="1"/>
          </p:cNvSpPr>
          <p:nvPr/>
        </p:nvSpPr>
        <p:spPr bwMode="auto">
          <a:xfrm>
            <a:off x="2971800" y="25146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Oval 39"/>
          <p:cNvSpPr>
            <a:spLocks/>
          </p:cNvSpPr>
          <p:nvPr/>
        </p:nvSpPr>
        <p:spPr bwMode="auto">
          <a:xfrm>
            <a:off x="2667000" y="2362200"/>
            <a:ext cx="304800" cy="3048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" name="Rectangle 12"/>
          <p:cNvSpPr>
            <a:spLocks/>
          </p:cNvSpPr>
          <p:nvPr/>
        </p:nvSpPr>
        <p:spPr bwMode="auto">
          <a:xfrm>
            <a:off x="1105870" y="2361020"/>
            <a:ext cx="11458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 anchor="ctr">
            <a:spAutoFit/>
          </a:bodyPr>
          <a:lstStyle/>
          <a:p>
            <a:pPr marL="39688" algn="ctr"/>
            <a:r>
              <a:rPr lang="en-US" dirty="0" smtClean="0">
                <a:cs typeface="Arial" charset="0"/>
                <a:sym typeface="Arial" charset="0"/>
              </a:rPr>
              <a:t>Reference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44" name="Rectangle 12"/>
          <p:cNvSpPr>
            <a:spLocks/>
          </p:cNvSpPr>
          <p:nvPr/>
        </p:nvSpPr>
        <p:spPr bwMode="auto">
          <a:xfrm>
            <a:off x="7605096" y="2133600"/>
            <a:ext cx="101758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 anchor="ctr">
            <a:spAutoFit/>
          </a:bodyPr>
          <a:lstStyle/>
          <a:p>
            <a:pPr marL="39688" algn="ctr"/>
            <a:r>
              <a:rPr lang="en-US" dirty="0" smtClean="0">
                <a:cs typeface="Arial" charset="0"/>
                <a:sym typeface="Arial" charset="0"/>
              </a:rPr>
              <a:t>Output, y</a:t>
            </a:r>
            <a:endParaRPr lang="en-US" dirty="0">
              <a:cs typeface="Arial" charset="0"/>
              <a:sym typeface="Arial" charset="0"/>
            </a:endParaRPr>
          </a:p>
        </p:txBody>
      </p:sp>
      <p:sp>
        <p:nvSpPr>
          <p:cNvPr id="45" name="Rectangle 12"/>
          <p:cNvSpPr>
            <a:spLocks/>
          </p:cNvSpPr>
          <p:nvPr/>
        </p:nvSpPr>
        <p:spPr bwMode="auto">
          <a:xfrm>
            <a:off x="6666387" y="1219200"/>
            <a:ext cx="12484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 anchor="ctr">
            <a:spAutoFit/>
          </a:bodyPr>
          <a:lstStyle/>
          <a:p>
            <a:pPr marL="39688" algn="ctr"/>
            <a:r>
              <a:rPr lang="en-US" dirty="0" smtClean="0">
                <a:cs typeface="Arial" charset="0"/>
                <a:sym typeface="Arial" charset="0"/>
              </a:rPr>
              <a:t>Uncertainty</a:t>
            </a:r>
            <a:endParaRPr lang="en-US" dirty="0"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D8F385-2EC6-4A98-8F6F-7FFAFDB171C0}" type="slidenum">
              <a:rPr lang="en-US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Control System Design: 112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657600"/>
            <a:ext cx="4038600" cy="2468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/>
              <a:t>Design controller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Use process model, design in state-space with </a:t>
            </a:r>
            <a:r>
              <a:rPr lang="en-US" sz="1600" b="1" i="1" dirty="0" smtClean="0"/>
              <a:t>estimator </a:t>
            </a:r>
            <a:r>
              <a:rPr lang="en-US" sz="1600" dirty="0" smtClean="0"/>
              <a:t>and state feedback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Generalization of CDS 110 </a:t>
            </a:r>
            <a:r>
              <a:rPr lang="en-US" sz="1600" b="1" i="1" dirty="0"/>
              <a:t>o</a:t>
            </a:r>
            <a:r>
              <a:rPr lang="en-US" sz="1600" b="1" i="1" dirty="0" smtClean="0"/>
              <a:t>bserver </a:t>
            </a:r>
            <a:endParaRPr lang="en-US" sz="16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/>
              <a:t>Robustness to uncertainty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Formally, with rigorous analysis    (CDS 212-213)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600" dirty="0" smtClean="0"/>
          </a:p>
        </p:txBody>
      </p:sp>
      <p:sp>
        <p:nvSpPr>
          <p:cNvPr id="14342" name="Rectangle 40"/>
          <p:cNvSpPr>
            <a:spLocks noGrp="1" noChangeArrowheads="1"/>
          </p:cNvSpPr>
          <p:nvPr>
            <p:ph type="body" sz="half" idx="2"/>
          </p:nvPr>
        </p:nvSpPr>
        <p:spPr>
          <a:xfrm>
            <a:off x="4535489" y="3657600"/>
            <a:ext cx="4379911" cy="24685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600" dirty="0" smtClean="0"/>
              <a:t>Goals: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Stabilization (maybe unstable equilibrium)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Disturbance rejection (maintain equilibrium despite disturbances)</a:t>
            </a:r>
            <a:endParaRPr lang="en-US" sz="14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400" i="1" dirty="0"/>
              <a:t>M</a:t>
            </a:r>
            <a:r>
              <a:rPr lang="en-US" sz="1400" i="1" dirty="0" smtClean="0"/>
              <a:t>odeled as random variables in CDS 112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400" i="1" dirty="0" smtClean="0"/>
              <a:t>Modeled as sets in CDS 212.</a:t>
            </a:r>
            <a:endParaRPr lang="en-US" sz="1400" dirty="0" smtClean="0"/>
          </a:p>
          <a:p>
            <a:pPr eaLnBrk="1" hangingPunct="1">
              <a:lnSpc>
                <a:spcPct val="90000"/>
              </a:lnSpc>
            </a:pPr>
            <a:r>
              <a:rPr lang="en-US" sz="1600" dirty="0" smtClean="0"/>
              <a:t>Trajectory generation: Include design of reference as part of control design to accomplish some higher-level task</a:t>
            </a:r>
          </a:p>
          <a:p>
            <a:pPr eaLnBrk="1" hangingPunct="1">
              <a:lnSpc>
                <a:spcPct val="90000"/>
              </a:lnSpc>
            </a:pPr>
            <a:r>
              <a:rPr lang="en-US" sz="1600" dirty="0"/>
              <a:t>Tracking (follow unknown reference trajectory, possibly with feedforward)</a:t>
            </a:r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>
            <a:off x="4572000" y="2514600"/>
            <a:ext cx="1219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344" name="AutoShape 5"/>
          <p:cNvSpPr>
            <a:spLocks/>
          </p:cNvSpPr>
          <p:nvPr/>
        </p:nvSpPr>
        <p:spPr bwMode="auto">
          <a:xfrm>
            <a:off x="2819400" y="2514600"/>
            <a:ext cx="5029200" cy="838200"/>
          </a:xfrm>
          <a:custGeom>
            <a:avLst/>
            <a:gdLst>
              <a:gd name="T0" fmla="*/ 1170965400 w 21600"/>
              <a:gd name="T1" fmla="*/ 0 h 21600"/>
              <a:gd name="T2" fmla="*/ 1170965400 w 21600"/>
              <a:gd name="T3" fmla="*/ 32526817 h 21600"/>
              <a:gd name="T4" fmla="*/ 0 w 21600"/>
              <a:gd name="T5" fmla="*/ 32526817 h 21600"/>
              <a:gd name="T6" fmla="*/ 0 w 21600"/>
              <a:gd name="T7" fmla="*/ 591354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3927"/>
                </a:lnTo>
              </a:path>
            </a:pathLst>
          </a:custGeom>
          <a:noFill/>
          <a:ln w="12700">
            <a:solidFill>
              <a:srgbClr val="3333CC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345" name="Line 6"/>
          <p:cNvSpPr>
            <a:spLocks noChangeShapeType="1"/>
          </p:cNvSpPr>
          <p:nvPr/>
        </p:nvSpPr>
        <p:spPr bwMode="auto">
          <a:xfrm>
            <a:off x="6858000" y="2514600"/>
            <a:ext cx="15240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4346" name="Group 7"/>
          <p:cNvGrpSpPr>
            <a:grpSpLocks/>
          </p:cNvGrpSpPr>
          <p:nvPr/>
        </p:nvGrpSpPr>
        <p:grpSpPr bwMode="auto">
          <a:xfrm>
            <a:off x="5791200" y="2057400"/>
            <a:ext cx="1066800" cy="914400"/>
            <a:chOff x="0" y="0"/>
            <a:chExt cx="672" cy="576"/>
          </a:xfrm>
        </p:grpSpPr>
        <p:sp>
          <p:nvSpPr>
            <p:cNvPr id="14376" name="Rectangle 8"/>
            <p:cNvSpPr>
              <a:spLocks/>
            </p:cNvSpPr>
            <p:nvPr/>
          </p:nvSpPr>
          <p:spPr bwMode="auto">
            <a:xfrm>
              <a:off x="0" y="0"/>
              <a:ext cx="672" cy="5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7" name="Rectangle 9"/>
            <p:cNvSpPr>
              <a:spLocks/>
            </p:cNvSpPr>
            <p:nvPr/>
          </p:nvSpPr>
          <p:spPr bwMode="auto">
            <a:xfrm>
              <a:off x="30" y="201"/>
              <a:ext cx="61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>
                  <a:solidFill>
                    <a:srgbClr val="000000"/>
                  </a:solidFill>
                  <a:cs typeface="Arial" charset="0"/>
                  <a:sym typeface="Arial" charset="0"/>
                </a:rPr>
                <a:t>Process</a:t>
              </a:r>
              <a:r>
                <a:rPr lang="en-US">
                  <a:solidFill>
                    <a:srgbClr val="000000"/>
                  </a:solidFill>
                  <a:latin typeface="ヒラギノ角ゴ Pro W3" charset="0"/>
                  <a:sym typeface="ヒラギノ角ゴ Pro W3" charset="0"/>
                </a:rPr>
                <a:t> </a:t>
              </a:r>
            </a:p>
          </p:txBody>
        </p:sp>
      </p:grpSp>
      <p:grpSp>
        <p:nvGrpSpPr>
          <p:cNvPr id="14347" name="Group 10"/>
          <p:cNvGrpSpPr>
            <a:grpSpLocks/>
          </p:cNvGrpSpPr>
          <p:nvPr/>
        </p:nvGrpSpPr>
        <p:grpSpPr bwMode="auto">
          <a:xfrm>
            <a:off x="3427413" y="2057400"/>
            <a:ext cx="1143000" cy="914400"/>
            <a:chOff x="0" y="0"/>
            <a:chExt cx="720" cy="576"/>
          </a:xfrm>
        </p:grpSpPr>
        <p:sp>
          <p:nvSpPr>
            <p:cNvPr id="14374" name="Rectangle 11"/>
            <p:cNvSpPr>
              <a:spLocks/>
            </p:cNvSpPr>
            <p:nvPr/>
          </p:nvSpPr>
          <p:spPr bwMode="auto">
            <a:xfrm>
              <a:off x="0" y="0"/>
              <a:ext cx="720" cy="5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5" name="Rectangle 12"/>
            <p:cNvSpPr>
              <a:spLocks/>
            </p:cNvSpPr>
            <p:nvPr/>
          </p:nvSpPr>
          <p:spPr bwMode="auto">
            <a:xfrm>
              <a:off x="23" y="201"/>
              <a:ext cx="67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 dirty="0">
                  <a:solidFill>
                    <a:srgbClr val="000000"/>
                  </a:solidFill>
                  <a:cs typeface="Arial" charset="0"/>
                  <a:sym typeface="Arial" charset="0"/>
                </a:rPr>
                <a:t>Controller</a:t>
              </a:r>
            </a:p>
          </p:txBody>
        </p:sp>
      </p:grpSp>
      <p:sp>
        <p:nvSpPr>
          <p:cNvPr id="14348" name="Line 13"/>
          <p:cNvSpPr>
            <a:spLocks noChangeShapeType="1"/>
          </p:cNvSpPr>
          <p:nvPr/>
        </p:nvSpPr>
        <p:spPr bwMode="auto">
          <a:xfrm>
            <a:off x="5334000" y="25146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4349" name="Group 15"/>
          <p:cNvGrpSpPr>
            <a:grpSpLocks/>
          </p:cNvGrpSpPr>
          <p:nvPr/>
        </p:nvGrpSpPr>
        <p:grpSpPr bwMode="auto">
          <a:xfrm>
            <a:off x="6096000" y="1295400"/>
            <a:ext cx="457200" cy="457200"/>
            <a:chOff x="0" y="0"/>
            <a:chExt cx="288" cy="288"/>
          </a:xfrm>
        </p:grpSpPr>
        <p:sp>
          <p:nvSpPr>
            <p:cNvPr id="14372" name="Rectangle 16"/>
            <p:cNvSpPr>
              <a:spLocks/>
            </p:cNvSpPr>
            <p:nvPr/>
          </p:nvSpPr>
          <p:spPr bwMode="auto">
            <a:xfrm>
              <a:off x="0" y="0"/>
              <a:ext cx="288" cy="288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73" name="Rectangle 17"/>
            <p:cNvSpPr>
              <a:spLocks/>
            </p:cNvSpPr>
            <p:nvPr/>
          </p:nvSpPr>
          <p:spPr bwMode="auto">
            <a:xfrm>
              <a:off x="49" y="57"/>
              <a:ext cx="18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>
                  <a:solidFill>
                    <a:srgbClr val="FF0000"/>
                  </a:solidFill>
                  <a:sym typeface="Symbol" pitchFamily="18" charset="2"/>
                </a:rPr>
                <a:t>Δ</a:t>
              </a:r>
              <a:r>
                <a:rPr lang="en-US">
                  <a:solidFill>
                    <a:srgbClr val="000000"/>
                  </a:solidFill>
                  <a:latin typeface="ヒラギノ角ゴ Pro W3" charset="0"/>
                  <a:sym typeface="ヒラギノ角ゴ Pro W3" charset="0"/>
                </a:rPr>
                <a:t> </a:t>
              </a:r>
            </a:p>
          </p:txBody>
        </p:sp>
      </p:grpSp>
      <p:sp>
        <p:nvSpPr>
          <p:cNvPr id="14350" name="AutoShape 18"/>
          <p:cNvSpPr>
            <a:spLocks/>
          </p:cNvSpPr>
          <p:nvPr/>
        </p:nvSpPr>
        <p:spPr bwMode="auto">
          <a:xfrm>
            <a:off x="5562600" y="1524000"/>
            <a:ext cx="533400" cy="762000"/>
          </a:xfrm>
          <a:custGeom>
            <a:avLst/>
            <a:gdLst>
              <a:gd name="T0" fmla="*/ 5645051 w 21600"/>
              <a:gd name="T1" fmla="*/ 26881667 h 21600"/>
              <a:gd name="T2" fmla="*/ 0 w 21600"/>
              <a:gd name="T3" fmla="*/ 26881667 h 21600"/>
              <a:gd name="T4" fmla="*/ 0 w 21600"/>
              <a:gd name="T5" fmla="*/ 0 h 21600"/>
              <a:gd name="T6" fmla="*/ 1317201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257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12700">
            <a:solidFill>
              <a:srgbClr val="FF0000"/>
            </a:solidFill>
            <a:miter lim="800000"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351" name="AutoShape 19"/>
          <p:cNvSpPr>
            <a:spLocks/>
          </p:cNvSpPr>
          <p:nvPr/>
        </p:nvSpPr>
        <p:spPr bwMode="auto">
          <a:xfrm flipH="1">
            <a:off x="6553200" y="1524000"/>
            <a:ext cx="533400" cy="762000"/>
          </a:xfrm>
          <a:custGeom>
            <a:avLst/>
            <a:gdLst>
              <a:gd name="T0" fmla="*/ 5645051 w 21600"/>
              <a:gd name="T1" fmla="*/ 26881667 h 21600"/>
              <a:gd name="T2" fmla="*/ 0 w 21600"/>
              <a:gd name="T3" fmla="*/ 26881667 h 21600"/>
              <a:gd name="T4" fmla="*/ 0 w 21600"/>
              <a:gd name="T5" fmla="*/ 0 h 21600"/>
              <a:gd name="T6" fmla="*/ 1317201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9257" y="21600"/>
                </a:moveTo>
                <a:lnTo>
                  <a:pt x="0" y="21600"/>
                </a:lnTo>
                <a:lnTo>
                  <a:pt x="0" y="0"/>
                </a:lnTo>
                <a:lnTo>
                  <a:pt x="21600" y="0"/>
                </a:lnTo>
              </a:path>
            </a:pathLst>
          </a:custGeom>
          <a:noFill/>
          <a:ln w="12700">
            <a:solidFill>
              <a:srgbClr val="FF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4352" name="Group 20"/>
          <p:cNvGrpSpPr>
            <a:grpSpLocks/>
          </p:cNvGrpSpPr>
          <p:nvPr/>
        </p:nvGrpSpPr>
        <p:grpSpPr bwMode="auto">
          <a:xfrm>
            <a:off x="1600200" y="2057400"/>
            <a:ext cx="6780213" cy="1295400"/>
            <a:chOff x="0" y="0"/>
            <a:chExt cx="4271" cy="816"/>
          </a:xfrm>
        </p:grpSpPr>
        <p:grpSp>
          <p:nvGrpSpPr>
            <p:cNvPr id="14367" name="Group 21"/>
            <p:cNvGrpSpPr>
              <a:grpSpLocks/>
            </p:cNvGrpSpPr>
            <p:nvPr/>
          </p:nvGrpSpPr>
          <p:grpSpPr bwMode="auto">
            <a:xfrm>
              <a:off x="3599" y="0"/>
              <a:ext cx="672" cy="576"/>
              <a:chOff x="16" y="0"/>
              <a:chExt cx="672" cy="576"/>
            </a:xfrm>
          </p:grpSpPr>
          <p:sp>
            <p:nvSpPr>
              <p:cNvPr id="14370" name="Rectangle 22"/>
              <p:cNvSpPr>
                <a:spLocks/>
              </p:cNvSpPr>
              <p:nvPr/>
            </p:nvSpPr>
            <p:spPr bwMode="auto">
              <a:xfrm>
                <a:off x="16" y="0"/>
                <a:ext cx="672" cy="57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3333CC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71" name="Rectangle 23"/>
              <p:cNvSpPr>
                <a:spLocks/>
              </p:cNvSpPr>
              <p:nvPr/>
            </p:nvSpPr>
            <p:spPr bwMode="auto">
              <a:xfrm>
                <a:off x="23" y="201"/>
                <a:ext cx="659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/>
                <a:r>
                  <a:rPr lang="en-US">
                    <a:solidFill>
                      <a:srgbClr val="3333CC"/>
                    </a:solidFill>
                    <a:cs typeface="Arial" charset="0"/>
                    <a:sym typeface="Arial" charset="0"/>
                  </a:rPr>
                  <a:t>Estimator</a:t>
                </a:r>
              </a:p>
            </p:txBody>
          </p:sp>
        </p:grpSp>
        <p:sp>
          <p:nvSpPr>
            <p:cNvPr id="14368" name="Line 24"/>
            <p:cNvSpPr>
              <a:spLocks noChangeShapeType="1"/>
            </p:cNvSpPr>
            <p:nvPr/>
          </p:nvSpPr>
          <p:spPr bwMode="auto">
            <a:xfrm>
              <a:off x="3312" y="288"/>
              <a:ext cx="288" cy="0"/>
            </a:xfrm>
            <a:prstGeom prst="line">
              <a:avLst/>
            </a:prstGeom>
            <a:noFill/>
            <a:ln w="12700">
              <a:solidFill>
                <a:srgbClr val="33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69" name="AutoShape 25"/>
            <p:cNvSpPr>
              <a:spLocks/>
            </p:cNvSpPr>
            <p:nvPr/>
          </p:nvSpPr>
          <p:spPr bwMode="auto">
            <a:xfrm>
              <a:off x="0" y="576"/>
              <a:ext cx="768" cy="240"/>
            </a:xfrm>
            <a:custGeom>
              <a:avLst/>
              <a:gdLst>
                <a:gd name="T0" fmla="*/ 27 w 21600"/>
                <a:gd name="T1" fmla="*/ 3 h 21600"/>
                <a:gd name="T2" fmla="*/ 0 w 21600"/>
                <a:gd name="T3" fmla="*/ 3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21600" y="21600"/>
                  </a:moveTo>
                  <a:lnTo>
                    <a:pt x="0" y="2160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3333CC"/>
              </a:solidFill>
              <a:prstDash val="dash"/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4353" name="Line 26"/>
          <p:cNvSpPr>
            <a:spLocks noChangeShapeType="1"/>
          </p:cNvSpPr>
          <p:nvPr/>
        </p:nvSpPr>
        <p:spPr bwMode="auto">
          <a:xfrm>
            <a:off x="533400" y="2514600"/>
            <a:ext cx="21336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354" name="Oval 27"/>
          <p:cNvSpPr>
            <a:spLocks/>
          </p:cNvSpPr>
          <p:nvPr/>
        </p:nvSpPr>
        <p:spPr bwMode="auto">
          <a:xfrm>
            <a:off x="26670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4355" name="Group 28"/>
          <p:cNvGrpSpPr>
            <a:grpSpLocks/>
          </p:cNvGrpSpPr>
          <p:nvPr/>
        </p:nvGrpSpPr>
        <p:grpSpPr bwMode="auto">
          <a:xfrm>
            <a:off x="533400" y="1676400"/>
            <a:ext cx="4800600" cy="1295400"/>
            <a:chOff x="0" y="0"/>
            <a:chExt cx="3024" cy="816"/>
          </a:xfrm>
        </p:grpSpPr>
        <p:sp>
          <p:nvSpPr>
            <p:cNvPr id="14358" name="Oval 29"/>
            <p:cNvSpPr>
              <a:spLocks/>
            </p:cNvSpPr>
            <p:nvPr/>
          </p:nvSpPr>
          <p:spPr bwMode="auto">
            <a:xfrm>
              <a:off x="2832" y="432"/>
              <a:ext cx="192" cy="192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59" name="Line 30"/>
            <p:cNvSpPr>
              <a:spLocks noChangeShapeType="1"/>
            </p:cNvSpPr>
            <p:nvPr/>
          </p:nvSpPr>
          <p:spPr bwMode="auto">
            <a:xfrm>
              <a:off x="2544" y="528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60" name="Line 31"/>
            <p:cNvSpPr>
              <a:spLocks noChangeShapeType="1"/>
            </p:cNvSpPr>
            <p:nvPr/>
          </p:nvSpPr>
          <p:spPr bwMode="auto">
            <a:xfrm>
              <a:off x="1056" y="528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61" name="AutoShape 32"/>
            <p:cNvSpPr>
              <a:spLocks/>
            </p:cNvSpPr>
            <p:nvPr/>
          </p:nvSpPr>
          <p:spPr bwMode="auto">
            <a:xfrm>
              <a:off x="672" y="0"/>
              <a:ext cx="2256" cy="432"/>
            </a:xfrm>
            <a:custGeom>
              <a:avLst/>
              <a:gdLst>
                <a:gd name="T0" fmla="*/ 0 w 21600"/>
                <a:gd name="T1" fmla="*/ 5 h 21600"/>
                <a:gd name="T2" fmla="*/ 0 w 21600"/>
                <a:gd name="T3" fmla="*/ 0 h 21600"/>
                <a:gd name="T4" fmla="*/ 236 w 21600"/>
                <a:gd name="T5" fmla="*/ 0 h 21600"/>
                <a:gd name="T6" fmla="*/ 236 w 21600"/>
                <a:gd name="T7" fmla="*/ 9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120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2160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62" name="Line 33"/>
            <p:cNvSpPr>
              <a:spLocks noChangeShapeType="1"/>
            </p:cNvSpPr>
            <p:nvPr/>
          </p:nvSpPr>
          <p:spPr bwMode="auto">
            <a:xfrm>
              <a:off x="1536" y="528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363" name="Line 34"/>
            <p:cNvSpPr>
              <a:spLocks noChangeShapeType="1"/>
            </p:cNvSpPr>
            <p:nvPr/>
          </p:nvSpPr>
          <p:spPr bwMode="auto">
            <a:xfrm>
              <a:off x="0" y="528"/>
              <a:ext cx="28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4364" name="Group 35"/>
            <p:cNvGrpSpPr>
              <a:grpSpLocks/>
            </p:cNvGrpSpPr>
            <p:nvPr/>
          </p:nvGrpSpPr>
          <p:grpSpPr bwMode="auto">
            <a:xfrm>
              <a:off x="287" y="240"/>
              <a:ext cx="769" cy="576"/>
              <a:chOff x="21" y="0"/>
              <a:chExt cx="768" cy="576"/>
            </a:xfrm>
          </p:grpSpPr>
          <p:sp>
            <p:nvSpPr>
              <p:cNvPr id="14365" name="Rectangle 36"/>
              <p:cNvSpPr>
                <a:spLocks/>
              </p:cNvSpPr>
              <p:nvPr/>
            </p:nvSpPr>
            <p:spPr bwMode="auto">
              <a:xfrm>
                <a:off x="21" y="0"/>
                <a:ext cx="768" cy="576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4366" name="Rectangle 37"/>
              <p:cNvSpPr>
                <a:spLocks/>
              </p:cNvSpPr>
              <p:nvPr/>
            </p:nvSpPr>
            <p:spPr bwMode="auto">
              <a:xfrm>
                <a:off x="24" y="115"/>
                <a:ext cx="762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40639" bIns="0" anchor="ctr">
                <a:spAutoFit/>
              </a:bodyPr>
              <a:lstStyle/>
              <a:p>
                <a:pPr marL="39688" algn="ctr"/>
                <a:r>
                  <a:rPr lang="en-US" dirty="0">
                    <a:solidFill>
                      <a:srgbClr val="0070C0"/>
                    </a:solidFill>
                    <a:cs typeface="Arial" charset="0"/>
                    <a:sym typeface="Arial" charset="0"/>
                  </a:rPr>
                  <a:t>Trajectory</a:t>
                </a:r>
              </a:p>
              <a:p>
                <a:pPr marL="39688" algn="ctr"/>
                <a:r>
                  <a:rPr lang="en-US" dirty="0">
                    <a:solidFill>
                      <a:srgbClr val="0070C0"/>
                    </a:solidFill>
                    <a:cs typeface="Arial" charset="0"/>
                    <a:sym typeface="Arial" charset="0"/>
                  </a:rPr>
                  <a:t>Generation</a:t>
                </a:r>
              </a:p>
            </p:txBody>
          </p:sp>
        </p:grpSp>
      </p:grpSp>
      <p:sp>
        <p:nvSpPr>
          <p:cNvPr id="14356" name="Line 38"/>
          <p:cNvSpPr>
            <a:spLocks noChangeShapeType="1"/>
          </p:cNvSpPr>
          <p:nvPr/>
        </p:nvSpPr>
        <p:spPr bwMode="auto">
          <a:xfrm>
            <a:off x="2971800" y="2514600"/>
            <a:ext cx="457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4357" name="Oval 39"/>
          <p:cNvSpPr>
            <a:spLocks/>
          </p:cNvSpPr>
          <p:nvPr/>
        </p:nvSpPr>
        <p:spPr bwMode="auto">
          <a:xfrm>
            <a:off x="2667000" y="2362200"/>
            <a:ext cx="304800" cy="304800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848600" y="2971800"/>
            <a:ext cx="210278" cy="382181"/>
            <a:chOff x="8343964" y="3200400"/>
            <a:chExt cx="210278" cy="382181"/>
          </a:xfrm>
        </p:grpSpPr>
        <p:sp>
          <p:nvSpPr>
            <p:cNvPr id="41" name="Rectangle 12"/>
            <p:cNvSpPr>
              <a:spLocks/>
            </p:cNvSpPr>
            <p:nvPr/>
          </p:nvSpPr>
          <p:spPr bwMode="auto">
            <a:xfrm>
              <a:off x="8357394" y="3305582"/>
              <a:ext cx="19684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 dirty="0" smtClean="0">
                  <a:solidFill>
                    <a:srgbClr val="000000"/>
                  </a:solidFill>
                  <a:cs typeface="Arial" charset="0"/>
                  <a:sym typeface="Arial" charset="0"/>
                </a:rPr>
                <a:t>x</a:t>
              </a:r>
              <a:endParaRPr lang="en-US" dirty="0">
                <a:solidFill>
                  <a:srgbClr val="000000"/>
                </a:solidFill>
                <a:cs typeface="Arial" charset="0"/>
                <a:sym typeface="Arial" charset="0"/>
              </a:endParaRPr>
            </a:p>
          </p:txBody>
        </p:sp>
        <p:sp>
          <p:nvSpPr>
            <p:cNvPr id="42" name="Rectangle 12"/>
            <p:cNvSpPr>
              <a:spLocks/>
            </p:cNvSpPr>
            <p:nvPr/>
          </p:nvSpPr>
          <p:spPr bwMode="auto">
            <a:xfrm>
              <a:off x="8343964" y="3200400"/>
              <a:ext cx="19043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40639" bIns="0" anchor="ctr">
              <a:spAutoFit/>
            </a:bodyPr>
            <a:lstStyle/>
            <a:p>
              <a:pPr marL="39688" algn="ctr"/>
              <a:r>
                <a:rPr lang="en-US" dirty="0">
                  <a:solidFill>
                    <a:srgbClr val="000000"/>
                  </a:solidFill>
                  <a:cs typeface="Arial" charset="0"/>
                  <a:sym typeface="Arial" charset="0"/>
                </a:rPr>
                <a:t>^</a:t>
              </a:r>
            </a:p>
          </p:txBody>
        </p:sp>
      </p:grpSp>
      <p:sp>
        <p:nvSpPr>
          <p:cNvPr id="44" name="Rectangle 12"/>
          <p:cNvSpPr>
            <a:spLocks/>
          </p:cNvSpPr>
          <p:nvPr/>
        </p:nvSpPr>
        <p:spPr bwMode="auto">
          <a:xfrm>
            <a:off x="3117788" y="2209800"/>
            <a:ext cx="20967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 anchor="ctr">
            <a:spAutoFit/>
          </a:bodyPr>
          <a:lstStyle/>
          <a:p>
            <a:pPr marL="39688" algn="ctr"/>
            <a:r>
              <a:rPr lang="en-US" dirty="0">
                <a:solidFill>
                  <a:srgbClr val="000000"/>
                </a:solidFill>
                <a:cs typeface="Arial" charset="0"/>
                <a:sym typeface="Arial" charset="0"/>
              </a:rPr>
              <a:t>e</a:t>
            </a:r>
          </a:p>
        </p:txBody>
      </p:sp>
      <p:sp>
        <p:nvSpPr>
          <p:cNvPr id="45" name="Rectangle 12"/>
          <p:cNvSpPr>
            <a:spLocks/>
          </p:cNvSpPr>
          <p:nvPr/>
        </p:nvSpPr>
        <p:spPr bwMode="auto">
          <a:xfrm>
            <a:off x="2387848" y="2209800"/>
            <a:ext cx="1583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 anchor="ctr">
            <a:spAutoFit/>
          </a:bodyPr>
          <a:lstStyle/>
          <a:p>
            <a:pPr marL="39688" algn="ctr"/>
            <a:r>
              <a:rPr lang="en-US" dirty="0" smtClean="0">
                <a:solidFill>
                  <a:srgbClr val="000000"/>
                </a:solidFill>
                <a:cs typeface="Arial" charset="0"/>
                <a:sym typeface="Arial" charset="0"/>
              </a:rPr>
              <a:t>r</a:t>
            </a:r>
            <a:endParaRPr lang="en-US" dirty="0">
              <a:solidFill>
                <a:srgbClr val="000000"/>
              </a:solidFill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71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561101-DFEB-43C4-910E-1742D53B9C78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8534400" cy="9445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Classical (110) vs “Modern” (112, 212, 213 …) Control Design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Classical: (1940’s to ~1960)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Frequency domain design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Graphical tools (Bode, </a:t>
            </a:r>
            <a:r>
              <a:rPr lang="en-US" sz="1800" dirty="0" err="1" smtClean="0"/>
              <a:t>Nyquist</a:t>
            </a:r>
            <a:r>
              <a:rPr lang="en-US" sz="1800" dirty="0" smtClean="0"/>
              <a:t>, Nichols, Root Locus)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Intuition about how to tweak design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MIMO hard!</a:t>
            </a:r>
          </a:p>
          <a:p>
            <a:pPr eaLnBrk="1" hangingPunct="1">
              <a:lnSpc>
                <a:spcPct val="90000"/>
              </a:lnSpc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dirty="0" smtClean="0"/>
              <a:t>“Modern”: (1960’s to…)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State-space (time-domain)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MIMO handled automatically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Extends to nonlinear more easily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Systematic design procedure</a:t>
            </a:r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Optimal design (really starting in 1950’s)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800" dirty="0" smtClean="0"/>
          </a:p>
          <a:p>
            <a:pPr eaLnBrk="1" hangingPunct="1">
              <a:lnSpc>
                <a:spcPct val="90000"/>
              </a:lnSpc>
            </a:pPr>
            <a:r>
              <a:rPr lang="en-US" sz="1800" dirty="0" smtClean="0"/>
              <a:t>Key ideas: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Analytical specification of control goals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Systematic design for minimum “cost” (some performance metric)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81000" y="5334000"/>
            <a:ext cx="68580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CD35FE-C534-41FC-A0D3-F253F6DB25EF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sz="3200" smtClean="0"/>
              <a:t>Classical vs “Modern” Control Design</a:t>
            </a:r>
          </a:p>
        </p:txBody>
      </p:sp>
      <p:pic>
        <p:nvPicPr>
          <p:cNvPr id="16389" name="Picture 6" descr="Edittex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219200"/>
            <a:ext cx="14398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8" descr="Edittex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362200"/>
            <a:ext cx="1689100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10" descr="Edittex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505200"/>
            <a:ext cx="3084513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2" name="Picture 12" descr="Edittex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81400"/>
            <a:ext cx="315277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3" name="Text Box 13"/>
          <p:cNvSpPr txBox="1">
            <a:spLocks noChangeArrowheads="1"/>
          </p:cNvSpPr>
          <p:nvPr/>
        </p:nvSpPr>
        <p:spPr bwMode="auto">
          <a:xfrm>
            <a:off x="2895600" y="1143000"/>
            <a:ext cx="86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Plant</a:t>
            </a:r>
            <a:br>
              <a:rPr lang="en-US"/>
            </a:br>
            <a:r>
              <a:rPr lang="en-US"/>
              <a:t>model:</a:t>
            </a:r>
          </a:p>
        </p:txBody>
      </p:sp>
      <p:sp>
        <p:nvSpPr>
          <p:cNvPr id="16394" name="Line 15"/>
          <p:cNvSpPr>
            <a:spLocks noChangeShapeType="1"/>
          </p:cNvSpPr>
          <p:nvPr/>
        </p:nvSpPr>
        <p:spPr bwMode="auto">
          <a:xfrm>
            <a:off x="4724400" y="1828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Text Box 16"/>
          <p:cNvSpPr txBox="1">
            <a:spLocks noChangeArrowheads="1"/>
          </p:cNvSpPr>
          <p:nvPr/>
        </p:nvSpPr>
        <p:spPr bwMode="auto">
          <a:xfrm>
            <a:off x="2498725" y="2398713"/>
            <a:ext cx="1174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Linearize:</a:t>
            </a:r>
          </a:p>
        </p:txBody>
      </p:sp>
      <p:sp>
        <p:nvSpPr>
          <p:cNvPr id="16396" name="Line 17"/>
          <p:cNvSpPr>
            <a:spLocks noChangeShapeType="1"/>
          </p:cNvSpPr>
          <p:nvPr/>
        </p:nvSpPr>
        <p:spPr bwMode="auto">
          <a:xfrm flipH="1">
            <a:off x="3200400" y="3048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517525" y="3084513"/>
            <a:ext cx="189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Transfer function</a:t>
            </a:r>
          </a:p>
        </p:txBody>
      </p:sp>
      <p:sp>
        <p:nvSpPr>
          <p:cNvPr id="16398" name="Text Box 19"/>
          <p:cNvSpPr txBox="1">
            <a:spLocks noChangeArrowheads="1"/>
          </p:cNvSpPr>
          <p:nvPr/>
        </p:nvSpPr>
        <p:spPr bwMode="auto">
          <a:xfrm>
            <a:off x="533400" y="4343400"/>
            <a:ext cx="895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Design</a:t>
            </a:r>
          </a:p>
        </p:txBody>
      </p:sp>
      <p:sp>
        <p:nvSpPr>
          <p:cNvPr id="16399" name="Line 22"/>
          <p:cNvSpPr>
            <a:spLocks noChangeShapeType="1"/>
          </p:cNvSpPr>
          <p:nvPr/>
        </p:nvSpPr>
        <p:spPr bwMode="auto">
          <a:xfrm>
            <a:off x="5257800" y="30480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Text Box 23"/>
          <p:cNvSpPr txBox="1">
            <a:spLocks noChangeArrowheads="1"/>
          </p:cNvSpPr>
          <p:nvPr/>
        </p:nvSpPr>
        <p:spPr bwMode="auto">
          <a:xfrm>
            <a:off x="6330950" y="3124200"/>
            <a:ext cx="1898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Design estimator</a:t>
            </a:r>
          </a:p>
        </p:txBody>
      </p:sp>
      <p:pic>
        <p:nvPicPr>
          <p:cNvPr id="16401" name="Picture 25" descr="Edittex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4491038"/>
            <a:ext cx="2603500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2" name="Text Box 26"/>
          <p:cNvSpPr txBox="1">
            <a:spLocks noChangeArrowheads="1"/>
          </p:cNvSpPr>
          <p:nvPr/>
        </p:nvSpPr>
        <p:spPr bwMode="auto">
          <a:xfrm>
            <a:off x="6324600" y="4038600"/>
            <a:ext cx="1949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Design state </a:t>
            </a:r>
            <a:r>
              <a:rPr lang="en-US" dirty="0" err="1"/>
              <a:t>fdbk</a:t>
            </a:r>
            <a:endParaRPr lang="en-US" dirty="0"/>
          </a:p>
        </p:txBody>
      </p:sp>
      <p:pic>
        <p:nvPicPr>
          <p:cNvPr id="16403" name="Picture 28" descr="Edittex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5405438"/>
            <a:ext cx="2647950" cy="5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04" name="Picture 29" descr="Edittex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200" y="4725988"/>
            <a:ext cx="2236788" cy="227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5" name="Line 30"/>
          <p:cNvSpPr>
            <a:spLocks noChangeShapeType="1"/>
          </p:cNvSpPr>
          <p:nvPr/>
        </p:nvSpPr>
        <p:spPr bwMode="auto">
          <a:xfrm>
            <a:off x="3048000" y="5105400"/>
            <a:ext cx="838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31"/>
          <p:cNvSpPr>
            <a:spLocks noChangeShapeType="1"/>
          </p:cNvSpPr>
          <p:nvPr/>
        </p:nvSpPr>
        <p:spPr bwMode="auto">
          <a:xfrm flipH="1">
            <a:off x="5638800" y="4800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Text Box 32"/>
          <p:cNvSpPr txBox="1">
            <a:spLocks noChangeArrowheads="1"/>
          </p:cNvSpPr>
          <p:nvPr/>
        </p:nvSpPr>
        <p:spPr bwMode="auto">
          <a:xfrm>
            <a:off x="1584325" y="5522913"/>
            <a:ext cx="1314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Implement:</a:t>
            </a:r>
          </a:p>
        </p:txBody>
      </p:sp>
      <p:sp>
        <p:nvSpPr>
          <p:cNvPr id="16408" name="Line 33"/>
          <p:cNvSpPr>
            <a:spLocks noChangeShapeType="1"/>
          </p:cNvSpPr>
          <p:nvPr/>
        </p:nvSpPr>
        <p:spPr bwMode="auto">
          <a:xfrm>
            <a:off x="22098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34"/>
          <p:cNvSpPr>
            <a:spLocks noChangeShapeType="1"/>
          </p:cNvSpPr>
          <p:nvPr/>
        </p:nvSpPr>
        <p:spPr bwMode="auto">
          <a:xfrm>
            <a:off x="6324600" y="3886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3721510" y="3906263"/>
            <a:ext cx="2609439" cy="584775"/>
            <a:chOff x="6965950" y="5195887"/>
            <a:chExt cx="2609439" cy="584775"/>
          </a:xfrm>
        </p:grpSpPr>
        <p:sp>
          <p:nvSpPr>
            <p:cNvPr id="26" name="Text Box 26"/>
            <p:cNvSpPr txBox="1">
              <a:spLocks noChangeArrowheads="1"/>
            </p:cNvSpPr>
            <p:nvPr/>
          </p:nvSpPr>
          <p:spPr bwMode="auto">
            <a:xfrm>
              <a:off x="6965950" y="5195887"/>
              <a:ext cx="182210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1600" dirty="0" smtClean="0">
                  <a:solidFill>
                    <a:srgbClr val="FF0000"/>
                  </a:solidFill>
                </a:rPr>
                <a:t>Optimal: CDS 112</a:t>
              </a:r>
            </a:p>
            <a:p>
              <a:pPr eaLnBrk="1" hangingPunct="1"/>
              <a:r>
                <a:rPr lang="en-US" sz="1600" dirty="0" smtClean="0">
                  <a:solidFill>
                    <a:srgbClr val="FF0000"/>
                  </a:solidFill>
                </a:rPr>
                <a:t>Robust:  CDS 212</a:t>
              </a:r>
              <a:endParaRPr lang="en-US" sz="1600" dirty="0">
                <a:solidFill>
                  <a:srgbClr val="FF0000"/>
                </a:solidFill>
              </a:endParaRPr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8788052" y="5328224"/>
              <a:ext cx="787337" cy="11430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5029200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sz="1600" dirty="0" smtClean="0"/>
              <a:t>Optimization:</a:t>
            </a:r>
            <a:br>
              <a:rPr lang="en-US" sz="1600" dirty="0" smtClean="0"/>
            </a:b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 smtClean="0"/>
          </a:p>
          <a:p>
            <a:pPr marL="800100" lvl="1" indent="-342900" eaLnBrk="1" hangingPunct="1">
              <a:lnSpc>
                <a:spcPct val="80000"/>
              </a:lnSpc>
            </a:pPr>
            <a:endParaRPr lang="en-US" sz="1600" dirty="0" smtClean="0"/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dirty="0" smtClean="0"/>
              <a:t>Optimal state feedback (linear sys. u = –</a:t>
            </a:r>
            <a:r>
              <a:rPr lang="en-US" sz="1600" dirty="0" err="1" smtClean="0"/>
              <a:t>Kx</a:t>
            </a:r>
            <a:r>
              <a:rPr lang="en-US" sz="1600" dirty="0" smtClean="0"/>
              <a:t>)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dirty="0" smtClean="0"/>
              <a:t>On-line implementation of optimal control (RHC)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dirty="0" smtClean="0"/>
              <a:t>Trajectory generation (calculus of variations)</a:t>
            </a:r>
            <a:endParaRPr lang="en-US" dirty="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lang="en-US" sz="1600" dirty="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sz="1600" dirty="0" smtClean="0"/>
              <a:t>Optimal estimation:</a:t>
            </a:r>
            <a:br>
              <a:rPr lang="en-US" sz="1600" dirty="0" smtClean="0"/>
            </a:br>
            <a:endParaRPr lang="en-US" sz="1600" dirty="0" smtClean="0"/>
          </a:p>
          <a:p>
            <a:pPr marL="800100" lvl="1" indent="-342900" eaLnBrk="1" hangingPunct="1">
              <a:lnSpc>
                <a:spcPct val="80000"/>
              </a:lnSpc>
            </a:pPr>
            <a:endParaRPr lang="en-US" sz="1600" dirty="0" smtClean="0"/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dirty="0" smtClean="0"/>
              <a:t>Optimization: minimize covariance of estimate error… 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dirty="0" smtClean="0"/>
              <a:t>need to model stochastic processes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600" dirty="0" smtClean="0"/>
          </a:p>
          <a:p>
            <a:pPr marL="514350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US" sz="1600" dirty="0" smtClean="0"/>
              <a:t>Robustness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dirty="0" smtClean="0"/>
              <a:t>How to quantify, analyze, and design for uncertainty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dirty="0" smtClean="0"/>
              <a:t>Formalizes classical control loop-shaping ideas</a:t>
            </a:r>
          </a:p>
          <a:p>
            <a:pPr marL="800100" lvl="1" indent="-342900" eaLnBrk="1" hangingPunct="1">
              <a:lnSpc>
                <a:spcPct val="80000"/>
              </a:lnSpc>
            </a:pPr>
            <a:r>
              <a:rPr lang="en-US" sz="1600" dirty="0" smtClean="0"/>
              <a:t>Connects time- and frequency-domain design</a:t>
            </a:r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endParaRPr lang="en-US" sz="1800" dirty="0" smtClean="0"/>
          </a:p>
          <a:p>
            <a:pPr marL="381000" indent="-381000" eaLnBrk="1" hangingPunct="1">
              <a:lnSpc>
                <a:spcPct val="80000"/>
              </a:lnSpc>
              <a:buFontTx/>
              <a:buAutoNum type="arabicPeriod"/>
            </a:pPr>
            <a:r>
              <a:rPr lang="en-US" sz="1600" dirty="0" smtClean="0"/>
              <a:t>More focus on discrete-time control  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58EC03-BEFD-4F80-9172-2D8F41D180FF}" type="slidenum">
              <a:rPr lang="en-US" smtClean="0"/>
              <a:pPr eaLnBrk="1" hangingPunct="1"/>
              <a:t>7</a:t>
            </a:fld>
            <a:endParaRPr lang="en-US" dirty="0" smtClean="0"/>
          </a:p>
        </p:txBody>
      </p:sp>
      <p:sp>
        <p:nvSpPr>
          <p:cNvPr id="17412" name="Rectangle 13"/>
          <p:cNvSpPr>
            <a:spLocks noChangeArrowheads="1"/>
          </p:cNvSpPr>
          <p:nvPr/>
        </p:nvSpPr>
        <p:spPr bwMode="auto">
          <a:xfrm>
            <a:off x="2743200" y="3352800"/>
            <a:ext cx="4114800" cy="838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Rectangle 2"/>
          <p:cNvSpPr>
            <a:spLocks noGrp="1" noChangeArrowheads="1"/>
          </p:cNvSpPr>
          <p:nvPr>
            <p:ph type="title"/>
          </p:nvPr>
        </p:nvSpPr>
        <p:spPr>
          <a:ln w="19050"/>
        </p:spPr>
        <p:txBody>
          <a:bodyPr/>
          <a:lstStyle/>
          <a:p>
            <a:pPr eaLnBrk="1" hangingPunct="1"/>
            <a:r>
              <a:rPr lang="en-US" dirty="0" smtClean="0"/>
              <a:t>Course Overview</a:t>
            </a:r>
          </a:p>
        </p:txBody>
      </p:sp>
      <p:sp>
        <p:nvSpPr>
          <p:cNvPr id="17416" name="AutoShape 6"/>
          <p:cNvSpPr>
            <a:spLocks/>
          </p:cNvSpPr>
          <p:nvPr/>
        </p:nvSpPr>
        <p:spPr bwMode="auto">
          <a:xfrm>
            <a:off x="7467600" y="1295400"/>
            <a:ext cx="381000" cy="2057400"/>
          </a:xfrm>
          <a:prstGeom prst="rightBrace">
            <a:avLst>
              <a:gd name="adj1" fmla="val 31667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Text Box 7"/>
          <p:cNvSpPr txBox="1">
            <a:spLocks noChangeArrowheads="1"/>
          </p:cNvSpPr>
          <p:nvPr/>
        </p:nvSpPr>
        <p:spPr bwMode="auto">
          <a:xfrm>
            <a:off x="7877175" y="2020888"/>
            <a:ext cx="8858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Weeks</a:t>
            </a:r>
            <a:br>
              <a:rPr lang="en-US" dirty="0"/>
            </a:br>
            <a:r>
              <a:rPr lang="en-US" dirty="0"/>
              <a:t>1 – 4 </a:t>
            </a:r>
          </a:p>
        </p:txBody>
      </p:sp>
      <p:sp>
        <p:nvSpPr>
          <p:cNvPr id="17418" name="AutoShape 8"/>
          <p:cNvSpPr>
            <a:spLocks/>
          </p:cNvSpPr>
          <p:nvPr/>
        </p:nvSpPr>
        <p:spPr bwMode="auto">
          <a:xfrm>
            <a:off x="7467600" y="3468688"/>
            <a:ext cx="381000" cy="1331912"/>
          </a:xfrm>
          <a:prstGeom prst="rightBrace">
            <a:avLst>
              <a:gd name="adj1" fmla="val 29132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7880350" y="3778250"/>
            <a:ext cx="8826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Weeks</a:t>
            </a:r>
            <a:br>
              <a:rPr lang="en-US" dirty="0"/>
            </a:br>
            <a:r>
              <a:rPr lang="en-US" dirty="0"/>
              <a:t>5 – 9 </a:t>
            </a:r>
          </a:p>
        </p:txBody>
      </p:sp>
      <p:sp>
        <p:nvSpPr>
          <p:cNvPr id="17420" name="AutoShape 10"/>
          <p:cNvSpPr>
            <a:spLocks/>
          </p:cNvSpPr>
          <p:nvPr/>
        </p:nvSpPr>
        <p:spPr bwMode="auto">
          <a:xfrm>
            <a:off x="7467600" y="4953000"/>
            <a:ext cx="381000" cy="1027112"/>
          </a:xfrm>
          <a:prstGeom prst="rightBrace">
            <a:avLst>
              <a:gd name="adj1" fmla="val 22465"/>
              <a:gd name="adj2" fmla="val 50000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Text Box 11"/>
          <p:cNvSpPr txBox="1">
            <a:spLocks noChangeArrowheads="1"/>
          </p:cNvSpPr>
          <p:nvPr/>
        </p:nvSpPr>
        <p:spPr bwMode="auto">
          <a:xfrm>
            <a:off x="7916396" y="5144869"/>
            <a:ext cx="127470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Week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10 ? </a:t>
            </a:r>
          </a:p>
          <a:p>
            <a:pPr eaLnBrk="1" hangingPunct="1"/>
            <a:r>
              <a:rPr lang="en-US" dirty="0" smtClean="0"/>
              <a:t>(CDS 212)</a:t>
            </a:r>
            <a:endParaRPr lang="en-US" dirty="0"/>
          </a:p>
        </p:txBody>
      </p:sp>
      <p:sp>
        <p:nvSpPr>
          <p:cNvPr id="17413" name="Rectangle 12"/>
          <p:cNvSpPr>
            <a:spLocks noChangeArrowheads="1"/>
          </p:cNvSpPr>
          <p:nvPr/>
        </p:nvSpPr>
        <p:spPr bwMode="auto">
          <a:xfrm>
            <a:off x="2133600" y="1230654"/>
            <a:ext cx="5249056" cy="12192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422" name="Picture 16" descr="Edittex.bmp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/>
        </p:blipFill>
        <p:spPr bwMode="auto">
          <a:xfrm>
            <a:off x="2384710" y="2133600"/>
            <a:ext cx="348269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895600" y="1219200"/>
                <a:ext cx="4572000" cy="468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dirty="0" smtClean="0"/>
                  <a:t>J(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𝑢</m:t>
                    </m:r>
                    <m:r>
                      <a:rPr lang="en-US" i="1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b="0" i="1" smtClean="0">
                        <a:latin typeface="Cambria Math"/>
                      </a:rPr>
                      <m:t>,</m:t>
                    </m:r>
                    <m:r>
                      <a:rPr lang="en-US" i="1">
                        <a:latin typeface="Cambria Math"/>
                      </a:rPr>
                      <m:t>𝑇</m:t>
                    </m:r>
                  </m:oMath>
                </a14:m>
                <a:r>
                  <a:rPr lang="en-US" i="1" dirty="0" smtClean="0"/>
                  <a:t>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𝑑𝑡</m:t>
                        </m:r>
                        <m:r>
                          <a:rPr lang="en-US" b="0" i="1" smtClean="0">
                            <a:latin typeface="Cambria Math"/>
                          </a:rPr>
                          <m:t> +</m:t>
                        </m:r>
                        <m:r>
                          <a:rPr lang="en-US" b="0" i="1" smtClean="0">
                            <a:latin typeface="Cambria Math"/>
                          </a:rPr>
                          <m:t>𝑉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𝑇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𝑢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𝑇</m:t>
                                </m:r>
                              </m:e>
                            </m:d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219200"/>
                <a:ext cx="4572000" cy="468654"/>
              </a:xfrm>
              <a:prstGeom prst="rect">
                <a:avLst/>
              </a:prstGeom>
              <a:blipFill rotWithShape="1">
                <a:blip r:embed="rId5"/>
                <a:stretch>
                  <a:fillRect l="-1067" t="-105195" b="-168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815022" y="1687854"/>
                <a:ext cx="17677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022" y="1687854"/>
                <a:ext cx="1767714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209800" y="1295400"/>
            <a:ext cx="849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Given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743200" y="3395246"/>
            <a:ext cx="849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Given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67245" y="3352800"/>
                <a:ext cx="1585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r>
                        <a:rPr lang="en-US" b="0" i="1" smtClean="0">
                          <a:latin typeface="Cambria Math"/>
                        </a:rPr>
                        <m:t>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𝑢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𝑛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245" y="3352800"/>
                <a:ext cx="158575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291456" y="3352800"/>
                <a:ext cx="149034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y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h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+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𝜔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456" y="3352800"/>
                <a:ext cx="1490344" cy="369332"/>
              </a:xfrm>
              <a:prstGeom prst="rect">
                <a:avLst/>
              </a:prstGeom>
              <a:blipFill rotWithShape="1">
                <a:blip r:embed="rId8"/>
                <a:stretch>
                  <a:fillRect l="-326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785744" y="3810000"/>
            <a:ext cx="2548256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Find </a:t>
            </a:r>
            <a:r>
              <a:rPr lang="en-US" sz="1600" b="1" i="1" dirty="0" smtClean="0"/>
              <a:t>best </a:t>
            </a:r>
            <a:r>
              <a:rPr lang="en-US" sz="1600" dirty="0" smtClean="0"/>
              <a:t>estimate of </a:t>
            </a:r>
            <a:r>
              <a:rPr lang="en-US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x: x</a:t>
            </a:r>
            <a:endParaRPr lang="en-US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53000" y="3744861"/>
            <a:ext cx="2808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^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733800"/>
            <a:ext cx="8229600" cy="23923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Can include additional constraints on control </a:t>
            </a:r>
            <a:r>
              <a:rPr lang="en-US" i="1" dirty="0" smtClean="0"/>
              <a:t>u</a:t>
            </a:r>
            <a:r>
              <a:rPr lang="en-US" dirty="0" smtClean="0"/>
              <a:t>, and on state     (along trajectory or at final time): </a:t>
            </a:r>
          </a:p>
          <a:p>
            <a:pPr eaLnBrk="1" hangingPunct="1"/>
            <a:r>
              <a:rPr lang="en-US" dirty="0" smtClean="0"/>
              <a:t>Final time </a:t>
            </a:r>
            <a:r>
              <a:rPr lang="en-US" i="1" dirty="0" smtClean="0"/>
              <a:t>T</a:t>
            </a:r>
            <a:r>
              <a:rPr lang="en-US" dirty="0" smtClean="0"/>
              <a:t> may or may not be free (we’ll first derive fixed </a:t>
            </a:r>
            <a:r>
              <a:rPr lang="en-US" i="1" dirty="0" smtClean="0"/>
              <a:t>T </a:t>
            </a:r>
            <a:r>
              <a:rPr lang="en-US" dirty="0" smtClean="0"/>
              <a:t>case)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Define	       , then this is a problem of minimizing J(z) 		                      subject to constraints G(z)=0</a:t>
            </a:r>
          </a:p>
        </p:txBody>
      </p:sp>
      <p:pic>
        <p:nvPicPr>
          <p:cNvPr id="21509" name="Picture 5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410200"/>
            <a:ext cx="88741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pic>
        <p:nvPicPr>
          <p:cNvPr id="21510" name="Picture 7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1524000"/>
            <a:ext cx="5892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Box 6"/>
          <p:cNvSpPr txBox="1">
            <a:spLocks noChangeArrowheads="1"/>
          </p:cNvSpPr>
          <p:nvPr/>
        </p:nvSpPr>
        <p:spPr bwMode="auto">
          <a:xfrm>
            <a:off x="5029200" y="3810000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J(x,u)</a:t>
            </a:r>
          </a:p>
        </p:txBody>
      </p:sp>
      <p:sp>
        <p:nvSpPr>
          <p:cNvPr id="8" name="Right Brace 7"/>
          <p:cNvSpPr/>
          <p:nvPr/>
        </p:nvSpPr>
        <p:spPr>
          <a:xfrm rot="5400000">
            <a:off x="4991100" y="1943100"/>
            <a:ext cx="304800" cy="3581400"/>
          </a:xfrm>
          <a:prstGeom prst="rightBrace">
            <a:avLst>
              <a:gd name="adj1" fmla="val 46308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257800" y="2286000"/>
            <a:ext cx="3200400" cy="914400"/>
            <a:chOff x="5257800" y="2286000"/>
            <a:chExt cx="3200400" cy="914400"/>
          </a:xfrm>
        </p:grpSpPr>
        <p:sp>
          <p:nvSpPr>
            <p:cNvPr id="2" name="Right Brace 1"/>
            <p:cNvSpPr/>
            <p:nvPr/>
          </p:nvSpPr>
          <p:spPr>
            <a:xfrm rot="16200000">
              <a:off x="5905500" y="2171700"/>
              <a:ext cx="381000" cy="1676400"/>
            </a:xfrm>
            <a:prstGeom prst="rightBrace">
              <a:avLst>
                <a:gd name="adj1" fmla="val 26999"/>
                <a:gd name="adj2" fmla="val 5000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629400" y="228600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Terminal Cost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5" name="Straight Arrow Connector 4"/>
            <p:cNvCxnSpPr>
              <a:endCxn id="2" idx="1"/>
            </p:cNvCxnSpPr>
            <p:nvPr/>
          </p:nvCxnSpPr>
          <p:spPr>
            <a:xfrm flipH="1">
              <a:off x="6096000" y="2502932"/>
              <a:ext cx="533400" cy="31646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733800" y="1334869"/>
            <a:ext cx="4724400" cy="1865531"/>
            <a:chOff x="5257800" y="1334869"/>
            <a:chExt cx="4724400" cy="1865531"/>
          </a:xfrm>
        </p:grpSpPr>
        <p:sp>
          <p:nvSpPr>
            <p:cNvPr id="15" name="Right Brace 14"/>
            <p:cNvSpPr/>
            <p:nvPr/>
          </p:nvSpPr>
          <p:spPr>
            <a:xfrm rot="16200000">
              <a:off x="5486400" y="2590800"/>
              <a:ext cx="381000" cy="838200"/>
            </a:xfrm>
            <a:prstGeom prst="rightBrace">
              <a:avLst>
                <a:gd name="adj1" fmla="val 26999"/>
                <a:gd name="adj2" fmla="val 5000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153400" y="1334869"/>
              <a:ext cx="1828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>
                  <a:solidFill>
                    <a:srgbClr val="FF0000"/>
                  </a:solidFill>
                </a:rPr>
                <a:t>Instantaneous, (Stage) Cost</a:t>
              </a:r>
              <a:endParaRPr lang="en-US" i="1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Straight Arrow Connector 16"/>
            <p:cNvCxnSpPr>
              <a:stCxn id="16" idx="1"/>
            </p:cNvCxnSpPr>
            <p:nvPr/>
          </p:nvCxnSpPr>
          <p:spPr>
            <a:xfrm flipH="1">
              <a:off x="5791200" y="1658035"/>
              <a:ext cx="2362200" cy="130656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609600" y="304800"/>
            <a:ext cx="8229600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accent2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dirty="0" smtClean="0"/>
              <a:t>Optimal Control of Systems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b="1" dirty="0" smtClean="0">
                <a:solidFill>
                  <a:srgbClr val="FF0000"/>
                </a:solidFill>
              </a:rPr>
              <a:t>Assignment: </a:t>
            </a:r>
            <a:r>
              <a:rPr lang="en-US" sz="2000" dirty="0" smtClean="0"/>
              <a:t>start Reading Chap. 2 of Optimal Control Notes)</a:t>
            </a:r>
          </a:p>
        </p:txBody>
      </p:sp>
    </p:spTree>
    <p:extLst>
      <p:ext uri="{BB962C8B-B14F-4D97-AF65-F5344CB8AC3E}">
        <p14:creationId xmlns:p14="http://schemas.microsoft.com/office/powerpoint/2010/main" val="237853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raphics.im.ntu.edu.tw/~zho/Bilateral/html-data/equ02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71" t="26112" r="33735" b="17608"/>
          <a:stretch/>
        </p:blipFill>
        <p:spPr bwMode="auto">
          <a:xfrm>
            <a:off x="3209280" y="5044617"/>
            <a:ext cx="1865015" cy="1613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Optimization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Necessary condition for optimality is that gradient is zero</a:t>
            </a:r>
          </a:p>
          <a:p>
            <a:pPr lvl="1" eaLnBrk="1" hangingPunct="1"/>
            <a:r>
              <a:rPr lang="en-US" dirty="0" smtClean="0"/>
              <a:t>Characterizes local </a:t>
            </a:r>
            <a:r>
              <a:rPr lang="en-US" dirty="0" err="1" smtClean="0"/>
              <a:t>extrema</a:t>
            </a:r>
            <a:r>
              <a:rPr lang="en-US" dirty="0" smtClean="0"/>
              <a:t>; need to check sign of second derivative</a:t>
            </a:r>
          </a:p>
          <a:p>
            <a:pPr lvl="1" eaLnBrk="1" hangingPunct="1"/>
            <a:r>
              <a:rPr lang="en-US" dirty="0" smtClean="0"/>
              <a:t>Need convexity to guarantee global optimum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D6414F-20BD-4198-B20A-91C8BB1C5078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19462" name="Oval 8"/>
          <p:cNvSpPr>
            <a:spLocks noChangeArrowheads="1"/>
          </p:cNvSpPr>
          <p:nvPr/>
        </p:nvSpPr>
        <p:spPr bwMode="auto">
          <a:xfrm>
            <a:off x="1258888" y="5649913"/>
            <a:ext cx="12192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Oval 9"/>
          <p:cNvSpPr>
            <a:spLocks noChangeArrowheads="1"/>
          </p:cNvSpPr>
          <p:nvPr/>
        </p:nvSpPr>
        <p:spPr bwMode="auto">
          <a:xfrm>
            <a:off x="954088" y="5497513"/>
            <a:ext cx="1752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Oval 10"/>
          <p:cNvSpPr>
            <a:spLocks noChangeArrowheads="1"/>
          </p:cNvSpPr>
          <p:nvPr/>
        </p:nvSpPr>
        <p:spPr bwMode="auto">
          <a:xfrm>
            <a:off x="649288" y="5268913"/>
            <a:ext cx="24384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5" name="Text Box 13"/>
          <p:cNvSpPr txBox="1">
            <a:spLocks noChangeArrowheads="1"/>
          </p:cNvSpPr>
          <p:nvPr/>
        </p:nvSpPr>
        <p:spPr bwMode="auto">
          <a:xfrm>
            <a:off x="1258888" y="6335713"/>
            <a:ext cx="1878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Level sets of f(x)</a:t>
            </a:r>
          </a:p>
        </p:txBody>
      </p:sp>
      <p:sp>
        <p:nvSpPr>
          <p:cNvPr id="14" name="Freeform 13"/>
          <p:cNvSpPr/>
          <p:nvPr/>
        </p:nvSpPr>
        <p:spPr>
          <a:xfrm>
            <a:off x="381000" y="2903409"/>
            <a:ext cx="4108450" cy="1223962"/>
          </a:xfrm>
          <a:custGeom>
            <a:avLst/>
            <a:gdLst>
              <a:gd name="connsiteX0" fmla="*/ 0 w 4109012"/>
              <a:gd name="connsiteY0" fmla="*/ 489995 h 1223058"/>
              <a:gd name="connsiteX1" fmla="*/ 740780 w 4109012"/>
              <a:gd name="connsiteY1" fmla="*/ 108030 h 1223058"/>
              <a:gd name="connsiteX2" fmla="*/ 1921397 w 4109012"/>
              <a:gd name="connsiteY2" fmla="*/ 1138177 h 1223058"/>
              <a:gd name="connsiteX3" fmla="*/ 2847372 w 4109012"/>
              <a:gd name="connsiteY3" fmla="*/ 617316 h 1223058"/>
              <a:gd name="connsiteX4" fmla="*/ 4109012 w 4109012"/>
              <a:gd name="connsiteY4" fmla="*/ 964557 h 1223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9012" h="1223058">
                <a:moveTo>
                  <a:pt x="0" y="489995"/>
                </a:moveTo>
                <a:cubicBezTo>
                  <a:pt x="210273" y="244997"/>
                  <a:pt x="420547" y="0"/>
                  <a:pt x="740780" y="108030"/>
                </a:cubicBezTo>
                <a:cubicBezTo>
                  <a:pt x="1061013" y="216060"/>
                  <a:pt x="1570298" y="1053296"/>
                  <a:pt x="1921397" y="1138177"/>
                </a:cubicBezTo>
                <a:cubicBezTo>
                  <a:pt x="2272496" y="1223058"/>
                  <a:pt x="2482770" y="646253"/>
                  <a:pt x="2847372" y="617316"/>
                </a:cubicBezTo>
                <a:cubicBezTo>
                  <a:pt x="3211974" y="588379"/>
                  <a:pt x="3660493" y="776468"/>
                  <a:pt x="4109012" y="964557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00113" y="2903409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306638" y="3981321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186113" y="3452684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792288" y="5726113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 flipH="1" flipV="1">
            <a:off x="490538" y="5175250"/>
            <a:ext cx="533400" cy="53340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" name="Picture 30" descr="texpoint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794250"/>
            <a:ext cx="328613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</p:pic>
      <p:sp>
        <p:nvSpPr>
          <p:cNvPr id="19473" name="Text Box 13"/>
          <p:cNvSpPr txBox="1">
            <a:spLocks noChangeArrowheads="1"/>
          </p:cNvSpPr>
          <p:nvPr/>
        </p:nvSpPr>
        <p:spPr bwMode="auto">
          <a:xfrm>
            <a:off x="721480" y="4433094"/>
            <a:ext cx="25574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Gradient of f(x)</a:t>
            </a:r>
            <a:br>
              <a:rPr lang="en-US" dirty="0"/>
            </a:br>
            <a:r>
              <a:rPr lang="en-US" dirty="0"/>
              <a:t>orthogonal to level sets</a:t>
            </a:r>
          </a:p>
        </p:txBody>
      </p:sp>
      <p:pic>
        <p:nvPicPr>
          <p:cNvPr id="19474" name="Picture 23" descr="Edittex.bmp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50" y="2609721"/>
            <a:ext cx="874713" cy="56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traight Arrow Connector 25"/>
          <p:cNvCxnSpPr/>
          <p:nvPr/>
        </p:nvCxnSpPr>
        <p:spPr>
          <a:xfrm rot="10800000" flipV="1">
            <a:off x="1204913" y="2914521"/>
            <a:ext cx="998537" cy="349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2182019" y="3537615"/>
            <a:ext cx="568325" cy="8413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89250" y="3143121"/>
            <a:ext cx="296863" cy="263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953000" y="2760315"/>
            <a:ext cx="3047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Keep this analogy in mind:     </a:t>
            </a:r>
          </a:p>
          <a:p>
            <a:r>
              <a:rPr lang="en-US" dirty="0"/>
              <a:t> </a:t>
            </a:r>
            <a:r>
              <a:rPr lang="en-US" dirty="0" smtClean="0"/>
              <a:t>         at an </a:t>
            </a:r>
            <a:r>
              <a:rPr lang="en-US" dirty="0" err="1" smtClean="0"/>
              <a:t>extremum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48200" y="3979893"/>
                <a:ext cx="3226011" cy="453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</a:rPr>
                                    <m:t>+∆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</m:fun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979893"/>
                <a:ext cx="3226011" cy="453201"/>
              </a:xfrm>
              <a:prstGeom prst="rect">
                <a:avLst/>
              </a:prstGeom>
              <a:blipFill rotWithShape="1">
                <a:blip r:embed="rId7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32768" y="4558719"/>
                <a:ext cx="4522777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∆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𝜕</m:t>
                                  </m:r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∆</m:t>
                              </m:r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 …. 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∗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e>
                      </m:func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768" y="4558719"/>
                <a:ext cx="4522777" cy="71019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\end{document}&#10;"/>
  <p:tag name="TEX2PS" val="pdfetex &quot;&amp;latex&quot; %.tex; dvips -D 300 -E -o %.ps %.dvi"/>
  <p:tag name="TEX2PSBATCH" val="latex --interaction=nonstopmode %.tex; dvips -D 300 -E -o %.ps %.dvi"/>
  <p:tag name="DEFAULTMAGNIFICATION" val="0.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z=\begin{bmatrix}x\\u\end{bmatrix}$$&#10;\end{document}&#10;"/>
  <p:tag name="EXTERNALNAME" val="Edittex"/>
  <p:tag name="BLEND" val="False"/>
  <p:tag name="TRANSPARENT" val="False"/>
  <p:tag name="BITMAPFORMAT" val="bmpmono"/>
  <p:tag name="DEBUGINTERACTIVE" val="True"/>
  <p:tag name="ORIGWIDTH" val="69.87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newcommand{\reals}{\mathbb{R}}&#10;\begin{document}&#10;Given a system:&#10;$$\dot{x}=f(x,u)\qquad x\in\reals^n,\,\,u\in\Omega\subset\reals^p$$&#10;with $x(0)=x_0$.  Then find&#10;$$u=\mathrm{argmin}_{u\in\Omega}\left(\int_0^TL(x,u)\mathrm{d}t+V(x(T),u(T))\right)$$&#10;\end{document}&#10;"/>
  <p:tag name="EXTERNALNAME" val="Edittex"/>
  <p:tag name="BLEND" val="False"/>
  <p:tag name="TRANSPARENT" val="False"/>
  <p:tag name="BITMAPFORMAT" val="bmpmono"/>
  <p:tag name="DEBUGINTERACTIVE" val="True"/>
  <p:tag name="ORIGWIDTH" val="463.92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partial f}{\partial x}$$&#10;\end{document}&#10;"/>
  <p:tag name="EXTERNALNAME" val="Edittex"/>
  <p:tag name="BLEND" val="False"/>
  <p:tag name="TRANSPARENT" val="False"/>
  <p:tag name="BITMAPFORMAT" val="bmpmono"/>
  <p:tag name="DEBUGINTERACTIVE" val="True"/>
  <p:tag name="ORIGWIDTH" val="25.8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partial f}{\partial x}=0$$&#10;\end{document}&#10;"/>
  <p:tag name="EXTERNALNAME" val="Edittex"/>
  <p:tag name="BLEND" val="False"/>
  <p:tag name="TRANSPARENT" val="False"/>
  <p:tag name="BITMAPFORMAT" val="bmpmono"/>
  <p:tag name="DEBUGINTERACTIVE" val="True"/>
  <p:tag name="ORIGWIDTH" val="68.880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usepackage{amsmath,amsfonts}\pagestyle{empty}&#10;\newcommand{\reals}{\mathbb{R}}&#10;\textwidth 3.25in&#10;\begin{document}&#10;Given $F:\,\reals^n\rightarrow\reals$ and $G_i:\,\reals^n\rightarrow\reals$, $i=1\ldots k$, then find $x^*\in\reals^n$ such that $G_i(x^*)=0\,\forall i$ and \mbox{$F(x^*)\geq F(x)$} for all $x$ satisfying $G_i(x)=0\,\forall i$.&#10;\end{document}&#10;"/>
  <p:tag name="EXTERNALNAME" val="Edittex"/>
  <p:tag name="BLEND" val="False"/>
  <p:tag name="TRANSPARENT" val="False"/>
  <p:tag name="BITMAPFORMAT" val="bmpmono"/>
  <p:tag name="DEBUGINTERACTIVE" val="True"/>
  <p:tag name="ORIGWIDTH" val="23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tilde{F}=F+\lambda^TG$$&#10;&#10;&#10;\end{document}&#10;"/>
  <p:tag name="EXTERNALNAME" val="Edittex"/>
  <p:tag name="BLEND" val="False"/>
  <p:tag name="TRANSPARENT" val="False"/>
  <p:tag name="BITMAPFORMAT" val="bmpmono"/>
  <p:tag name="DEBUGINTERACTIVE" val="True"/>
  <p:tag name="ORIGWIDTH" val="13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frac{\partial\tilde{F}}{\partial\tilde{x}}\left(\tilde{x}^*\right)=0\qquad \tilde{x}=\begin{bmatrix}x\\ \lambda\end{bmatrix}$$&#10;\end{document}&#10;"/>
  <p:tag name="EXTERNALNAME" val="Edittex"/>
  <p:tag name="BLEND" val="False"/>
  <p:tag name="TRANSPARENT" val="False"/>
  <p:tag name="BITMAPFORMAT" val="bmpmono"/>
  <p:tag name="DEBUGINTERACTIVE" val="True"/>
  <p:tag name="ORIGWIDTH" val="234.960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frac{\partial F}{\partial x}$$&#10;\end{document}&#10;"/>
  <p:tag name="EXTERNALNAME" val="Edittex"/>
  <p:tag name="BLEND" val="False"/>
  <p:tag name="TRANSPARENT" val="False"/>
  <p:tag name="BITMAPFORMAT" val="bmpmono"/>
  <p:tag name="DEBUGINTERACTIVE" val="True"/>
  <p:tag name="ORIGWIDTH" val="30.0000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textwidth 4in&#10;\begin{document}&#10;$$\frac{\partial F}{\partial x}+\lambda\frac{\partial G}{\partial x}=0$$&#10;&#10;&#10;\end{document}&#10;"/>
  <p:tag name="EXTERNALNAME" val="Edittex"/>
  <p:tag name="BLEND" val="False"/>
  <p:tag name="TRANSPARENT" val="False"/>
  <p:tag name="BITMAPFORMAT" val="bmpmono"/>
  <p:tag name="DEBUGINTERACTIVE" val="True"/>
  <p:tag name="ORIGWIDTH" val="144.960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z=\begin{bmatrix}x\\u\end{bmatrix}$$&#10;\end{document}&#10;"/>
  <p:tag name="EXTERNALNAME" val="Edittex"/>
  <p:tag name="BLEND" val="False"/>
  <p:tag name="TRANSPARENT" val="False"/>
  <p:tag name="BITMAPFORMAT" val="bmpmono"/>
  <p:tag name="DEBUGINTERACTIVE" val="True"/>
  <p:tag name="ORIGWIDTH" val="69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\dot{x}&amp;=&amp;f(x,u)\\&#10;y&amp;=&amp;g(x)&#10;\end{eqnarray*}&#10;\end{document}&#10;"/>
  <p:tag name="EXTERNALNAME" val="Edittex"/>
  <p:tag name="BLEND" val="False"/>
  <p:tag name="TRANSPARENT" val="False"/>
  <p:tag name="BITMAPFORMAT" val="bmpmono"/>
  <p:tag name="DEBUGINTERACTIVE" val="True"/>
  <p:tag name="ORIGWIDTH" val="126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newcommand{\reals}{\mathbb{R}}&#10;\begin{document}&#10;Given a system:&#10;$$\dot{x}=f(x,u)\qquad x\in\reals^n,\,\,u\in\Omega\subset\reals^p$$&#10;with $x(0)=x_0$.  Then find&#10;$$u=\mathrm{argmin}_{u\in\Omega}\left(\int_0^TL(x,u)\mathrm{d}t+V(x(T),u(T))\right)$$&#10;\end{document}&#10;"/>
  <p:tag name="EXTERNALNAME" val="Edittex"/>
  <p:tag name="BLEND" val="False"/>
  <p:tag name="TRANSPARENT" val="False"/>
  <p:tag name="BITMAPFORMAT" val="bmpmono"/>
  <p:tag name="DEBUGINTERACTIVE" val="True"/>
  <p:tag name="ORIGWIDTH" val="463.92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delta\tilde{J}$$&#10;\end{document}&#10;"/>
  <p:tag name="EXTERNALNAME" val="Edittex"/>
  <p:tag name="BLEND" val="False"/>
  <p:tag name="TRANSPARENT" val="False"/>
  <p:tag name="BITMAPFORMAT" val="bmpmono"/>
  <p:tag name="DEBUGINTERACTIVE" val="True"/>
  <p:tag name="ORIGWIDTH" val="7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$$H\triangleq L+\lambda^Tf$$&#10;\end{document}&#10;"/>
  <p:tag name="EXTERNALNAME" val="Edittex"/>
  <p:tag name="BLEND" val="False"/>
  <p:tag name="TRANSPARENT" val="False"/>
  <p:tag name="BITMAPFORMAT" val="bmpmono"/>
  <p:tag name="DEBUGINTERACTIVE" val="True"/>
  <p:tag name="ORIGWIDTH" val="12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tilde{J}(x,u,\lambda)&amp;=J(x,u)+\int_0^T\lambda^T\left(f(x,u)-\dot{x}\right)\mathrm{d}t\\&#10;&amp;=\int_0^T\left(L(x,u)+\lambda^T(f(x,u)-\dot{x})\right)\mathrm{d}t+V(x(T))\\&#10;&amp;=\int_0^T\left(H(x,u,\lambda)-\lambda^T\dot{x}\right)\mathrm{d}t+V(x(T))&#10;\end{align*}&#10;&#10;\end{document}&#10;"/>
  <p:tag name="EXTERNALNAME" val="Edittex"/>
  <p:tag name="BLEND" val="False"/>
  <p:tag name="TRANSPARENT" val="False"/>
  <p:tag name="BITMAPFORMAT" val="bmpmono"/>
  <p:tag name="DEBUGINTERACTIVE" val="True"/>
  <p:tag name="ORIGWIDTH" val="546.961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\begin{align*}&#10;\delta\tilde{J}&amp;\triangleq\tilde{J}-\tilde{J}^*\\&#10;&amp;\simeq\int_0^T\left(\frac{\partial H}{\partial x}\delta x&#10;+\frac{\partial H}{\partial u}\delta u&#10;-\lambda^T\delta\dot{x}&#10;+\left(\frac{\partial H}{\partial \lambda}-\dot{x}^T\right)\delta \lambda\right)\mathrm{d}t+\frac{\partial V}{\partial x}\delta x(T)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625.87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int_0^T\lambda^T\delta\dot{x}=-\int_0^T\dot{\lambda}^T\delta x+\lambda^T(T)\delta x(T)-\lambda^T(0)\delta x(0)$$&#10;\end{document}&#10;"/>
  <p:tag name="EXTERNALNAME" val="Edittex"/>
  <p:tag name="BLEND" val="False"/>
  <p:tag name="TRANSPARENT" val="False"/>
  <p:tag name="BITMAPFORMAT" val="bmpmono"/>
  <p:tag name="DEBUGINTERACTIVE" val="True"/>
  <p:tag name="ORIGWIDTH" val="47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\begin{multline*}&#10;\delta\tilde{J}=\int_0^T\left[\left(\frac{\partial H}{\partial x}+\dot{\lambda}^T\right)\delta x&#10;+\frac{\partial H}{\partial u}\delta u&#10;+\left(\frac{\partial H}{\partial \lambda}-\dot{x}^T\right)\delta \lambda\right]\mathrm{d}t\\&#10;+\left(\frac{\partial V}{\partial x}-\lambda^T(T)\right)\delta x(T)+\lambda^T(0)\delta x(0)&#10;\end{multline*}&#10;\end{document}&#10;"/>
  <p:tag name="EXTERNALNAME" val="Edittex"/>
  <p:tag name="BLEND" val="False"/>
  <p:tag name="TRANSPARENT" val="False"/>
  <p:tag name="BITMAPFORMAT" val="bmpmono"/>
  <p:tag name="DEBUGINTERACTIVE" val="True"/>
  <p:tag name="ORIGWIDTH" val="51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,amssymb}&#10;\begin{document}&#10;\begin{multline*}&#10;\delta\tilde{J}=\int_0^T\left[\left(\frac{\partial H}{\partial x}+\dot{\lambda}^T\right)\delta x&#10;+\frac{\partial H}{\partial u}\delta u&#10;+\left(\frac{\partial H}{\partial \lambda}-\dot{x}^T\right)\delta \lambda\right]\mathrm{d}t\\&#10;+\left(\frac{\partial V}{\partial x}-\lambda^T(T)\right)\delta x(T)+\lambda^T(0)\delta x(0)&#10;\end{multline*}&#10;\end{document}&#10;"/>
  <p:tag name="EXTERNALNAME" val="Edittex"/>
  <p:tag name="BLEND" val="False"/>
  <p:tag name="TRANSPARENT" val="False"/>
  <p:tag name="BITMAPFORMAT" val="bmpmono"/>
  <p:tag name="DEBUGINTERACTIVE" val="True"/>
  <p:tag name="ORIGWIDTH" val="5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newcommand{\reals}{\mathbb{R}}&#10;\begin{document}&#10;If $\Omega=\reals^m$ and $H$ differentiable then $\partial H/\partial u=0$&#10;\end{document}&#10;"/>
  <p:tag name="EXTERNALNAME" val="Edittex"/>
  <p:tag name="BLEND" val="False"/>
  <p:tag name="TRANSPARENT" val="False"/>
  <p:tag name="BITMAPFORMAT" val="bmpmono"/>
  <p:tag name="DEBUGINTERACTIVE" val="True"/>
  <p:tag name="ORIGWIDTH" val="466.800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dot{x}&amp;=\left(\frac{\partial H}{\partial\lambda}\right)^T\qquad  &amp;x(0)&amp;=x_0\\&#10;-\dot{\lambda}&amp;=\left(\frac{\partial H}{\partial x}\right)^T&#10;&amp;\lambda(T)&amp;=\left(\left.\frac{\partial V}{\partial x}\right|_{x=x(T)}\right)^T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422.880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\dot{x}&amp;=&amp;Ax+Bu\\&#10;y&amp;=&amp;Cx&#10;\end{eqnarray*}&#10;\end{document}&#10;"/>
  <p:tag name="EXTERNALNAME" val="Edittex"/>
  <p:tag name="BLEND" val="False"/>
  <p:tag name="TRANSPARENT" val="False"/>
  <p:tag name="BITMAPFORMAT" val="bmpmono"/>
  <p:tag name="DEBUGINTERACTIVE" val="True"/>
  <p:tag name="ORIGWIDTH" val="147.87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H(x^*(t),u^*(t),\lambda^*(t))\leq H(x^*(t),u,\lambda^*(t))\,\,\forall u\in\Omega$$&#10;\end{document}&#10;"/>
  <p:tag name="EXTERNALNAME" val="Edittex"/>
  <p:tag name="BLEND" val="False"/>
  <p:tag name="TRANSPARENT" val="False"/>
  <p:tag name="BITMAPFORMAT" val="bmpmono"/>
  <p:tag name="DEBUGINTERACTIVE" val="True"/>
  <p:tag name="ORIGWIDTH" val="468.960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$\leftarrow\,\,\,\dot{x}=f(x,u)$$&#10;\end{document}&#10;"/>
  <p:tag name="EXTERNALNAME" val="Edittex"/>
  <p:tag name="BLEND" val="False"/>
  <p:tag name="TRANSPARENT" val="False"/>
  <p:tag name="BITMAPFORMAT" val="bmpmono"/>
  <p:tag name="DEBUGINTERACTIVE" val="True"/>
  <p:tag name="ORIGWIDTH" val="142.7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$\lambda(t)\delta\dot{x}$&#10;\end{document}&#10;"/>
  <p:tag name="EXTERNALNAME" val="Edittex"/>
  <p:tag name="BLEND" val="False"/>
  <p:tag name="TRANSPARENT" val="False"/>
  <p:tag name="BITMAPFORMAT" val="bmpmono"/>
  <p:tag name="DEBUGINTERACTIVE" val="True"/>
  <p:tag name="ORIGWIDTH" val="6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\dot{x}&amp;=\left(\frac{\partial H}{\partial\lambda}\right)^T\qquad  &amp;x(0)&amp;=x_0\\&#10;-\dot{\lambda}&amp;=\left(\frac{\partial H}{\partial x}\right)^T&#10;&amp;\lambda(T)&amp;=\left(\left.\frac{\partial V}{\partial x}\right|_{x=x(T)}\right)^T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422.8809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usepackage{amsmath,amsfonts}&#10;\begin{document}&#10;\begin{align*}&#10;&amp;x(\tau^+)=x(\tau^-)+\epsilon\\&#10;&amp;\Rightarrow\delta\dot{x}=\epsilon\delta_D(t-\tau)\\&#10;&amp;\Rightarrow \delta\tilde{J}=\int\cdots\lambda^T\delta\dot{x}\cdots = \lambda^T(\tau)\epsilon\\&#10;\end{align*}&#10;\end{document}&#10;"/>
  <p:tag name="EXTERNALNAME" val="Edittex"/>
  <p:tag name="BLEND" val="False"/>
  <p:tag name="TRANSPARENT" val="False"/>
  <p:tag name="BITMAPFORMAT" val="bmpmono"/>
  <p:tag name="DEBUGINTERACTIVE" val="True"/>
  <p:tag name="ORIGWIDTH" val="306.960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y(s)&amp;=&amp;C(sI-A)^{-1}Bu(s)\\&#10;&amp;=&amp;G(s)u(s)&#10;\end{eqnarray*}&#10;\end{document}&#10;"/>
  <p:tag name="EXTERNALNAME" val="Edittex"/>
  <p:tag name="BLEND" val="False"/>
  <p:tag name="TRANSPARENT" val="False"/>
  <p:tag name="BITMAPFORMAT" val="bmpmono"/>
  <p:tag name="DEBUGINTERACTIVE" val="True"/>
  <p:tag name="ORIGWIDTH" val="27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\dot{\hat{x}}&amp;=&amp;A\hat{x}+L(y-C\hat{x})+Bu&#10;\end{eqnarray*}&#10;\end{document}&#10;"/>
  <p:tag name="EXTERNALNAME" val="Edittex"/>
  <p:tag name="BLEND" val="False"/>
  <p:tag name="TRANSPARENT" val="False"/>
  <p:tag name="BITMAPFORMAT" val="bmpmono"/>
  <p:tag name="DEBUGINTERACTIVE" val="True"/>
  <p:tag name="ORIGWIDTH" val="27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u&amp;=&amp;-K(\hat{x}-x_d)+u_d&#10;\end{eqnarray*}&#10;\end{document}&#10;"/>
  <p:tag name="EXTERNALNAME" val="Edittex"/>
  <p:tag name="BLEND" val="False"/>
  <p:tag name="TRANSPARENT" val="False"/>
  <p:tag name="BITMAPFORMAT" val="bmpmono"/>
  <p:tag name="DEBUGINTERACTIVE" val="True"/>
  <p:tag name="ORIGWIDTH" val="22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\dot{x}_c&amp;=&amp;A_cx_c+B_c(y-r)\\&#10;u&amp;=&amp;C_cx_c+k_rr&#10;\end{eqnarray*}&#10;\end{document}&#10;"/>
  <p:tag name="EXTERNALNAME" val="Edittex"/>
  <p:tag name="BLEND" val="False"/>
  <p:tag name="TRANSPARENT" val="False"/>
  <p:tag name="BITMAPFORMAT" val="bmpmono"/>
  <p:tag name="DEBUGINTERACTIVE" val="True"/>
  <p:tag name="ORIGWIDTH" val="231.87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\begin{eqnarray*}&#10;u(s)&amp;=&amp;-K(s)y(s)&#10;\end{eqnarray*}&#10;\end{document}&#10;"/>
  <p:tag name="EXTERNALNAME" val="Edittex"/>
  <p:tag name="BLEND" val="False"/>
  <p:tag name="TRANSPARENT" val="False"/>
  <p:tag name="BITMAPFORMAT" val="bmpmono"/>
  <p:tag name="DEBUGINTERACTIVE" val="True"/>
  <p:tag name="ORIGWIDTH" val="195.87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Given $J=J(x,u,t,T)$\\&#10;Find $u=u(x,t,T)=\mbox{arg}\min_uJ$&#10;\end{document}&#10;"/>
  <p:tag name="EXTERNALNAME" val="Edittex"/>
  <p:tag name="BLEND" val="False"/>
  <p:tag name="TRANSPARENT" val="False"/>
  <p:tag name="BITMAPFORMAT" val="bmpmono"/>
  <p:tag name="DEBUGINTERACTIVE" val="True"/>
  <p:tag name="ORIGWIDTH" val="310.8006"/>
</p:tagLst>
</file>

<file path=ppt/theme/theme1.xml><?xml version="1.0" encoding="utf-8"?>
<a:theme xmlns:a="http://schemas.openxmlformats.org/drawingml/2006/main" name="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MT">
  <a:themeElements>
    <a:clrScheme name="T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MT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4576</TotalTime>
  <Words>1105</Words>
  <Application>Microsoft Office PowerPoint</Application>
  <PresentationFormat>On-screen Show (4:3)</PresentationFormat>
  <Paragraphs>250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TMT</vt:lpstr>
      <vt:lpstr>1_TMT</vt:lpstr>
      <vt:lpstr>CDS 112 Lecture 1 Course Overview/Organization</vt:lpstr>
      <vt:lpstr>Course Admin</vt:lpstr>
      <vt:lpstr>Control System Design: 110</vt:lpstr>
      <vt:lpstr>Control System Design: 112</vt:lpstr>
      <vt:lpstr>Classical (110) vs “Modern” (112, 212, 213 …) Control Design</vt:lpstr>
      <vt:lpstr>Classical vs “Modern” Control Design</vt:lpstr>
      <vt:lpstr>Course Overview</vt:lpstr>
      <vt:lpstr>PowerPoint Presentation</vt:lpstr>
      <vt:lpstr>Function Optimization</vt:lpstr>
      <vt:lpstr>Constrained Function optimization</vt:lpstr>
      <vt:lpstr>Optimal Control of Systems</vt:lpstr>
      <vt:lpstr>Solution approach</vt:lpstr>
      <vt:lpstr>variation</vt:lpstr>
      <vt:lpstr>Derivation…</vt:lpstr>
      <vt:lpstr>Pontryagin’s Maximum Principle</vt:lpstr>
      <vt:lpstr>Interpretation of 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CDS 110b: Lecture 1.1 Course Overview</dc:title>
  <dc:creator>Doug MacMynowski</dc:creator>
  <cp:lastModifiedBy>Joel W. Burdick</cp:lastModifiedBy>
  <cp:revision>83</cp:revision>
  <cp:lastPrinted>2015-01-07T18:46:15Z</cp:lastPrinted>
  <dcterms:created xsi:type="dcterms:W3CDTF">2009-01-02T15:28:37Z</dcterms:created>
  <dcterms:modified xsi:type="dcterms:W3CDTF">2015-01-07T18:47:00Z</dcterms:modified>
</cp:coreProperties>
</file>