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5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6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7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47" r:id="rId2"/>
    <p:sldMasterId id="2147483759" r:id="rId3"/>
    <p:sldMasterId id="2147483771" r:id="rId4"/>
    <p:sldMasterId id="2147483783" r:id="rId5"/>
  </p:sldMasterIdLst>
  <p:notesMasterIdLst>
    <p:notesMasterId r:id="rId20"/>
  </p:notesMasterIdLst>
  <p:handoutMasterIdLst>
    <p:handoutMasterId r:id="rId21"/>
  </p:handoutMasterIdLst>
  <p:sldIdLst>
    <p:sldId id="288" r:id="rId6"/>
    <p:sldId id="289" r:id="rId7"/>
    <p:sldId id="293" r:id="rId8"/>
    <p:sldId id="294" r:id="rId9"/>
    <p:sldId id="292" r:id="rId10"/>
    <p:sldId id="280" r:id="rId11"/>
    <p:sldId id="266" r:id="rId12"/>
    <p:sldId id="295" r:id="rId13"/>
    <p:sldId id="277" r:id="rId14"/>
    <p:sldId id="286" r:id="rId15"/>
    <p:sldId id="283" r:id="rId16"/>
    <p:sldId id="281" r:id="rId17"/>
    <p:sldId id="285" r:id="rId18"/>
    <p:sldId id="284" r:id="rId19"/>
  </p:sldIdLst>
  <p:sldSz cx="9144000" cy="6858000" type="screen4x3"/>
  <p:notesSz cx="7315200" cy="96012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755" autoAdjust="0"/>
    <p:restoredTop sz="93140" autoAdjust="0"/>
  </p:normalViewPr>
  <p:slideViewPr>
    <p:cSldViewPr>
      <p:cViewPr varScale="1">
        <p:scale>
          <a:sx n="79" d="100"/>
          <a:sy n="79" d="100"/>
        </p:scale>
        <p:origin x="-7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45EA9A-C9EB-4685-9E37-804B972EF4AE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45EA9A-C9EB-4685-9E37-804B972EF4AE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56D65-4EE0-49A2-B964-64DB01DAE7A4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EFF23-8E50-4436-A165-BC4298880CDF}" type="slidenum">
              <a:rPr lang="en-US" smtClean="0">
                <a:solidFill>
                  <a:prstClr val="black"/>
                </a:solidFill>
              </a:rPr>
              <a:pPr eaLnBrk="1" hangingPunct="1"/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A93B7B-DC6B-4615-9F7F-825C94F527DF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8B90A4-CA78-4578-B9A6-0705D3F18D11}" type="slidenum">
              <a:rPr lang="en-US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D44731-A736-4A4C-9ED8-DEEF4AC8AD87}" type="slidenum">
              <a:rPr lang="en-US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0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6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A7E6-7952-4991-A498-2DCAF0F1F7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35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CD810-424B-4339-BA7D-102274BABE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72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7CEBF-28CE-4701-8690-49FB7714AC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27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5FB3-9000-49C1-94B2-FDD8FB3B65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54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F886-0FC4-426B-9F78-C7F5106E12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961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DF59-D6AB-442A-B214-7DCB50B443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54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228B-EF75-4A91-8544-F69FEE8D42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833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D0017-30C5-4864-89ED-DB9CA445BF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7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5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41157-329C-45EF-9133-B8BFE327A8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55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2EA7-1FB9-476B-B4CB-9121D906E8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94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9405-0121-4E29-83F0-09108F1123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4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50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859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7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335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08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89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034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25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97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195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910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7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8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4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53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473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3181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918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952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8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8976599-448C-439B-86E0-23B6CC8C9E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45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7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tags" Target="../tags/tag33.xml"/><Relationship Id="rId7" Type="http://schemas.openxmlformats.org/officeDocument/2006/relationships/image" Target="../media/image33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2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tags" Target="../tags/tag36.xml"/><Relationship Id="rId7" Type="http://schemas.openxmlformats.org/officeDocument/2006/relationships/image" Target="../media/image39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38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35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image" Target="../media/image13.png"/><Relationship Id="rId5" Type="http://schemas.openxmlformats.org/officeDocument/2006/relationships/tags" Target="../tags/tag9.xml"/><Relationship Id="rId10" Type="http://schemas.openxmlformats.org/officeDocument/2006/relationships/image" Target="../media/image12.png"/><Relationship Id="rId4" Type="http://schemas.openxmlformats.org/officeDocument/2006/relationships/tags" Target="../tags/tag8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13.png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12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15.png"/><Relationship Id="rId5" Type="http://schemas.openxmlformats.org/officeDocument/2006/relationships/tags" Target="../tags/tag15.xml"/><Relationship Id="rId10" Type="http://schemas.openxmlformats.org/officeDocument/2006/relationships/image" Target="../media/image14.png"/><Relationship Id="rId4" Type="http://schemas.openxmlformats.org/officeDocument/2006/relationships/tags" Target="../tags/tag14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tags" Target="../tags/tag19.xml"/><Relationship Id="rId7" Type="http://schemas.openxmlformats.org/officeDocument/2006/relationships/image" Target="../media/image17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6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tags" Target="../tags/tag22.xml"/><Relationship Id="rId7" Type="http://schemas.openxmlformats.org/officeDocument/2006/relationships/image" Target="../media/image21.pn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20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tags" Target="../tags/tag25.xml"/><Relationship Id="rId7" Type="http://schemas.openxmlformats.org/officeDocument/2006/relationships/image" Target="../media/image24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27.png"/><Relationship Id="rId4" Type="http://schemas.openxmlformats.org/officeDocument/2006/relationships/tags" Target="../tags/tag26.xml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tags" Target="../tags/tag29.xml"/><Relationship Id="rId7" Type="http://schemas.openxmlformats.org/officeDocument/2006/relationships/image" Target="../media/image28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31.png"/><Relationship Id="rId4" Type="http://schemas.openxmlformats.org/officeDocument/2006/relationships/tags" Target="../tags/tag30.xml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2F4B1-87EE-40C0-8804-C21CA2D751B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52600" y="3214077"/>
                <a:ext cx="6019800" cy="120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𝑢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arg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m:rPr>
                                  <m:nor/>
                                </m:rPr>
                                <a:rPr lang="el-GR" sz="2400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Ω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𝑢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14077"/>
                <a:ext cx="6019800" cy="1205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dirty="0" smtClean="0"/>
              <a:t>Optimal Control of </a:t>
            </a:r>
            <a:r>
              <a:rPr lang="en-US" dirty="0" smtClean="0"/>
              <a:t>Systems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85800" y="16764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Given a system:                     ;    ;                                ; 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=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/>
              <a:t>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514600" y="1676400"/>
                <a:ext cx="1767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676400"/>
                <a:ext cx="176771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7" descr="Edittex.bmp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3" t="23214" r="11832" b="59643"/>
          <a:stretch/>
        </p:blipFill>
        <p:spPr bwMode="auto">
          <a:xfrm>
            <a:off x="4191000" y="1725930"/>
            <a:ext cx="254127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226689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Find the control u(t) for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[0,T]</a:t>
            </a:r>
            <a:r>
              <a:rPr lang="en-US" sz="2000" dirty="0" smtClean="0"/>
              <a:t> such that</a:t>
            </a:r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810000" y="4114800"/>
            <a:ext cx="3581400" cy="521732"/>
            <a:chOff x="3733800" y="4202668"/>
            <a:chExt cx="2895600" cy="597932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5029200" y="2907268"/>
              <a:ext cx="304800" cy="2895600"/>
            </a:xfrm>
            <a:prstGeom prst="rightBrace">
              <a:avLst>
                <a:gd name="adj1" fmla="val 46308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724400" y="4431268"/>
                  <a:ext cx="8896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4431268"/>
                  <a:ext cx="889667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01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2133600" y="2743200"/>
            <a:ext cx="2628900" cy="914400"/>
            <a:chOff x="2133600" y="2743200"/>
            <a:chExt cx="2628900" cy="914400"/>
          </a:xfrm>
        </p:grpSpPr>
        <p:sp>
          <p:nvSpPr>
            <p:cNvPr id="16" name="Right Brace 15"/>
            <p:cNvSpPr/>
            <p:nvPr/>
          </p:nvSpPr>
          <p:spPr>
            <a:xfrm rot="16200000">
              <a:off x="4228415" y="3123516"/>
              <a:ext cx="268069" cy="800100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33600" y="27432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Instantaneous </a:t>
              </a:r>
              <a:r>
                <a:rPr lang="en-US" i="1" dirty="0" smtClean="0">
                  <a:solidFill>
                    <a:srgbClr val="FF0000"/>
                  </a:solidFill>
                </a:rPr>
                <a:t>(Stage)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33800" y="3072826"/>
              <a:ext cx="495300" cy="42475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5614066" y="2743200"/>
            <a:ext cx="1929734" cy="914400"/>
            <a:chOff x="2566066" y="2743200"/>
            <a:chExt cx="1929734" cy="914400"/>
          </a:xfrm>
        </p:grpSpPr>
        <p:sp>
          <p:nvSpPr>
            <p:cNvPr id="24" name="Right Brace 23"/>
            <p:cNvSpPr/>
            <p:nvPr/>
          </p:nvSpPr>
          <p:spPr>
            <a:xfrm rot="16200000">
              <a:off x="3260424" y="2727022"/>
              <a:ext cx="236220" cy="1624935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67000" y="27432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Terminal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25" idx="2"/>
              <a:endCxn id="24" idx="1"/>
            </p:cNvCxnSpPr>
            <p:nvPr/>
          </p:nvCxnSpPr>
          <p:spPr>
            <a:xfrm flipH="1">
              <a:off x="3378535" y="3112532"/>
              <a:ext cx="202865" cy="30884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505326" y="4419600"/>
            <a:ext cx="8229600" cy="23923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kern="0" dirty="0" smtClean="0"/>
          </a:p>
          <a:p>
            <a:pPr eaLnBrk="1" hangingPunct="1"/>
            <a:r>
              <a:rPr lang="en-US" kern="0" dirty="0" smtClean="0"/>
              <a:t>Can include constraints on control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dirty="0"/>
              <a:t> </a:t>
            </a:r>
            <a:r>
              <a:rPr lang="en-US" kern="0" dirty="0" smtClean="0"/>
              <a:t>and state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smtClean="0"/>
              <a:t> </a:t>
            </a:r>
          </a:p>
          <a:p>
            <a:pPr lvl="1" eaLnBrk="1" hangingPunct="1"/>
            <a:r>
              <a:rPr lang="en-US" kern="0" dirty="0" smtClean="0"/>
              <a:t>(along trajectory or at final time): </a:t>
            </a:r>
          </a:p>
          <a:p>
            <a:pPr eaLnBrk="1" hangingPunct="1"/>
            <a:r>
              <a:rPr lang="en-US" kern="0" dirty="0" smtClean="0"/>
              <a:t>Final time </a:t>
            </a:r>
            <a:r>
              <a:rPr lang="en-US" i="1" kern="0" dirty="0" smtClean="0"/>
              <a:t>T</a:t>
            </a:r>
            <a:r>
              <a:rPr lang="en-US" kern="0" dirty="0" smtClean="0"/>
              <a:t> may or may not be free (we’ll first derive fixed </a:t>
            </a:r>
            <a:r>
              <a:rPr lang="en-US" i="1" kern="0" dirty="0" smtClean="0"/>
              <a:t>T </a:t>
            </a:r>
            <a:r>
              <a:rPr lang="en-US" kern="0" dirty="0" smtClean="0"/>
              <a:t>case)</a:t>
            </a:r>
          </a:p>
        </p:txBody>
      </p:sp>
    </p:spTree>
    <p:extLst>
      <p:ext uri="{BB962C8B-B14F-4D97-AF65-F5344CB8AC3E}">
        <p14:creationId xmlns:p14="http://schemas.microsoft.com/office/powerpoint/2010/main" val="19368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44563"/>
          </a:xfrm>
        </p:spPr>
        <p:txBody>
          <a:bodyPr/>
          <a:lstStyle/>
          <a:p>
            <a:r>
              <a:rPr lang="en-US" smtClean="0"/>
              <a:t>General Nonlinear Optimization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96963"/>
            <a:ext cx="8229600" cy="4876800"/>
          </a:xfrm>
        </p:spPr>
        <p:txBody>
          <a:bodyPr/>
          <a:lstStyle/>
          <a:p>
            <a:r>
              <a:rPr lang="en-US" smtClean="0"/>
              <a:t>For a control input </a:t>
            </a:r>
            <a:r>
              <a:rPr lang="en-US" i="1" smtClean="0"/>
              <a:t>u</a:t>
            </a:r>
            <a:r>
              <a:rPr lang="en-US" baseline="30000" smtClean="0"/>
              <a:t>k</a:t>
            </a:r>
            <a:r>
              <a:rPr lang="en-US" smtClean="0"/>
              <a:t>(t), compute the sensitivity: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z="1100" smtClean="0"/>
          </a:p>
          <a:p>
            <a:r>
              <a:rPr lang="en-US" smtClean="0"/>
              <a:t>Given </a:t>
            </a:r>
            <a:r>
              <a:rPr lang="en-US" smtClean="0">
                <a:sym typeface="Symbol" pitchFamily="18" charset="2"/>
              </a:rPr>
              <a:t></a:t>
            </a:r>
            <a:r>
              <a:rPr lang="en-US" smtClean="0"/>
              <a:t>(t), note gradient of cost is</a:t>
            </a:r>
          </a:p>
          <a:p>
            <a:pPr lvl="1"/>
            <a:r>
              <a:rPr lang="en-US" smtClean="0"/>
              <a:t>Linear problem, quadratic cost, </a:t>
            </a:r>
            <a:br>
              <a:rPr lang="en-US" smtClean="0"/>
            </a:br>
            <a:r>
              <a:rPr lang="en-US" smtClean="0"/>
              <a:t>can take one step to the minimum</a:t>
            </a:r>
          </a:p>
          <a:p>
            <a:pPr lvl="1"/>
            <a:r>
              <a:rPr lang="en-US" smtClean="0"/>
              <a:t>In nonlinear problem, take step in gradient direction</a:t>
            </a:r>
          </a:p>
          <a:p>
            <a:pPr lvl="1"/>
            <a:r>
              <a:rPr lang="en-US" smtClean="0"/>
              <a:t>Do line-search along gradient direction, since forward </a:t>
            </a:r>
            <a:br>
              <a:rPr lang="en-US" smtClean="0"/>
            </a:br>
            <a:r>
              <a:rPr lang="en-US" smtClean="0"/>
              <a:t>iterations are typically cheap compared to adjoint</a:t>
            </a:r>
          </a:p>
          <a:p>
            <a:r>
              <a:rPr lang="en-US" smtClean="0"/>
              <a:t>With new guess for control input </a:t>
            </a:r>
            <a:r>
              <a:rPr lang="en-US" i="1" smtClean="0"/>
              <a:t>u</a:t>
            </a:r>
            <a:r>
              <a:rPr lang="en-US" baseline="30000" smtClean="0"/>
              <a:t>k+1</a:t>
            </a:r>
            <a:r>
              <a:rPr lang="en-US" smtClean="0"/>
              <a:t>(t), iterate… until converged</a:t>
            </a:r>
          </a:p>
          <a:p>
            <a:pPr lvl="1"/>
            <a:r>
              <a:rPr lang="en-US" smtClean="0"/>
              <a:t>(to a </a:t>
            </a:r>
            <a:r>
              <a:rPr lang="en-US" i="1" smtClean="0"/>
              <a:t>local</a:t>
            </a:r>
            <a:r>
              <a:rPr lang="en-US" smtClean="0"/>
              <a:t> minimum)</a:t>
            </a:r>
          </a:p>
        </p:txBody>
      </p:sp>
      <p:grpSp>
        <p:nvGrpSpPr>
          <p:cNvPr id="21509" name="Group 14"/>
          <p:cNvGrpSpPr>
            <a:grpSpLocks/>
          </p:cNvGrpSpPr>
          <p:nvPr/>
        </p:nvGrpSpPr>
        <p:grpSpPr bwMode="auto">
          <a:xfrm>
            <a:off x="1219200" y="1719263"/>
            <a:ext cx="6096000" cy="1511300"/>
            <a:chOff x="1776" y="1296"/>
            <a:chExt cx="3840" cy="952"/>
          </a:xfrm>
        </p:grpSpPr>
        <p:sp>
          <p:nvSpPr>
            <p:cNvPr id="21514" name="Line 4"/>
            <p:cNvSpPr>
              <a:spLocks noChangeShapeType="1"/>
            </p:cNvSpPr>
            <p:nvPr/>
          </p:nvSpPr>
          <p:spPr bwMode="auto">
            <a:xfrm>
              <a:off x="2160" y="1536"/>
              <a:ext cx="24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5" name="Text Box 5"/>
            <p:cNvSpPr txBox="1">
              <a:spLocks noChangeArrowheads="1"/>
            </p:cNvSpPr>
            <p:nvPr/>
          </p:nvSpPr>
          <p:spPr bwMode="auto">
            <a:xfrm>
              <a:off x="1776" y="1460"/>
              <a:ext cx="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x(0)</a:t>
              </a:r>
            </a:p>
          </p:txBody>
        </p:sp>
        <p:sp>
          <p:nvSpPr>
            <p:cNvPr id="21516" name="Text Box 6"/>
            <p:cNvSpPr txBox="1">
              <a:spLocks noChangeArrowheads="1"/>
            </p:cNvSpPr>
            <p:nvPr/>
          </p:nvSpPr>
          <p:spPr bwMode="auto">
            <a:xfrm>
              <a:off x="4694" y="1367"/>
              <a:ext cx="3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x(T)</a:t>
              </a:r>
            </a:p>
          </p:txBody>
        </p:sp>
        <p:pic>
          <p:nvPicPr>
            <p:cNvPr id="21517" name="Picture 7" descr="texpoint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296"/>
              <a:ext cx="194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</p:pic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 flipH="1">
              <a:off x="2180" y="1872"/>
              <a:ext cx="24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9" name="Line 9"/>
            <p:cNvSpPr>
              <a:spLocks noChangeShapeType="1"/>
            </p:cNvSpPr>
            <p:nvPr/>
          </p:nvSpPr>
          <p:spPr bwMode="auto">
            <a:xfrm>
              <a:off x="4656" y="155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20" name="Text Box 10"/>
            <p:cNvSpPr txBox="1">
              <a:spLocks noChangeArrowheads="1"/>
            </p:cNvSpPr>
            <p:nvPr/>
          </p:nvSpPr>
          <p:spPr bwMode="auto">
            <a:xfrm>
              <a:off x="4613" y="1844"/>
              <a:ext cx="100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Compute</a:t>
              </a:r>
              <a:br>
                <a:rPr lang="en-US">
                  <a:solidFill>
                    <a:srgbClr val="000000"/>
                  </a:solidFill>
                </a:rPr>
              </a:br>
              <a:r>
                <a:rPr lang="en-US">
                  <a:solidFill>
                    <a:srgbClr val="000000"/>
                  </a:solidFill>
                  <a:sym typeface="Symbol" pitchFamily="18" charset="2"/>
                </a:rPr>
                <a:t></a:t>
              </a:r>
              <a:r>
                <a:rPr lang="en-US">
                  <a:solidFill>
                    <a:srgbClr val="000000"/>
                  </a:solidFill>
                </a:rPr>
                <a:t>(T) from x(T)</a:t>
              </a:r>
            </a:p>
          </p:txBody>
        </p:sp>
        <p:pic>
          <p:nvPicPr>
            <p:cNvPr id="21521" name="Picture 13" descr="Edittex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940"/>
              <a:ext cx="195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</p:pic>
      </p:grpSp>
      <p:pic>
        <p:nvPicPr>
          <p:cNvPr id="21510" name="Picture 1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87763"/>
            <a:ext cx="2106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303338" y="2501900"/>
            <a:ext cx="525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sym typeface="Symbol" pitchFamily="18" charset="2"/>
              </a:rPr>
              <a:t></a:t>
            </a:r>
            <a:r>
              <a:rPr lang="en-US">
                <a:solidFill>
                  <a:srgbClr val="000000"/>
                </a:solidFill>
              </a:rPr>
              <a:t>(t)</a:t>
            </a:r>
          </a:p>
        </p:txBody>
      </p:sp>
      <p:sp>
        <p:nvSpPr>
          <p:cNvPr id="21512" name="TextBox 16"/>
          <p:cNvSpPr txBox="1">
            <a:spLocks noChangeArrowheads="1"/>
          </p:cNvSpPr>
          <p:nvPr/>
        </p:nvSpPr>
        <p:spPr bwMode="auto">
          <a:xfrm>
            <a:off x="762000" y="3230563"/>
            <a:ext cx="360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Linearize about forward trajectory</a:t>
            </a:r>
          </a:p>
        </p:txBody>
      </p:sp>
      <p:sp>
        <p:nvSpPr>
          <p:cNvPr id="18" name="Freeform 17"/>
          <p:cNvSpPr/>
          <p:nvPr/>
        </p:nvSpPr>
        <p:spPr>
          <a:xfrm>
            <a:off x="4343400" y="3151188"/>
            <a:ext cx="606425" cy="307975"/>
          </a:xfrm>
          <a:custGeom>
            <a:avLst/>
            <a:gdLst>
              <a:gd name="connsiteX0" fmla="*/ 0 w 401255"/>
              <a:gd name="connsiteY0" fmla="*/ 243069 h 243069"/>
              <a:gd name="connsiteX1" fmla="*/ 347240 w 401255"/>
              <a:gd name="connsiteY1" fmla="*/ 173621 h 243069"/>
              <a:gd name="connsiteX2" fmla="*/ 324091 w 401255"/>
              <a:gd name="connsiteY2" fmla="*/ 0 h 2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255" h="243069">
                <a:moveTo>
                  <a:pt x="0" y="243069"/>
                </a:moveTo>
                <a:cubicBezTo>
                  <a:pt x="146612" y="228600"/>
                  <a:pt x="293225" y="214132"/>
                  <a:pt x="347240" y="173621"/>
                </a:cubicBezTo>
                <a:cubicBezTo>
                  <a:pt x="401255" y="133110"/>
                  <a:pt x="362673" y="66555"/>
                  <a:pt x="324091" y="0"/>
                </a:cubicBezTo>
              </a:path>
            </a:pathLst>
          </a:cu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7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44562"/>
          </a:xfrm>
        </p:spPr>
        <p:txBody>
          <a:bodyPr/>
          <a:lstStyle/>
          <a:p>
            <a:r>
              <a:rPr lang="en-US" dirty="0" smtClean="0"/>
              <a:t>Terminal Constraints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92826-6329-4AE8-BE92-AF6E08069470}" type="slidenum">
              <a:rPr lang="en-US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3410" y="1371600"/>
                <a:ext cx="8298180" cy="4110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Assume 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q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terminal constraints of the form:  </a:t>
                </a:r>
                <a:r>
                  <a:rPr lang="el-GR" dirty="0" smtClean="0">
                    <a:solidFill>
                      <a:srgbClr val="000000"/>
                    </a:solidFill>
                    <a:sym typeface="Symbol"/>
                  </a:rPr>
                  <a:t>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(x(T))=0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Then </a:t>
                </a:r>
              </a:p>
              <a:p>
                <a:pPr lvl="1"/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2"/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                   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(T)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T</m:t>
                            </m:r>
                          </m:e>
                        </m:d>
                      </m:e>
                    </m:d>
                    <m:r>
                      <a:rPr lang="en-US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  <m:t>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(x(T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))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</m:e>
                      <m:sup/>
                    </m:sSup>
                  </m:oMath>
                </a14:m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2"/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Where </a:t>
                </a:r>
                <a:r>
                  <a:rPr lang="en-US" dirty="0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n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a set of undetermined Lagrange Multipliers</a:t>
                </a:r>
              </a:p>
              <a:p>
                <a:pPr lvl="1"/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Under some conditions, </a:t>
                </a:r>
                <a:r>
                  <a:rPr lang="en-US" dirty="0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n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free, and therefore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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(T)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 as well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endPara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When the final time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 (i.e., it is not predetermined), then the cost function </a:t>
                </a:r>
                <a:r>
                  <a:rPr lang="en-US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J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must be stationary with respect to perturbations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T: T* + </a:t>
                </a:r>
                <a:r>
                  <a:rPr lang="en-US" dirty="0" err="1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d</a:t>
                </a:r>
                <a:r>
                  <a:rPr lang="en-US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T.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In this case:</a:t>
                </a:r>
              </a:p>
              <a:p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H(T) = 0</a:t>
                </a:r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endParaRPr lang="en-US" dirty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" y="1371600"/>
                <a:ext cx="8298180" cy="4110421"/>
              </a:xfrm>
              <a:prstGeom prst="rect">
                <a:avLst/>
              </a:prstGeom>
              <a:blipFill rotWithShape="1">
                <a:blip r:embed="rId2"/>
                <a:stretch>
                  <a:fillRect l="-661" t="-890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9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Remarks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143000"/>
            <a:ext cx="8229600" cy="4754563"/>
          </a:xfrm>
          <a:blipFill rotWithShape="1">
            <a:blip r:embed="rId2"/>
            <a:stretch>
              <a:fillRect l="-593" t="-513" b="-11425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C9FE15-50EB-4BD3-8EB3-F9CF0FF98B9B}" type="slidenum">
              <a:rPr lang="en-US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00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Bang-Bang Control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111" t="-897"/>
            </a:stretch>
          </a:blipFill>
          <a:extLst/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6C6D2B-1276-4209-9C95-7685C530E5ED}" type="slidenum">
              <a:rPr lang="en-US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62600" y="56388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>
            <a:off x="5524500" y="56007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>
            <a:off x="4762500" y="56007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>
            <a:off x="6362700" y="56769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62600" y="4724400"/>
            <a:ext cx="2590800" cy="137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8153400" y="52260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89" name="TextBox 18"/>
          <p:cNvSpPr txBox="1">
            <a:spLocks noChangeArrowheads="1"/>
          </p:cNvSpPr>
          <p:nvPr/>
        </p:nvSpPr>
        <p:spPr bwMode="auto">
          <a:xfrm>
            <a:off x="5943600" y="52689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0" name="TextBox 20"/>
          <p:cNvSpPr txBox="1">
            <a:spLocks noChangeArrowheads="1"/>
          </p:cNvSpPr>
          <p:nvPr/>
        </p:nvSpPr>
        <p:spPr bwMode="auto">
          <a:xfrm>
            <a:off x="7010400" y="4267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1" name="TextBox 21"/>
          <p:cNvSpPr txBox="1">
            <a:spLocks noChangeArrowheads="1"/>
          </p:cNvSpPr>
          <p:nvPr/>
        </p:nvSpPr>
        <p:spPr bwMode="auto">
          <a:xfrm>
            <a:off x="7543800" y="5257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2" name="TextBox 22"/>
          <p:cNvSpPr txBox="1">
            <a:spLocks noChangeArrowheads="1"/>
          </p:cNvSpPr>
          <p:nvPr/>
        </p:nvSpPr>
        <p:spPr bwMode="auto">
          <a:xfrm>
            <a:off x="8001000" y="4343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l</a:t>
            </a:r>
            <a:r>
              <a:rPr lang="en-US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B&gt;0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1" y="2743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“minimum time control”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2927866"/>
            <a:ext cx="1371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600200" y="5638800"/>
            <a:ext cx="4724400" cy="646331"/>
            <a:chOff x="1600200" y="5638800"/>
            <a:chExt cx="472440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1600200" y="563880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Since H is linear w.r.t. u, minimization occurs at boundary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 flipV="1">
              <a:off x="6172200" y="5676899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4724400" y="5753099"/>
              <a:ext cx="1219201" cy="7620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10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system, Quadratic cost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smtClean="0"/>
              <a:t>Apply PMP: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Guess that </a:t>
            </a:r>
            <a:r>
              <a:rPr lang="en-US" smtClean="0">
                <a:sym typeface="Symbol" pitchFamily="18" charset="2"/>
              </a:rPr>
              <a:t></a:t>
            </a:r>
            <a:r>
              <a:rPr lang="en-US" smtClean="0"/>
              <a:t>(t)=P(t)x(t):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x</a:t>
            </a:r>
            <a:r>
              <a:rPr lang="en-US" baseline="30000" smtClean="0"/>
              <a:t>T</a:t>
            </a:r>
            <a:r>
              <a:rPr lang="en-US" smtClean="0"/>
              <a:t>Px has an interpretation as the “cost to go”</a:t>
            </a:r>
          </a:p>
          <a:p>
            <a:r>
              <a:rPr lang="en-US" smtClean="0"/>
              <a:t>Often see the infinite-horizon solution where dP/dt=0</a:t>
            </a:r>
          </a:p>
        </p:txBody>
      </p:sp>
      <p:pic>
        <p:nvPicPr>
          <p:cNvPr id="23557" name="Picture 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5764213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5410200" y="2970213"/>
            <a:ext cx="35052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B</a:t>
            </a:r>
            <a:r>
              <a:rPr lang="en-US" baseline="30000" dirty="0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 selects the part of the state that is influenced by u, so B</a:t>
            </a:r>
            <a:r>
              <a:rPr lang="en-US" baseline="30000" dirty="0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 is sensitivity of </a:t>
            </a:r>
            <a:r>
              <a:rPr lang="en-US" dirty="0" err="1">
                <a:solidFill>
                  <a:srgbClr val="000000"/>
                </a:solidFill>
                <a:sym typeface="Symbol" pitchFamily="18" charset="2"/>
              </a:rPr>
              <a:t>aug.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 state cost to u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H="1">
            <a:off x="3962400" y="34163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23560" name="Picture 12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895600"/>
            <a:ext cx="21939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3561" name="Picture 13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46588"/>
            <a:ext cx="6373813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1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Optimization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Necessary condition for optimality is that gradient is zero</a:t>
            </a:r>
          </a:p>
          <a:p>
            <a:pPr lvl="1" eaLnBrk="1" hangingPunct="1"/>
            <a:r>
              <a:rPr lang="en-US" dirty="0" smtClean="0"/>
              <a:t>Characterizes local </a:t>
            </a:r>
            <a:r>
              <a:rPr lang="en-US" dirty="0" err="1" smtClean="0"/>
              <a:t>extrema</a:t>
            </a:r>
            <a:r>
              <a:rPr lang="en-US" dirty="0" smtClean="0"/>
              <a:t>; need to check sign of second derivative</a:t>
            </a:r>
          </a:p>
          <a:p>
            <a:pPr lvl="1" eaLnBrk="1" hangingPunct="1"/>
            <a:r>
              <a:rPr lang="en-US" dirty="0" smtClean="0"/>
              <a:t>Need convexity to guarantee global optimum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D6414F-20BD-4198-B20A-91C8BB1C5078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49288" y="5044617"/>
            <a:ext cx="4425007" cy="1613576"/>
            <a:chOff x="649288" y="5044617"/>
            <a:chExt cx="4425007" cy="1613576"/>
          </a:xfrm>
        </p:grpSpPr>
        <p:sp>
          <p:nvSpPr>
            <p:cNvPr id="19462" name="Oval 8"/>
            <p:cNvSpPr>
              <a:spLocks noChangeArrowheads="1"/>
            </p:cNvSpPr>
            <p:nvPr/>
          </p:nvSpPr>
          <p:spPr bwMode="auto">
            <a:xfrm>
              <a:off x="1258888" y="5649913"/>
              <a:ext cx="1219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9"/>
            <p:cNvSpPr>
              <a:spLocks noChangeArrowheads="1"/>
            </p:cNvSpPr>
            <p:nvPr/>
          </p:nvSpPr>
          <p:spPr bwMode="auto">
            <a:xfrm>
              <a:off x="954088" y="5497513"/>
              <a:ext cx="1752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49288" y="5044617"/>
              <a:ext cx="4425007" cy="1613576"/>
              <a:chOff x="649288" y="5044617"/>
              <a:chExt cx="4425007" cy="1613576"/>
            </a:xfrm>
          </p:grpSpPr>
          <p:pic>
            <p:nvPicPr>
              <p:cNvPr id="1026" name="Picture 2" descr="http://graphics.im.ntu.edu.tw/~zho/Bilateral/html-data/equ02.pn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671" t="26112" r="33735" b="17608"/>
              <a:stretch/>
            </p:blipFill>
            <p:spPr bwMode="auto">
              <a:xfrm>
                <a:off x="3209280" y="5044617"/>
                <a:ext cx="1865015" cy="16135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464" name="Oval 10"/>
              <p:cNvSpPr>
                <a:spLocks noChangeArrowheads="1"/>
              </p:cNvSpPr>
              <p:nvPr/>
            </p:nvSpPr>
            <p:spPr bwMode="auto">
              <a:xfrm>
                <a:off x="649288" y="5268913"/>
                <a:ext cx="2438400" cy="10668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Oval 17"/>
            <p:cNvSpPr/>
            <p:nvPr/>
          </p:nvSpPr>
          <p:spPr>
            <a:xfrm>
              <a:off x="1792288" y="5726113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4338" y="4459288"/>
            <a:ext cx="2557462" cy="2191086"/>
            <a:chOff x="414338" y="4459288"/>
            <a:chExt cx="2557462" cy="2191086"/>
          </a:xfrm>
        </p:grpSpPr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1052513" y="5688013"/>
              <a:ext cx="53340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" name="Picture 30" descr="texpoint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50" y="6080461"/>
              <a:ext cx="328613" cy="56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</p:pic>
        <p:sp>
          <p:nvSpPr>
            <p:cNvPr id="19473" name="Text Box 13"/>
            <p:cNvSpPr txBox="1">
              <a:spLocks noChangeArrowheads="1"/>
            </p:cNvSpPr>
            <p:nvPr/>
          </p:nvSpPr>
          <p:spPr bwMode="auto">
            <a:xfrm>
              <a:off x="414338" y="4459288"/>
              <a:ext cx="25574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/>
                <a:t>Gradient of f(x)</a:t>
              </a:r>
              <a:br>
                <a:rPr lang="en-US" dirty="0"/>
              </a:br>
              <a:r>
                <a:rPr lang="en-US" dirty="0"/>
                <a:t>orthogonal to level sets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81000" y="2609721"/>
            <a:ext cx="4108450" cy="1524000"/>
            <a:chOff x="381000" y="2609721"/>
            <a:chExt cx="4108450" cy="1524000"/>
          </a:xfrm>
        </p:grpSpPr>
        <p:sp>
          <p:nvSpPr>
            <p:cNvPr id="14" name="Freeform 13"/>
            <p:cNvSpPr/>
            <p:nvPr/>
          </p:nvSpPr>
          <p:spPr>
            <a:xfrm>
              <a:off x="381000" y="2903409"/>
              <a:ext cx="4108450" cy="1223962"/>
            </a:xfrm>
            <a:custGeom>
              <a:avLst/>
              <a:gdLst>
                <a:gd name="connsiteX0" fmla="*/ 0 w 4109012"/>
                <a:gd name="connsiteY0" fmla="*/ 489995 h 1223058"/>
                <a:gd name="connsiteX1" fmla="*/ 740780 w 4109012"/>
                <a:gd name="connsiteY1" fmla="*/ 108030 h 1223058"/>
                <a:gd name="connsiteX2" fmla="*/ 1921397 w 4109012"/>
                <a:gd name="connsiteY2" fmla="*/ 1138177 h 1223058"/>
                <a:gd name="connsiteX3" fmla="*/ 2847372 w 4109012"/>
                <a:gd name="connsiteY3" fmla="*/ 617316 h 1223058"/>
                <a:gd name="connsiteX4" fmla="*/ 4109012 w 4109012"/>
                <a:gd name="connsiteY4" fmla="*/ 964557 h 122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9012" h="1223058">
                  <a:moveTo>
                    <a:pt x="0" y="489995"/>
                  </a:moveTo>
                  <a:cubicBezTo>
                    <a:pt x="210273" y="244997"/>
                    <a:pt x="420547" y="0"/>
                    <a:pt x="740780" y="108030"/>
                  </a:cubicBezTo>
                  <a:cubicBezTo>
                    <a:pt x="1061013" y="216060"/>
                    <a:pt x="1570298" y="1053296"/>
                    <a:pt x="1921397" y="1138177"/>
                  </a:cubicBezTo>
                  <a:cubicBezTo>
                    <a:pt x="2272496" y="1223058"/>
                    <a:pt x="2482770" y="646253"/>
                    <a:pt x="2847372" y="617316"/>
                  </a:cubicBezTo>
                  <a:cubicBezTo>
                    <a:pt x="3211974" y="588379"/>
                    <a:pt x="3660493" y="776468"/>
                    <a:pt x="4109012" y="96455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900113" y="2903409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306638" y="3981321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186113" y="3452684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9474" name="Picture 23" descr="Edittex.bmp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5850" y="2609721"/>
              <a:ext cx="874713" cy="56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Straight Arrow Connector 25"/>
            <p:cNvCxnSpPr/>
            <p:nvPr/>
          </p:nvCxnSpPr>
          <p:spPr>
            <a:xfrm rot="10800000" flipV="1">
              <a:off x="1204913" y="2914521"/>
              <a:ext cx="998537" cy="349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2182019" y="3537615"/>
              <a:ext cx="568325" cy="841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889250" y="3143121"/>
              <a:ext cx="296863" cy="2635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4632768" y="3087469"/>
            <a:ext cx="4574073" cy="2181444"/>
            <a:chOff x="4632768" y="3087469"/>
            <a:chExt cx="4574073" cy="2181444"/>
          </a:xfrm>
        </p:grpSpPr>
        <p:sp>
          <p:nvSpPr>
            <p:cNvPr id="2" name="TextBox 1"/>
            <p:cNvSpPr txBox="1"/>
            <p:nvPr/>
          </p:nvSpPr>
          <p:spPr>
            <a:xfrm>
              <a:off x="4953000" y="3087469"/>
              <a:ext cx="30479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Keep this analogy in mind:     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 at an </a:t>
              </a:r>
              <a:r>
                <a:rPr lang="en-US" dirty="0" err="1" smtClean="0"/>
                <a:t>extremum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648200" y="3966399"/>
                  <a:ext cx="3226011" cy="4532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</a:rPr>
                                      <m:t>+∆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𝑓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</m:func>
                        <m:r>
                          <a:rPr lang="en-US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8200" y="3966399"/>
                  <a:ext cx="3226011" cy="45320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27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4632768" y="4558719"/>
                  <a:ext cx="4574073" cy="7101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𝑓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/>
                                  </a:rPr>
                                  <m:t>∆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+ … 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𝑓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</m:func>
                        <m:r>
                          <a:rPr lang="en-US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2768" y="4558719"/>
                  <a:ext cx="4574073" cy="71019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7093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Constrained Function optimization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447800"/>
            <a:ext cx="4876800" cy="4953000"/>
          </a:xfrm>
        </p:spPr>
        <p:txBody>
          <a:bodyPr/>
          <a:lstStyle/>
          <a:p>
            <a:pPr eaLnBrk="1" hangingPunct="1"/>
            <a:r>
              <a:rPr lang="en-US" dirty="0"/>
              <a:t>A</a:t>
            </a:r>
            <a:r>
              <a:rPr lang="en-US" dirty="0" smtClean="0"/>
              <a:t>t the optimal </a:t>
            </a:r>
            <a:r>
              <a:rPr lang="en-US" dirty="0" smtClean="0"/>
              <a:t>solution, gradient of F(x) must be parallel to gradient of G(x):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795338" y="4648200"/>
            <a:ext cx="533400" cy="533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486" name="Group 31"/>
          <p:cNvGrpSpPr>
            <a:grpSpLocks/>
          </p:cNvGrpSpPr>
          <p:nvPr/>
        </p:nvGrpSpPr>
        <p:grpSpPr bwMode="auto">
          <a:xfrm>
            <a:off x="685800" y="4114801"/>
            <a:ext cx="3505201" cy="2209801"/>
            <a:chOff x="432" y="2592"/>
            <a:chExt cx="2208" cy="1392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981" y="3264"/>
              <a:ext cx="76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7" name="Oval 9"/>
            <p:cNvSpPr>
              <a:spLocks noChangeArrowheads="1"/>
            </p:cNvSpPr>
            <p:nvPr/>
          </p:nvSpPr>
          <p:spPr bwMode="auto">
            <a:xfrm>
              <a:off x="789" y="3168"/>
              <a:ext cx="1104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8" name="Oval 10"/>
            <p:cNvSpPr>
              <a:spLocks noChangeArrowheads="1"/>
            </p:cNvSpPr>
            <p:nvPr/>
          </p:nvSpPr>
          <p:spPr bwMode="auto">
            <a:xfrm>
              <a:off x="597" y="3024"/>
              <a:ext cx="1536" cy="6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9" name="Freeform 11"/>
            <p:cNvSpPr>
              <a:spLocks/>
            </p:cNvSpPr>
            <p:nvPr/>
          </p:nvSpPr>
          <p:spPr bwMode="auto">
            <a:xfrm>
              <a:off x="432" y="2784"/>
              <a:ext cx="1728" cy="976"/>
            </a:xfrm>
            <a:custGeom>
              <a:avLst/>
              <a:gdLst>
                <a:gd name="T0" fmla="*/ 0 w 1728"/>
                <a:gd name="T1" fmla="*/ 976 h 976"/>
                <a:gd name="T2" fmla="*/ 528 w 1728"/>
                <a:gd name="T3" fmla="*/ 400 h 976"/>
                <a:gd name="T4" fmla="*/ 1296 w 1728"/>
                <a:gd name="T5" fmla="*/ 64 h 976"/>
                <a:gd name="T6" fmla="*/ 1728 w 1728"/>
                <a:gd name="T7" fmla="*/ 16 h 9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8"/>
                <a:gd name="T13" fmla="*/ 0 h 976"/>
                <a:gd name="T14" fmla="*/ 1728 w 1728"/>
                <a:gd name="T15" fmla="*/ 976 h 9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8" h="976">
                  <a:moveTo>
                    <a:pt x="0" y="976"/>
                  </a:moveTo>
                  <a:cubicBezTo>
                    <a:pt x="156" y="764"/>
                    <a:pt x="312" y="552"/>
                    <a:pt x="528" y="400"/>
                  </a:cubicBezTo>
                  <a:cubicBezTo>
                    <a:pt x="744" y="248"/>
                    <a:pt x="1096" y="128"/>
                    <a:pt x="1296" y="64"/>
                  </a:cubicBezTo>
                  <a:cubicBezTo>
                    <a:pt x="1496" y="0"/>
                    <a:pt x="1612" y="8"/>
                    <a:pt x="1728" y="16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1420" y="3753"/>
              <a:ext cx="1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0000"/>
                  </a:solidFill>
                </a:rPr>
                <a:t>Level sets of F(x)</a:t>
              </a:r>
            </a:p>
          </p:txBody>
        </p:sp>
        <p:sp>
          <p:nvSpPr>
            <p:cNvPr id="20501" name="Text Box 14"/>
            <p:cNvSpPr txBox="1">
              <a:spLocks noChangeArrowheads="1"/>
            </p:cNvSpPr>
            <p:nvPr/>
          </p:nvSpPr>
          <p:spPr bwMode="auto">
            <a:xfrm>
              <a:off x="1317" y="2592"/>
              <a:ext cx="12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Constraint G(x)=0</a:t>
              </a:r>
            </a:p>
          </p:txBody>
        </p:sp>
      </p:grpSp>
      <p:pic>
        <p:nvPicPr>
          <p:cNvPr id="20487" name="Picture 25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68812"/>
            <a:ext cx="3352800" cy="227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1317625" y="5159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36525" y="5181600"/>
            <a:ext cx="1079500" cy="784225"/>
            <a:chOff x="86" y="3264"/>
            <a:chExt cx="680" cy="494"/>
          </a:xfrm>
        </p:grpSpPr>
        <p:sp>
          <p:nvSpPr>
            <p:cNvPr id="20494" name="Freeform 27"/>
            <p:cNvSpPr>
              <a:spLocks/>
            </p:cNvSpPr>
            <p:nvPr/>
          </p:nvSpPr>
          <p:spPr bwMode="auto">
            <a:xfrm>
              <a:off x="230" y="3264"/>
              <a:ext cx="536" cy="288"/>
            </a:xfrm>
            <a:custGeom>
              <a:avLst/>
              <a:gdLst>
                <a:gd name="T0" fmla="*/ 56 w 536"/>
                <a:gd name="T1" fmla="*/ 288 h 288"/>
                <a:gd name="T2" fmla="*/ 200 w 536"/>
                <a:gd name="T3" fmla="*/ 240 h 288"/>
                <a:gd name="T4" fmla="*/ 56 w 536"/>
                <a:gd name="T5" fmla="*/ 144 h 288"/>
                <a:gd name="T6" fmla="*/ 536 w 536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6"/>
                <a:gd name="T13" fmla="*/ 0 h 288"/>
                <a:gd name="T14" fmla="*/ 536 w 53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6" h="288">
                  <a:moveTo>
                    <a:pt x="56" y="288"/>
                  </a:moveTo>
                  <a:cubicBezTo>
                    <a:pt x="128" y="276"/>
                    <a:pt x="200" y="264"/>
                    <a:pt x="200" y="240"/>
                  </a:cubicBezTo>
                  <a:cubicBezTo>
                    <a:pt x="200" y="216"/>
                    <a:pt x="0" y="184"/>
                    <a:pt x="56" y="144"/>
                  </a:cubicBezTo>
                  <a:cubicBezTo>
                    <a:pt x="112" y="104"/>
                    <a:pt x="456" y="24"/>
                    <a:pt x="53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5" name="Text Box 28"/>
            <p:cNvSpPr txBox="1">
              <a:spLocks noChangeArrowheads="1"/>
            </p:cNvSpPr>
            <p:nvPr/>
          </p:nvSpPr>
          <p:spPr bwMode="auto">
            <a:xfrm>
              <a:off x="86" y="3527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x</a:t>
              </a:r>
              <a:r>
                <a:rPr lang="en-US" baseline="30000">
                  <a:solidFill>
                    <a:srgbClr val="000000"/>
                  </a:solidFill>
                </a:rPr>
                <a:t>*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20492" name="Picture 21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52" y="5851358"/>
            <a:ext cx="38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22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650" y="2432050"/>
            <a:ext cx="184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Line 12"/>
          <p:cNvSpPr>
            <a:spLocks noChangeShapeType="1"/>
          </p:cNvSpPr>
          <p:nvPr/>
        </p:nvSpPr>
        <p:spPr bwMode="auto">
          <a:xfrm rot="10800000" flipH="1" flipV="1">
            <a:off x="1362362" y="5227782"/>
            <a:ext cx="533400" cy="53340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" name="Picture 24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25000"/>
          <a:stretch/>
        </p:blipFill>
        <p:spPr bwMode="auto">
          <a:xfrm>
            <a:off x="685800" y="3968750"/>
            <a:ext cx="460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495800" y="3440668"/>
            <a:ext cx="4038600" cy="2877584"/>
            <a:chOff x="4495800" y="3440668"/>
            <a:chExt cx="4038600" cy="2877584"/>
          </a:xfrm>
        </p:grpSpPr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 flipV="1">
              <a:off x="6011146" y="4108450"/>
              <a:ext cx="365591" cy="63976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7" name="Group 31"/>
            <p:cNvGrpSpPr>
              <a:grpSpLocks/>
            </p:cNvGrpSpPr>
            <p:nvPr/>
          </p:nvGrpSpPr>
          <p:grpSpPr bwMode="auto">
            <a:xfrm>
              <a:off x="5029199" y="4108451"/>
              <a:ext cx="3505201" cy="2209801"/>
              <a:chOff x="432" y="2592"/>
              <a:chExt cx="2208" cy="1392"/>
            </a:xfrm>
          </p:grpSpPr>
          <p:sp>
            <p:nvSpPr>
              <p:cNvPr id="28" name="Oval 8"/>
              <p:cNvSpPr>
                <a:spLocks noChangeArrowheads="1"/>
              </p:cNvSpPr>
              <p:nvPr/>
            </p:nvSpPr>
            <p:spPr bwMode="auto">
              <a:xfrm>
                <a:off x="981" y="3264"/>
                <a:ext cx="768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9"/>
              <p:cNvSpPr>
                <a:spLocks noChangeArrowheads="1"/>
              </p:cNvSpPr>
              <p:nvPr/>
            </p:nvSpPr>
            <p:spPr bwMode="auto">
              <a:xfrm>
                <a:off x="789" y="3168"/>
                <a:ext cx="1104" cy="38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Oval 10"/>
              <p:cNvSpPr>
                <a:spLocks noChangeArrowheads="1"/>
              </p:cNvSpPr>
              <p:nvPr/>
            </p:nvSpPr>
            <p:spPr bwMode="auto">
              <a:xfrm>
                <a:off x="597" y="3024"/>
                <a:ext cx="1536" cy="6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Freeform 11"/>
              <p:cNvSpPr>
                <a:spLocks/>
              </p:cNvSpPr>
              <p:nvPr/>
            </p:nvSpPr>
            <p:spPr bwMode="auto">
              <a:xfrm>
                <a:off x="432" y="2784"/>
                <a:ext cx="1728" cy="976"/>
              </a:xfrm>
              <a:custGeom>
                <a:avLst/>
                <a:gdLst>
                  <a:gd name="T0" fmla="*/ 0 w 1728"/>
                  <a:gd name="T1" fmla="*/ 976 h 976"/>
                  <a:gd name="T2" fmla="*/ 528 w 1728"/>
                  <a:gd name="T3" fmla="*/ 400 h 976"/>
                  <a:gd name="T4" fmla="*/ 1296 w 1728"/>
                  <a:gd name="T5" fmla="*/ 64 h 976"/>
                  <a:gd name="T6" fmla="*/ 1728 w 1728"/>
                  <a:gd name="T7" fmla="*/ 16 h 97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28"/>
                  <a:gd name="T13" fmla="*/ 0 h 976"/>
                  <a:gd name="T14" fmla="*/ 1728 w 1728"/>
                  <a:gd name="T15" fmla="*/ 976 h 97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28" h="976">
                    <a:moveTo>
                      <a:pt x="0" y="976"/>
                    </a:moveTo>
                    <a:cubicBezTo>
                      <a:pt x="156" y="764"/>
                      <a:pt x="312" y="552"/>
                      <a:pt x="528" y="400"/>
                    </a:cubicBezTo>
                    <a:cubicBezTo>
                      <a:pt x="744" y="248"/>
                      <a:pt x="1096" y="128"/>
                      <a:pt x="1296" y="64"/>
                    </a:cubicBezTo>
                    <a:cubicBezTo>
                      <a:pt x="1496" y="0"/>
                      <a:pt x="1612" y="8"/>
                      <a:pt x="1728" y="16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1420" y="3753"/>
                <a:ext cx="1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00"/>
                    </a:solidFill>
                  </a:rPr>
                  <a:t>Level sets of F(x)</a:t>
                </a:r>
              </a:p>
            </p:txBody>
          </p:sp>
          <p:sp>
            <p:nvSpPr>
              <p:cNvPr id="33" name="Text Box 14"/>
              <p:cNvSpPr txBox="1">
                <a:spLocks noChangeArrowheads="1"/>
              </p:cNvSpPr>
              <p:nvPr/>
            </p:nvSpPr>
            <p:spPr bwMode="auto">
              <a:xfrm>
                <a:off x="1317" y="2592"/>
                <a:ext cx="125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000000"/>
                    </a:solidFill>
                  </a:rPr>
                  <a:t>Constraint G(x)=0</a:t>
                </a:r>
              </a:p>
            </p:txBody>
          </p:sp>
        </p:grpSp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6324600" y="4724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38" name="Picture 21" descr="Edittex.bmp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5562600"/>
              <a:ext cx="3810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Line 12"/>
            <p:cNvSpPr>
              <a:spLocks noChangeShapeType="1"/>
            </p:cNvSpPr>
            <p:nvPr/>
          </p:nvSpPr>
          <p:spPr bwMode="auto">
            <a:xfrm rot="10800000" flipV="1">
              <a:off x="6388767" y="4776536"/>
              <a:ext cx="1" cy="679451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0" name="Picture 39" descr="Edittex.bmp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25000"/>
            <a:stretch/>
          </p:blipFill>
          <p:spPr bwMode="auto">
            <a:xfrm>
              <a:off x="5520106" y="3856831"/>
              <a:ext cx="460375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4495800" y="3440668"/>
              <a:ext cx="2743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Consider: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6923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Constrained Function optimization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447800"/>
            <a:ext cx="4800600" cy="4953000"/>
          </a:xfrm>
        </p:spPr>
        <p:txBody>
          <a:bodyPr/>
          <a:lstStyle/>
          <a:p>
            <a:pPr eaLnBrk="1" hangingPunct="1"/>
            <a:r>
              <a:rPr lang="en-US" dirty="0"/>
              <a:t>A</a:t>
            </a:r>
            <a:r>
              <a:rPr lang="en-US" dirty="0" smtClean="0"/>
              <a:t>t the optimal </a:t>
            </a:r>
            <a:r>
              <a:rPr lang="en-US" dirty="0" smtClean="0"/>
              <a:t>solution, gradient of F(x) must be parallel to gradient of G(x):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More generally, define: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Then a necessary condition is: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</a:t>
            </a:r>
            <a:r>
              <a:rPr lang="en-US" i="1" dirty="0" smtClean="0"/>
              <a:t>Lagrange multipliers </a:t>
            </a:r>
            <a:r>
              <a:rPr lang="en-US" i="1" dirty="0" smtClean="0">
                <a:sym typeface="Symbol" pitchFamily="18" charset="2"/>
              </a:rPr>
              <a:t> </a:t>
            </a:r>
            <a:r>
              <a:rPr lang="en-US" dirty="0" smtClean="0">
                <a:sym typeface="Symbol" pitchFamily="18" charset="2"/>
              </a:rPr>
              <a:t>are the sensitivity of the cost to a change in G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795338" y="4648200"/>
            <a:ext cx="533400" cy="533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486" name="Group 31"/>
          <p:cNvGrpSpPr>
            <a:grpSpLocks/>
          </p:cNvGrpSpPr>
          <p:nvPr/>
        </p:nvGrpSpPr>
        <p:grpSpPr bwMode="auto">
          <a:xfrm>
            <a:off x="685800" y="4114801"/>
            <a:ext cx="3505201" cy="2209801"/>
            <a:chOff x="432" y="2592"/>
            <a:chExt cx="2208" cy="1392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981" y="3264"/>
              <a:ext cx="76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7" name="Oval 9"/>
            <p:cNvSpPr>
              <a:spLocks noChangeArrowheads="1"/>
            </p:cNvSpPr>
            <p:nvPr/>
          </p:nvSpPr>
          <p:spPr bwMode="auto">
            <a:xfrm>
              <a:off x="789" y="3168"/>
              <a:ext cx="1104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8" name="Oval 10"/>
            <p:cNvSpPr>
              <a:spLocks noChangeArrowheads="1"/>
            </p:cNvSpPr>
            <p:nvPr/>
          </p:nvSpPr>
          <p:spPr bwMode="auto">
            <a:xfrm>
              <a:off x="597" y="3024"/>
              <a:ext cx="1536" cy="6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9" name="Freeform 11"/>
            <p:cNvSpPr>
              <a:spLocks/>
            </p:cNvSpPr>
            <p:nvPr/>
          </p:nvSpPr>
          <p:spPr bwMode="auto">
            <a:xfrm>
              <a:off x="432" y="2784"/>
              <a:ext cx="1728" cy="976"/>
            </a:xfrm>
            <a:custGeom>
              <a:avLst/>
              <a:gdLst>
                <a:gd name="T0" fmla="*/ 0 w 1728"/>
                <a:gd name="T1" fmla="*/ 976 h 976"/>
                <a:gd name="T2" fmla="*/ 528 w 1728"/>
                <a:gd name="T3" fmla="*/ 400 h 976"/>
                <a:gd name="T4" fmla="*/ 1296 w 1728"/>
                <a:gd name="T5" fmla="*/ 64 h 976"/>
                <a:gd name="T6" fmla="*/ 1728 w 1728"/>
                <a:gd name="T7" fmla="*/ 16 h 9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8"/>
                <a:gd name="T13" fmla="*/ 0 h 976"/>
                <a:gd name="T14" fmla="*/ 1728 w 1728"/>
                <a:gd name="T15" fmla="*/ 976 h 9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8" h="976">
                  <a:moveTo>
                    <a:pt x="0" y="976"/>
                  </a:moveTo>
                  <a:cubicBezTo>
                    <a:pt x="156" y="764"/>
                    <a:pt x="312" y="552"/>
                    <a:pt x="528" y="400"/>
                  </a:cubicBezTo>
                  <a:cubicBezTo>
                    <a:pt x="744" y="248"/>
                    <a:pt x="1096" y="128"/>
                    <a:pt x="1296" y="64"/>
                  </a:cubicBezTo>
                  <a:cubicBezTo>
                    <a:pt x="1496" y="0"/>
                    <a:pt x="1612" y="8"/>
                    <a:pt x="1728" y="16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1420" y="3753"/>
              <a:ext cx="1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0000"/>
                  </a:solidFill>
                </a:rPr>
                <a:t>Level sets of F(x)</a:t>
              </a:r>
            </a:p>
          </p:txBody>
        </p:sp>
        <p:sp>
          <p:nvSpPr>
            <p:cNvPr id="20501" name="Text Box 14"/>
            <p:cNvSpPr txBox="1">
              <a:spLocks noChangeArrowheads="1"/>
            </p:cNvSpPr>
            <p:nvPr/>
          </p:nvSpPr>
          <p:spPr bwMode="auto">
            <a:xfrm>
              <a:off x="1317" y="2592"/>
              <a:ext cx="12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Constraint G(x)=0</a:t>
              </a:r>
            </a:p>
          </p:txBody>
        </p:sp>
      </p:grpSp>
      <p:pic>
        <p:nvPicPr>
          <p:cNvPr id="20487" name="Picture 25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68812"/>
            <a:ext cx="3352800" cy="227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1317625" y="5159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36525" y="5181600"/>
            <a:ext cx="1079500" cy="784225"/>
            <a:chOff x="86" y="3264"/>
            <a:chExt cx="680" cy="494"/>
          </a:xfrm>
        </p:grpSpPr>
        <p:sp>
          <p:nvSpPr>
            <p:cNvPr id="20494" name="Freeform 27"/>
            <p:cNvSpPr>
              <a:spLocks/>
            </p:cNvSpPr>
            <p:nvPr/>
          </p:nvSpPr>
          <p:spPr bwMode="auto">
            <a:xfrm>
              <a:off x="230" y="3264"/>
              <a:ext cx="536" cy="288"/>
            </a:xfrm>
            <a:custGeom>
              <a:avLst/>
              <a:gdLst>
                <a:gd name="T0" fmla="*/ 56 w 536"/>
                <a:gd name="T1" fmla="*/ 288 h 288"/>
                <a:gd name="T2" fmla="*/ 200 w 536"/>
                <a:gd name="T3" fmla="*/ 240 h 288"/>
                <a:gd name="T4" fmla="*/ 56 w 536"/>
                <a:gd name="T5" fmla="*/ 144 h 288"/>
                <a:gd name="T6" fmla="*/ 536 w 536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6"/>
                <a:gd name="T13" fmla="*/ 0 h 288"/>
                <a:gd name="T14" fmla="*/ 536 w 53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6" h="288">
                  <a:moveTo>
                    <a:pt x="56" y="288"/>
                  </a:moveTo>
                  <a:cubicBezTo>
                    <a:pt x="128" y="276"/>
                    <a:pt x="200" y="264"/>
                    <a:pt x="200" y="240"/>
                  </a:cubicBezTo>
                  <a:cubicBezTo>
                    <a:pt x="200" y="216"/>
                    <a:pt x="0" y="184"/>
                    <a:pt x="56" y="144"/>
                  </a:cubicBezTo>
                  <a:cubicBezTo>
                    <a:pt x="112" y="104"/>
                    <a:pt x="456" y="24"/>
                    <a:pt x="53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95" name="Text Box 28"/>
            <p:cNvSpPr txBox="1">
              <a:spLocks noChangeArrowheads="1"/>
            </p:cNvSpPr>
            <p:nvPr/>
          </p:nvSpPr>
          <p:spPr bwMode="auto">
            <a:xfrm>
              <a:off x="86" y="3527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</a:rPr>
                <a:t>x</a:t>
              </a:r>
              <a:r>
                <a:rPr lang="en-US" baseline="30000">
                  <a:solidFill>
                    <a:srgbClr val="000000"/>
                  </a:solidFill>
                </a:rPr>
                <a:t>*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9249" name="Picture 3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38" y="3679825"/>
            <a:ext cx="1689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0491" name="Picture 22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648200"/>
            <a:ext cx="29845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21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52" y="5851358"/>
            <a:ext cx="38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22" descr="Edittex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650" y="2432050"/>
            <a:ext cx="184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7391400" y="2895600"/>
            <a:ext cx="1600200" cy="784225"/>
            <a:chOff x="7391400" y="2895600"/>
            <a:chExt cx="1600200" cy="784225"/>
          </a:xfrm>
        </p:grpSpPr>
        <p:sp>
          <p:nvSpPr>
            <p:cNvPr id="21" name="TextBox 20"/>
            <p:cNvSpPr txBox="1"/>
            <p:nvPr/>
          </p:nvSpPr>
          <p:spPr>
            <a:xfrm>
              <a:off x="7696200" y="28956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Lagrange multiplier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7391400" y="3264932"/>
              <a:ext cx="381000" cy="4148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Line 12"/>
          <p:cNvSpPr>
            <a:spLocks noChangeShapeType="1"/>
          </p:cNvSpPr>
          <p:nvPr/>
        </p:nvSpPr>
        <p:spPr bwMode="auto">
          <a:xfrm rot="10800000" flipH="1" flipV="1">
            <a:off x="1362362" y="5227782"/>
            <a:ext cx="533400" cy="53340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" name="Picture 24" descr="Edittex.bmp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25000"/>
          <a:stretch/>
        </p:blipFill>
        <p:spPr bwMode="auto">
          <a:xfrm>
            <a:off x="685800" y="3968750"/>
            <a:ext cx="460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9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approach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7"/>
            <a:ext cx="8229600" cy="4754563"/>
          </a:xfrm>
        </p:spPr>
        <p:txBody>
          <a:bodyPr/>
          <a:lstStyle/>
          <a:p>
            <a:r>
              <a:rPr lang="en-US" dirty="0" smtClean="0"/>
              <a:t>Add Lagrange multiplier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(t) for dynamic constraint</a:t>
            </a:r>
          </a:p>
          <a:p>
            <a:pPr lvl="1"/>
            <a:r>
              <a:rPr lang="en-US" dirty="0" smtClean="0"/>
              <a:t>And additional multipliers for terminal constraints or state constraints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dirty="0" smtClean="0"/>
              <a:t>Form augmented cost functional: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where </a:t>
            </a:r>
            <a:r>
              <a:rPr lang="en-US" dirty="0" smtClean="0"/>
              <a:t>the </a:t>
            </a:r>
            <a:r>
              <a:rPr lang="en-US" b="1" i="1" dirty="0" smtClean="0"/>
              <a:t>Hamiltonian </a:t>
            </a:r>
            <a:r>
              <a:rPr lang="en-US" dirty="0" smtClean="0"/>
              <a:t>is: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ecessary </a:t>
            </a:r>
            <a:r>
              <a:rPr lang="en-US" dirty="0" smtClean="0"/>
              <a:t>condition for </a:t>
            </a:r>
            <a:r>
              <a:rPr lang="en-US" dirty="0" smtClean="0"/>
              <a:t>optimality:         vanishes </a:t>
            </a:r>
            <a:r>
              <a:rPr lang="en-US" dirty="0" smtClean="0"/>
              <a:t>for any </a:t>
            </a:r>
            <a:r>
              <a:rPr lang="en-US" dirty="0" smtClean="0"/>
              <a:t>perturbation (variation) </a:t>
            </a:r>
            <a:r>
              <a:rPr lang="en-US" dirty="0" smtClean="0"/>
              <a:t>in x, u, or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about optimum:</a:t>
            </a:r>
          </a:p>
        </p:txBody>
      </p:sp>
      <p:pic>
        <p:nvPicPr>
          <p:cNvPr id="22533" name="Picture 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48250"/>
            <a:ext cx="311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4" name="Picture 7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495800"/>
            <a:ext cx="160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6" name="Picture 9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2509838"/>
            <a:ext cx="69469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5791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48554" y="6381690"/>
            <a:ext cx="632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i="1" dirty="0" smtClean="0">
                <a:solidFill>
                  <a:srgbClr val="FF0000"/>
                </a:solidFill>
              </a:rPr>
              <a:t>Variations</a:t>
            </a:r>
            <a:r>
              <a:rPr lang="en-US" sz="2000" i="1" dirty="0" smtClean="0">
                <a:solidFill>
                  <a:srgbClr val="FF0000"/>
                </a:solidFill>
              </a:rPr>
              <a:t> must satisfy path end conditions!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4600" y="5238750"/>
            <a:ext cx="6400800" cy="1085850"/>
            <a:chOff x="2514600" y="5238750"/>
            <a:chExt cx="6400800" cy="1085850"/>
          </a:xfrm>
        </p:grpSpPr>
        <p:sp>
          <p:nvSpPr>
            <p:cNvPr id="2" name="Right Brace 1"/>
            <p:cNvSpPr/>
            <p:nvPr/>
          </p:nvSpPr>
          <p:spPr>
            <a:xfrm>
              <a:off x="7661275" y="5664200"/>
              <a:ext cx="187325" cy="660400"/>
            </a:xfrm>
            <a:prstGeom prst="rightBrace">
              <a:avLst>
                <a:gd name="adj1" fmla="val 30082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7467600" y="5238750"/>
              <a:ext cx="1447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 dirty="0">
                  <a:solidFill>
                    <a:srgbClr val="FF0000"/>
                  </a:solidFill>
                </a:rPr>
                <a:t>“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variations”</a:t>
              </a:r>
              <a:endParaRPr lang="en-US" sz="2000" i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70104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6482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25146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688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</a:t>
            </a:r>
          </a:p>
        </p:txBody>
      </p:sp>
      <p:pic>
        <p:nvPicPr>
          <p:cNvPr id="1638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1447800"/>
            <a:ext cx="4335463" cy="3424238"/>
          </a:xfrm>
        </p:spPr>
      </p:pic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827E85-055C-474C-99FF-382827795F60}" type="slidenum">
              <a:rPr lang="en-US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3962400" y="35814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={x(t),u(t),</a:t>
            </a:r>
            <a:r>
              <a:rPr lang="en-US" sz="2400">
                <a:solidFill>
                  <a:srgbClr val="000000"/>
                </a:solidFill>
                <a:latin typeface="Symbol" pitchFamily="18" charset="2"/>
              </a:rPr>
              <a:t>l</a:t>
            </a:r>
            <a:r>
              <a:rPr lang="en-US" sz="2400">
                <a:solidFill>
                  <a:srgbClr val="000000"/>
                </a:solidFill>
              </a:rPr>
              <a:t>(t)}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381000" y="1647825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c(t)</a:t>
            </a:r>
            <a:r>
              <a:rPr lang="en-US" sz="2400" dirty="0">
                <a:solidFill>
                  <a:srgbClr val="000000"/>
                </a:solidFill>
              </a:rPr>
              <a:t>={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>
                <a:solidFill>
                  <a:srgbClr val="000000"/>
                </a:solidFill>
              </a:rPr>
              <a:t>x(t),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 d</a:t>
            </a:r>
            <a:r>
              <a:rPr lang="en-US" sz="2400" dirty="0">
                <a:solidFill>
                  <a:srgbClr val="000000"/>
                </a:solidFill>
              </a:rPr>
              <a:t>u(t),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 dl</a:t>
            </a:r>
            <a:r>
              <a:rPr lang="en-US" sz="2400" dirty="0">
                <a:solidFill>
                  <a:srgbClr val="000000"/>
                </a:solidFill>
              </a:rPr>
              <a:t>(t)}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85800" y="2132013"/>
            <a:ext cx="1828800" cy="763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86000" y="449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53200" y="1905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5" name="TextBox 9"/>
          <p:cNvSpPr txBox="1">
            <a:spLocks noChangeArrowheads="1"/>
          </p:cNvSpPr>
          <p:nvPr/>
        </p:nvSpPr>
        <p:spPr bwMode="auto">
          <a:xfrm>
            <a:off x="6248400" y="1747838"/>
            <a:ext cx="220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=c(T)</a:t>
            </a:r>
          </a:p>
        </p:txBody>
      </p:sp>
      <p:sp>
        <p:nvSpPr>
          <p:cNvPr id="16396" name="TextBox 8"/>
          <p:cNvSpPr txBox="1">
            <a:spLocks noChangeArrowheads="1"/>
          </p:cNvSpPr>
          <p:nvPr/>
        </p:nvSpPr>
        <p:spPr bwMode="auto">
          <a:xfrm>
            <a:off x="2514600" y="42672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=c(0)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371600"/>
            <a:ext cx="533400" cy="507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886200" y="2743200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c(t’)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4724400" y="137160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c(t’)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410546" y="2783186"/>
            <a:ext cx="76200" cy="785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3"/>
          </a:xfrm>
        </p:spPr>
        <p:txBody>
          <a:bodyPr/>
          <a:lstStyle/>
          <a:p>
            <a:r>
              <a:rPr lang="en-US" smtClean="0"/>
              <a:t>Derivation…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Note that (integration by parts):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So: </a:t>
            </a:r>
          </a:p>
        </p:txBody>
      </p:sp>
      <p:pic>
        <p:nvPicPr>
          <p:cNvPr id="23557" name="Picture 5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63688"/>
            <a:ext cx="7948613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3558" name="Picture 7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352800"/>
            <a:ext cx="60198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3559" name="Picture 11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65532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95400" y="998421"/>
            <a:ext cx="7057680" cy="384336"/>
          </a:xfrm>
          <a:prstGeom prst="rect">
            <a:avLst/>
          </a:prstGeom>
          <a:blipFill rotWithShape="1">
            <a:blip r:embed="rId9"/>
            <a:stretch>
              <a:fillRect l="-778" t="-7937" b="-2063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8200" y="5943600"/>
            <a:ext cx="7515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We want this to be </a:t>
            </a:r>
            <a:r>
              <a:rPr lang="en-US" sz="2000" b="1" i="1" dirty="0">
                <a:solidFill>
                  <a:srgbClr val="FF0000"/>
                </a:solidFill>
              </a:rPr>
              <a:t>stationary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for all variations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381000" y="1371600"/>
            <a:ext cx="6477000" cy="2362200"/>
          </a:xfrm>
          <a:prstGeom prst="rect">
            <a:avLst/>
          </a:prstGeom>
          <a:solidFill>
            <a:srgbClr val="E1F4FF"/>
          </a:solidFill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Pontryagin’s Maximum Principle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Optimal (x</a:t>
            </a:r>
            <a:r>
              <a:rPr lang="en-US" baseline="30000" dirty="0" smtClean="0"/>
              <a:t>*</a:t>
            </a:r>
            <a:r>
              <a:rPr lang="en-US" dirty="0" smtClean="0"/>
              <a:t>,u</a:t>
            </a:r>
            <a:r>
              <a:rPr lang="en-US" baseline="30000" dirty="0" smtClean="0"/>
              <a:t>*</a:t>
            </a:r>
            <a:r>
              <a:rPr lang="en-US" dirty="0" smtClean="0"/>
              <a:t>)  satisfy: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Can be more general and include terminal constraints </a:t>
            </a:r>
          </a:p>
          <a:p>
            <a:r>
              <a:rPr lang="en-US" dirty="0" smtClean="0"/>
              <a:t>Follows directly from:</a:t>
            </a:r>
          </a:p>
        </p:txBody>
      </p:sp>
      <p:pic>
        <p:nvPicPr>
          <p:cNvPr id="24582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05400"/>
            <a:ext cx="6019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4583" name="Picture 10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4014788"/>
            <a:ext cx="59277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757363"/>
            <a:ext cx="5372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12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341688"/>
            <a:ext cx="5956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3276600"/>
            <a:ext cx="3581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86600" y="14478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70C0"/>
                </a:solidFill>
              </a:rPr>
              <a:t>Optimal control is solution to O.D.E.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0" y="4643735"/>
            <a:ext cx="1502229" cy="1009352"/>
            <a:chOff x="3048000" y="4643735"/>
            <a:chExt cx="1502229" cy="100935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965371" y="4648200"/>
            <a:ext cx="1502229" cy="1009352"/>
            <a:chOff x="3048000" y="4643735"/>
            <a:chExt cx="1502229" cy="1009352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4143" y="5648292"/>
            <a:ext cx="801915" cy="1072380"/>
            <a:chOff x="3574143" y="5648292"/>
            <a:chExt cx="801915" cy="107238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437085" y="5638800"/>
            <a:ext cx="801915" cy="1072380"/>
            <a:chOff x="3574143" y="5648292"/>
            <a:chExt cx="801915" cy="1072380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086600" y="373380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Unbounded controls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Interpretation of </a:t>
            </a:r>
            <a:r>
              <a:rPr lang="en-US" smtClean="0">
                <a:sym typeface="Symbol" pitchFamily="18" charset="2"/>
              </a:rPr>
              <a:t>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Two-point boundary value problem:  is solved backwards in time</a:t>
            </a:r>
          </a:p>
          <a:p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is the “co-state” (or “</a:t>
            </a:r>
            <a:r>
              <a:rPr lang="en-US" dirty="0" err="1" smtClean="0"/>
              <a:t>adjoint</a:t>
            </a:r>
            <a:r>
              <a:rPr lang="en-US" dirty="0" smtClean="0"/>
              <a:t>” variable)</a:t>
            </a:r>
          </a:p>
          <a:p>
            <a:r>
              <a:rPr lang="en-US" dirty="0" smtClean="0"/>
              <a:t>Recall that </a:t>
            </a:r>
            <a:r>
              <a:rPr lang="en-US" i="1" dirty="0" smtClean="0"/>
              <a:t>H</a:t>
            </a:r>
            <a:r>
              <a:rPr lang="en-US" dirty="0" smtClean="0"/>
              <a:t> = </a:t>
            </a:r>
            <a:r>
              <a:rPr lang="en-US" i="1" dirty="0" smtClean="0"/>
              <a:t>L(</a:t>
            </a:r>
            <a:r>
              <a:rPr lang="en-US" i="1" dirty="0" err="1" smtClean="0"/>
              <a:t>x,u</a:t>
            </a:r>
            <a:r>
              <a:rPr lang="en-US" i="1" dirty="0" smtClean="0"/>
              <a:t>) +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baseline="30000" dirty="0" err="1" smtClean="0">
                <a:sym typeface="Symbol" pitchFamily="18" charset="2"/>
              </a:rPr>
              <a:t>T</a:t>
            </a:r>
            <a:r>
              <a:rPr lang="en-US" i="1" dirty="0" err="1" smtClean="0"/>
              <a:t>f</a:t>
            </a:r>
            <a:r>
              <a:rPr lang="en-US" i="1" dirty="0" smtClean="0"/>
              <a:t>(</a:t>
            </a:r>
            <a:r>
              <a:rPr lang="en-US" i="1" dirty="0" err="1" smtClean="0"/>
              <a:t>x,u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/>
              <a:t>If L=0,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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smtClean="0"/>
              <a:t>t) is the sensitivity of the cost to a perturbation in state x(t)</a:t>
            </a:r>
          </a:p>
          <a:p>
            <a:pPr lvl="1"/>
            <a:r>
              <a:rPr lang="en-US" dirty="0" smtClean="0"/>
              <a:t>In the integral as 	</a:t>
            </a:r>
          </a:p>
          <a:p>
            <a:pPr lvl="1"/>
            <a:r>
              <a:rPr lang="en-US" dirty="0" smtClean="0"/>
              <a:t>Recall </a:t>
            </a:r>
            <a:r>
              <a:rPr lang="en-US" dirty="0" smtClean="0">
                <a:sym typeface="Symbol" pitchFamily="18" charset="2"/>
              </a:rPr>
              <a:t></a:t>
            </a:r>
            <a:r>
              <a:rPr lang="en-US" dirty="0" smtClean="0"/>
              <a:t>J = … +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(0)</a:t>
            </a:r>
            <a:r>
              <a:rPr lang="en-US" dirty="0" smtClean="0">
                <a:sym typeface="Symbol" pitchFamily="18" charset="2"/>
              </a:rPr>
              <a:t></a:t>
            </a:r>
            <a:r>
              <a:rPr lang="en-US" dirty="0" smtClean="0"/>
              <a:t>x(0)</a:t>
            </a:r>
          </a:p>
        </p:txBody>
      </p:sp>
      <p:pic>
        <p:nvPicPr>
          <p:cNvPr id="25605" name="Picture 8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70013"/>
            <a:ext cx="181292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6" name="Picture 9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4267200"/>
            <a:ext cx="762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7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8768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3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913313"/>
            <a:ext cx="37861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usepackage{amsmath,amsfonts}\pagestyle{empty}&#10;\newcommand{\reals}{\mathbb{R}}&#10;\textwidth 3.25in&#10;\begin{document}&#10;Given $F:\,\reals^n\rightarrow\reals$ and $G_i:\,\reals^n\rightarrow\reals$, $i=1\ldots k$, then find $x^*\in\reals^n$ such that $G_i(x^*)=0\,\forall i$ and \mbox{$F(x^*)\geq F(x)$} for all $x$ satisfying $G_i(x)=0\,\forall i$.&#10;\end{document}&#10;"/>
  <p:tag name="EXTERNALNAME" val="Edittex"/>
  <p:tag name="BLEND" val="False"/>
  <p:tag name="TRANSPARENT" val="False"/>
  <p:tag name="BITMAPFORMAT" val="bmpmono"/>
  <p:tag name="DEBUGINTERACTIVE" val="True"/>
  <p:tag name="ORIGWIDTH" val="23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tilde{F}=F+\lambda^TG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3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\tilde{F}}{\partial\tilde{x}}\left(\tilde{x}^*\right)=0\qquad \tilde{x}=\begin{bmatrix}x\\ \lambda\end{bmatrix}$$&#10;\end{document}&#10;"/>
  <p:tag name="EXTERNALNAME" val="Edittex"/>
  <p:tag name="BLEND" val="False"/>
  <p:tag name="TRANSPARENT" val="False"/>
  <p:tag name="BITMAPFORMAT" val="bmpmono"/>
  <p:tag name="DEBUGINTERACTIVE" val="True"/>
  <p:tag name="ORIGWIDTH" val="234.960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30.000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delta\tilde{J}$$&#10;\end{document}&#10;"/>
  <p:tag name="EXTERNALNAME" val="Edittex"/>
  <p:tag name="BLEND" val="False"/>
  <p:tag name="TRANSPARENT" val="False"/>
  <p:tag name="BITMAPFORMAT" val="bmpmono"/>
  <p:tag name="DEBUGINTERACTIVE" val="True"/>
  <p:tag name="ORIGWIDTH" val="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$$H\triangleq L+\lambda^Tf$$&#10;\end{document}&#10;"/>
  <p:tag name="EXTERNALNAME" val="Edittex"/>
  <p:tag name="BLEND" val="False"/>
  <p:tag name="TRANSPARENT" val="False"/>
  <p:tag name="BITMAPFORMAT" val="bmpmono"/>
  <p:tag name="DEBUGINTERACTIVE" val="True"/>
  <p:tag name="ORIGWIDTH" val="12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tilde{J}(x,u,\lambda)&amp;=J(x,u)+\int_0^T\lambda^T\left(f(x,u)-\dot{x}\right)\mathrm{d}t\\&#10;&amp;=\int_0^T\left(L(x,u)+\lambda^T(f(x,u)-\dot{x})\right)\mathrm{d}t+V(x(T))\\&#10;&amp;=\int_0^T\left(H(x,u,\lambda)-\lambda^T\dot{x}\right)\mathrm{d}t+V(x(T))&#10;\end{align*}&#10;&#10;\end{document}&#10;"/>
  <p:tag name="EXTERNALNAME" val="Edittex"/>
  <p:tag name="BLEND" val="False"/>
  <p:tag name="TRANSPARENT" val="False"/>
  <p:tag name="BITMAPFORMAT" val="bmpmono"/>
  <p:tag name="DEBUGINTERACTIVE" val="True"/>
  <p:tag name="ORIGWIDTH" val="546.96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Given a system:&#10;$$\dot{x}=f(x,u)\qquad x\in\reals^n,\,\,u\in\Omega\subset\reals^p$$&#10;with $x(0)=x_0$.  Then find&#10;$$u=\mathrm{argmin}_{u\in\Omega}\left(\int_0^TL(x,u)\mathrm{d}t+V(x(T),u(T))\right)$$&#10;\end{document}&#10;"/>
  <p:tag name="EXTERNALNAME" val="Edittex"/>
  <p:tag name="BLEND" val="False"/>
  <p:tag name="TRANSPARENT" val="False"/>
  <p:tag name="BITMAPFORMAT" val="bmpmono"/>
  <p:tag name="DEBUGINTERACTIVE" val="True"/>
  <p:tag name="ORIGWIDTH" val="463.92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align*}&#10;\delta\tilde{J}&amp;\triangleq\tilde{J}-\tilde{J}^*\\&#10;&amp;\simeq\int_0^T\left(\frac{\partial H}{\partial x}\delta x&#10;+\frac{\partial H}{\partial u}\delta u&#10;-\lambda^T\delta\dot{x}&#10;+\left(\frac{\partial H}{\partial \lambda}-\dot{x}^T\right)\delta \lambda\right)\mathrm{d}t+\frac{\partial V}{\partial x}\delta x(T)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625.87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int_0^T\lambda^T\delta\dot{x}=-\int_0^T\dot{\lambda}^T\delta x+\lambda^T(T)\delta x(T)-\lambda^T(0)\delta x(0)$$&#10;\end{document}&#10;"/>
  <p:tag name="EXTERNALNAME" val="Edittex"/>
  <p:tag name="BLEND" val="False"/>
  <p:tag name="TRANSPARENT" val="False"/>
  <p:tag name="BITMAPFORMAT" val="bmpmono"/>
  <p:tag name="DEBUGINTERACTIVE" val="True"/>
  <p:tag name="ORIGWIDTH" val="47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If $\Omega=\reals^m$ and $H$ differentiable then $\partial H/\partial u=0$&#10;\end{document}&#10;"/>
  <p:tag name="EXTERNALNAME" val="Edittex"/>
  <p:tag name="BLEND" val="False"/>
  <p:tag name="TRANSPARENT" val="False"/>
  <p:tag name="BITMAPFORMAT" val="bmpmono"/>
  <p:tag name="DEBUGINTERACTIVE" val="True"/>
  <p:tag name="ORIGWIDTH" val="466.800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H(x^*(t),u^*(t),\lambda^*(t))\leq H(x^*(t),u,\lambda^*(t))\,\,\forall u\in\Omega$$&#10;\end{document}&#10;"/>
  <p:tag name="EXTERNALNAME" val="Edittex"/>
  <p:tag name="BLEND" val="False"/>
  <p:tag name="TRANSPARENT" val="False"/>
  <p:tag name="BITMAPFORMAT" val="bmpmono"/>
  <p:tag name="DEBUGINTERACTIVE" val="True"/>
  <p:tag name="ORIGWIDTH" val="468.960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leftarrow\,\,\,\dot{x}=f(x,u)$$&#10;\end{document}&#10;"/>
  <p:tag name="EXTERNALNAME" val="Edittex"/>
  <p:tag name="BLEND" val="False"/>
  <p:tag name="TRANSPARENT" val="False"/>
  <p:tag name="BITMAPFORMAT" val="bmpmono"/>
  <p:tag name="DEBUGINTERACTIVE" val="True"/>
  <p:tag name="ORIGWIDTH" val="142.7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\lambda(t)\delta\dot{x}$&#10;\end{document}&#10;"/>
  <p:tag name="EXTERNALNAME" val="Edittex"/>
  <p:tag name="BLEND" val="False"/>
  <p:tag name="TRANSPARENT" val="False"/>
  <p:tag name="BITMAPFORMAT" val="bmpmono"/>
  <p:tag name="DEBUGINTERACTIVE" val="True"/>
  <p:tag name="ORIGWIDTH" val="6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=0$$&#10;\end{document}&#10;"/>
  <p:tag name="EXTERNALNAME" val="Edittex"/>
  <p:tag name="BLEND" val="False"/>
  <p:tag name="TRANSPARENT" val="False"/>
  <p:tag name="BITMAPFORMAT" val="bmpmono"/>
  <p:tag name="DEBUGINTERACTIVE" val="True"/>
  <p:tag name="ORIGWIDTH" val="68.880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&amp;x(\tau^+)=x(\tau^-)+\epsilon\\&#10;&amp;\Rightarrow\delta\dot{x}=\epsilon\delta_D(t-\tau)\\&#10;&amp;\Rightarrow \delta\tilde{J}=\int\cdots\lambda^T\delta\dot{x}\cdots = \lambda^T(\tau)\epsilon\\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306.960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delta\tilde{J}}{\delta u}=\frac{\partial L}{\partial u}+\lambda^T\frac{\partial f}{\partial u}$$&#10;\end{document}&#10;"/>
  <p:tag name="EXTERNALNAME" val="Edittex"/>
  <p:tag name="BLEND" val="False"/>
  <p:tag name="TRANSPARENT" val="False"/>
  <p:tag name="BITMAPFORMAT" val="bmpmono"/>
  <p:tag name="DEBUGINTERACTIVE" val="True"/>
  <p:tag name="ORIGWIDTH" val="165.8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Integrate $\dot{x}=f(x,u^k(t))$&#10;\end{document}&#10;"/>
  <p:tag name="EXTERNALNAME" val="Edittex"/>
  <p:tag name="BLEND" val="False"/>
  <p:tag name="TRANSPARENT" val="False"/>
  <p:tag name="BITMAPFORMAT" val="bmpmono"/>
  <p:tag name="DEBUGINTERACTIVE" val="True"/>
  <p:tag name="ORIGWIDTH" val="242.87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-\dot{\lambda}=(\partial H(x,u^k(t))/\partial x)^T$&#10;\end{document}&#10;"/>
  <p:tag name="EXTERNALNAME" val="Edittex"/>
  <p:tag name="BLEND" val="False"/>
  <p:tag name="TRANSPARENT" val="False"/>
  <p:tag name="BITMAPFORMAT" val="bmpmono"/>
  <p:tag name="DEBUGINTERACTIVE" val="True"/>
  <p:tag name="ORIGWIDTH" val="244.7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dot{x}=Ax+Bu&#10;\qquad&#10;J=\frac{1}{2}\int_0^T\left(x^TQx+u^TRu\right)\mathrm{d}t&#10;$$&#10;\end{document}&#10;"/>
  <p:tag name="EXTERNALNAME" val="Edittex"/>
  <p:tag name="BLEND" val="False"/>
  <p:tag name="TRANSPARENT" val="False"/>
  <p:tag name="BITMAPFORMAT" val="bmpmono"/>
  <p:tag name="DEBUGINTERACTIVE" val="True"/>
  <p:tag name="ORIGWIDTH" val="453.87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\lambda}&amp;=-A^T\lambda+{Q}x\\&#10;Ru&amp;=-B^T\lambda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172.7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-\dot{P}&amp;=PA+A^TP+Q-PBR^{-1}B^TP\qquad P(T)=0\\&#10;u&amp;=-R^{-1}B^TPx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501.8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25.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usepackage{amsmath,amsfonts}\pagestyle{empty}&#10;\newcommand{\reals}{\mathbb{R}}&#10;\textwidth 3.25in&#10;\begin{document}&#10;Given $F:\,\reals^n\rightarrow\reals$ and $G_i:\,\reals^n\rightarrow\reals$, $i=1\ldots k$, then find $x^*\in\reals^n$ such that $G_i(x^*)=0\,\forall i$ and \mbox{$F(x^*)\geq F(x)$} for all $x$ satisfying $G_i(x)=0\,\forall i$.&#10;\end{document}&#10;"/>
  <p:tag name="EXTERNALNAME" val="Edittex"/>
  <p:tag name="BLEND" val="False"/>
  <p:tag name="TRANSPARENT" val="False"/>
  <p:tag name="BITMAPFORMAT" val="bmpmono"/>
  <p:tag name="DEBUGINTERACTIVE" val="True"/>
  <p:tag name="ORIGWIDTH" val="23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30.000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30.00008"/>
</p:tagLst>
</file>

<file path=ppt/theme/theme1.xml><?xml version="1.0" encoding="utf-8"?>
<a:theme xmlns:a="http://schemas.openxmlformats.org/drawingml/2006/main" name="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5027</TotalTime>
  <Words>814</Words>
  <Application>Microsoft Office PowerPoint</Application>
  <PresentationFormat>On-screen Show (4:3)</PresentationFormat>
  <Paragraphs>172</Paragraphs>
  <Slides>14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TMT</vt:lpstr>
      <vt:lpstr>1_TMT</vt:lpstr>
      <vt:lpstr>2_TMT</vt:lpstr>
      <vt:lpstr>3_TMT</vt:lpstr>
      <vt:lpstr>4_TMT</vt:lpstr>
      <vt:lpstr>PowerPoint Presentation</vt:lpstr>
      <vt:lpstr>Function Optimization</vt:lpstr>
      <vt:lpstr>Constrained Function optimization</vt:lpstr>
      <vt:lpstr>Constrained Function optimization</vt:lpstr>
      <vt:lpstr>Solution approach</vt:lpstr>
      <vt:lpstr>variation</vt:lpstr>
      <vt:lpstr>Derivation…</vt:lpstr>
      <vt:lpstr>Pontryagin’s Maximum Principle</vt:lpstr>
      <vt:lpstr>Interpretation of </vt:lpstr>
      <vt:lpstr>General Nonlinear Optimization</vt:lpstr>
      <vt:lpstr>Terminal Constraints</vt:lpstr>
      <vt:lpstr>General Remarks</vt:lpstr>
      <vt:lpstr>Example: Bang-Bang Control</vt:lpstr>
      <vt:lpstr>Linear system, Quadratic cost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81</cp:revision>
  <cp:lastPrinted>2015-01-07T18:48:57Z</cp:lastPrinted>
  <dcterms:created xsi:type="dcterms:W3CDTF">2009-01-02T15:28:37Z</dcterms:created>
  <dcterms:modified xsi:type="dcterms:W3CDTF">2015-01-07T18:51:49Z</dcterms:modified>
</cp:coreProperties>
</file>