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59" r:id="rId2"/>
    <p:sldMasterId id="2147483783" r:id="rId3"/>
  </p:sldMasterIdLst>
  <p:notesMasterIdLst>
    <p:notesMasterId r:id="rId10"/>
  </p:notesMasterIdLst>
  <p:handoutMasterIdLst>
    <p:handoutMasterId r:id="rId11"/>
  </p:handoutMasterIdLst>
  <p:sldIdLst>
    <p:sldId id="288" r:id="rId4"/>
    <p:sldId id="292" r:id="rId5"/>
    <p:sldId id="295" r:id="rId6"/>
    <p:sldId id="277" r:id="rId7"/>
    <p:sldId id="283" r:id="rId8"/>
    <p:sldId id="285" r:id="rId9"/>
  </p:sldIdLst>
  <p:sldSz cx="9144000" cy="6858000" type="screen4x3"/>
  <p:notesSz cx="7315200" cy="96012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755" autoAdjust="0"/>
    <p:restoredTop sz="93140" autoAdjust="0"/>
  </p:normalViewPr>
  <p:slideViewPr>
    <p:cSldViewPr>
      <p:cViewPr varScale="1">
        <p:scale>
          <a:sx n="103" d="100"/>
          <a:sy n="103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EFF23-8E50-4436-A165-BC4298880CDF}" type="slidenum">
              <a:rPr lang="en-US" smtClean="0">
                <a:solidFill>
                  <a:prstClr val="black"/>
                </a:solidFill>
              </a:rPr>
              <a:pPr eaLnBrk="1" hangingPunct="1"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A93B7B-DC6B-4615-9F7F-825C94F527DF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0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6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8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31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3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971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65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5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0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5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758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379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772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82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78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7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CDS 112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987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748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647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318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918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7952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41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8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6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8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1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6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tags" Target="../tags/tag5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8.xml"/><Relationship Id="rId7" Type="http://schemas.openxmlformats.org/officeDocument/2006/relationships/image" Target="../media/image9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12.png"/><Relationship Id="rId4" Type="http://schemas.openxmlformats.org/officeDocument/2006/relationships/tags" Target="../tags/tag9.xml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12.xml"/><Relationship Id="rId7" Type="http://schemas.openxmlformats.org/officeDocument/2006/relationships/image" Target="../media/image13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16.png"/><Relationship Id="rId4" Type="http://schemas.openxmlformats.org/officeDocument/2006/relationships/tags" Target="../tags/tag13.xml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12F4B1-87EE-40C0-8804-C21CA2D751B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52600" y="3214077"/>
                <a:ext cx="6019800" cy="1205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𝑢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arg</m:t>
                              </m:r>
                              <m:r>
                                <a:rPr lang="en-US" sz="2400" b="0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𝜖</m:t>
                              </m:r>
                              <m:r>
                                <m:rPr>
                                  <m:nor/>
                                </m:rPr>
                                <a:rPr lang="el-GR" sz="2400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Ω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limLoc m:val="undOvr"/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n-US" sz="24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𝐿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/>
                                </a:rPr>
                                <m:t>𝑑𝑡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𝑥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  <m:r>
                                    <a:rPr lang="en-US" sz="2400" i="1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𝑢</m:t>
                                  </m:r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214077"/>
                <a:ext cx="6019800" cy="120552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dirty="0" smtClean="0"/>
              <a:t>Optimal Control of Systems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85800" y="167640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Given a system:                     ;    ;                                ;  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(0) =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 smtClean="0"/>
              <a:t> 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4600" y="1676400"/>
                <a:ext cx="1767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676400"/>
                <a:ext cx="1767714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7" descr="Edittex.bmp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3" t="23214" r="11832" b="59643"/>
          <a:stretch/>
        </p:blipFill>
        <p:spPr bwMode="auto">
          <a:xfrm>
            <a:off x="4191000" y="1725930"/>
            <a:ext cx="254127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5800" y="2266890"/>
            <a:ext cx="708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Find the control u(t) for 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000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[0,T]</a:t>
            </a:r>
            <a:r>
              <a:rPr lang="en-US" sz="2000" dirty="0" smtClean="0"/>
              <a:t> such that</a:t>
            </a:r>
            <a:endParaRPr lang="en-US" sz="20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810000" y="4114800"/>
            <a:ext cx="3581400" cy="521732"/>
            <a:chOff x="3733800" y="4202668"/>
            <a:chExt cx="2895600" cy="597932"/>
          </a:xfrm>
        </p:grpSpPr>
        <p:sp>
          <p:nvSpPr>
            <p:cNvPr id="13" name="Right Brace 12"/>
            <p:cNvSpPr/>
            <p:nvPr/>
          </p:nvSpPr>
          <p:spPr>
            <a:xfrm rot="5400000">
              <a:off x="5029200" y="2907268"/>
              <a:ext cx="304800" cy="2895600"/>
            </a:xfrm>
            <a:prstGeom prst="rightBrace">
              <a:avLst>
                <a:gd name="adj1" fmla="val 46308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724400" y="4431268"/>
                  <a:ext cx="8896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400" y="4431268"/>
                  <a:ext cx="889667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301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Group 21"/>
          <p:cNvGrpSpPr/>
          <p:nvPr/>
        </p:nvGrpSpPr>
        <p:grpSpPr>
          <a:xfrm>
            <a:off x="2133600" y="2743200"/>
            <a:ext cx="2628900" cy="914400"/>
            <a:chOff x="2133600" y="2743200"/>
            <a:chExt cx="2628900" cy="914400"/>
          </a:xfrm>
        </p:grpSpPr>
        <p:sp>
          <p:nvSpPr>
            <p:cNvPr id="16" name="Right Brace 15"/>
            <p:cNvSpPr/>
            <p:nvPr/>
          </p:nvSpPr>
          <p:spPr>
            <a:xfrm rot="16200000">
              <a:off x="4228415" y="3123516"/>
              <a:ext cx="268069" cy="800100"/>
            </a:xfrm>
            <a:prstGeom prst="rightBrace">
              <a:avLst>
                <a:gd name="adj1" fmla="val 26999"/>
                <a:gd name="adj2" fmla="val 5000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33600" y="2743200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Instantaneous (Stage) Cost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3733800" y="3072826"/>
              <a:ext cx="495300" cy="42475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5614066" y="2743200"/>
            <a:ext cx="1929734" cy="914400"/>
            <a:chOff x="2566066" y="2743200"/>
            <a:chExt cx="1929734" cy="914400"/>
          </a:xfrm>
        </p:grpSpPr>
        <p:sp>
          <p:nvSpPr>
            <p:cNvPr id="24" name="Right Brace 23"/>
            <p:cNvSpPr/>
            <p:nvPr/>
          </p:nvSpPr>
          <p:spPr>
            <a:xfrm rot="16200000">
              <a:off x="3260424" y="2727022"/>
              <a:ext cx="236220" cy="1624935"/>
            </a:xfrm>
            <a:prstGeom prst="rightBrace">
              <a:avLst>
                <a:gd name="adj1" fmla="val 26999"/>
                <a:gd name="adj2" fmla="val 5000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667000" y="27432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Terminal Cost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Straight Arrow Connector 25"/>
            <p:cNvCxnSpPr>
              <a:stCxn id="25" idx="2"/>
              <a:endCxn id="24" idx="1"/>
            </p:cNvCxnSpPr>
            <p:nvPr/>
          </p:nvCxnSpPr>
          <p:spPr>
            <a:xfrm flipH="1">
              <a:off x="3378535" y="3112532"/>
              <a:ext cx="202865" cy="30884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505326" y="4419600"/>
            <a:ext cx="8229600" cy="23923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kern="0" dirty="0" smtClean="0"/>
          </a:p>
          <a:p>
            <a:pPr eaLnBrk="1" hangingPunct="1"/>
            <a:r>
              <a:rPr lang="en-US" kern="0" dirty="0" smtClean="0"/>
              <a:t>Can include constraints on control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kern="0" dirty="0"/>
              <a:t> </a:t>
            </a:r>
            <a:r>
              <a:rPr lang="en-US" kern="0" dirty="0" smtClean="0"/>
              <a:t>and state </a:t>
            </a:r>
            <a:r>
              <a:rPr lang="en-US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kern="0" dirty="0" smtClean="0"/>
              <a:t> </a:t>
            </a:r>
          </a:p>
          <a:p>
            <a:pPr lvl="1" eaLnBrk="1" hangingPunct="1"/>
            <a:r>
              <a:rPr lang="en-US" kern="0" dirty="0" smtClean="0"/>
              <a:t>(along trajectory or at final time): </a:t>
            </a:r>
          </a:p>
          <a:p>
            <a:pPr eaLnBrk="1" hangingPunct="1"/>
            <a:r>
              <a:rPr lang="en-US" kern="0" dirty="0" smtClean="0"/>
              <a:t>Final time </a:t>
            </a:r>
            <a:r>
              <a:rPr lang="en-US" i="1" kern="0" dirty="0" smtClean="0"/>
              <a:t>T</a:t>
            </a:r>
            <a:r>
              <a:rPr lang="en-US" kern="0" dirty="0" smtClean="0"/>
              <a:t> may or may not be free (we’ll first derive fixed </a:t>
            </a:r>
            <a:r>
              <a:rPr lang="en-US" i="1" kern="0" dirty="0" smtClean="0"/>
              <a:t>T </a:t>
            </a:r>
            <a:r>
              <a:rPr lang="en-US" kern="0" dirty="0" smtClean="0"/>
              <a:t>case)</a:t>
            </a:r>
          </a:p>
        </p:txBody>
      </p:sp>
    </p:spTree>
    <p:extLst>
      <p:ext uri="{BB962C8B-B14F-4D97-AF65-F5344CB8AC3E}">
        <p14:creationId xmlns:p14="http://schemas.microsoft.com/office/powerpoint/2010/main" val="193685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approach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7"/>
            <a:ext cx="8229600" cy="4754563"/>
          </a:xfrm>
        </p:spPr>
        <p:txBody>
          <a:bodyPr/>
          <a:lstStyle/>
          <a:p>
            <a:r>
              <a:rPr lang="en-US" dirty="0" smtClean="0"/>
              <a:t>Add Lagrange multiplier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(t) for dynamic constraint</a:t>
            </a:r>
          </a:p>
          <a:p>
            <a:pPr lvl="1"/>
            <a:r>
              <a:rPr lang="en-US" dirty="0" smtClean="0"/>
              <a:t>And additional multipliers for terminal constraints or state constraints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dirty="0" smtClean="0"/>
              <a:t>Form augmented cost functional: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where the </a:t>
            </a:r>
            <a:r>
              <a:rPr lang="en-US" b="1" i="1" dirty="0" smtClean="0"/>
              <a:t>Hamiltonian </a:t>
            </a:r>
            <a:r>
              <a:rPr lang="en-US" dirty="0" smtClean="0"/>
              <a:t>is:</a:t>
            </a:r>
          </a:p>
          <a:p>
            <a:r>
              <a:rPr lang="en-US" dirty="0"/>
              <a:t>N</a:t>
            </a:r>
            <a:r>
              <a:rPr lang="en-US" dirty="0" smtClean="0"/>
              <a:t>ecessary condition for optimality:         vanishes for any perturbation (variation) in x, u, or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about optimum:</a:t>
            </a:r>
          </a:p>
        </p:txBody>
      </p:sp>
      <p:pic>
        <p:nvPicPr>
          <p:cNvPr id="22533" name="Picture 6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48250"/>
            <a:ext cx="311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4" name="Picture 7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495800"/>
            <a:ext cx="160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6" name="Picture 9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2509838"/>
            <a:ext cx="69469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5791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  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48554" y="6381690"/>
            <a:ext cx="632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i="1" dirty="0" smtClean="0">
                <a:solidFill>
                  <a:srgbClr val="FF0000"/>
                </a:solidFill>
              </a:rPr>
              <a:t>Variations must satisfy path end conditions! </a:t>
            </a:r>
            <a:endParaRPr lang="en-US" sz="2000" i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14600" y="5238750"/>
            <a:ext cx="6400800" cy="1085850"/>
            <a:chOff x="2514600" y="5238750"/>
            <a:chExt cx="6400800" cy="1085850"/>
          </a:xfrm>
        </p:grpSpPr>
        <p:sp>
          <p:nvSpPr>
            <p:cNvPr id="2" name="Right Brace 1"/>
            <p:cNvSpPr/>
            <p:nvPr/>
          </p:nvSpPr>
          <p:spPr>
            <a:xfrm>
              <a:off x="7661275" y="5664200"/>
              <a:ext cx="187325" cy="660400"/>
            </a:xfrm>
            <a:prstGeom prst="rightBrace">
              <a:avLst>
                <a:gd name="adj1" fmla="val 30082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7467600" y="5238750"/>
              <a:ext cx="1447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000" i="1" dirty="0">
                  <a:solidFill>
                    <a:srgbClr val="FF0000"/>
                  </a:solidFill>
                </a:rPr>
                <a:t>“</a:t>
              </a:r>
              <a:r>
                <a:rPr lang="en-US" sz="2000" i="1" dirty="0" smtClean="0">
                  <a:solidFill>
                    <a:srgbClr val="FF0000"/>
                  </a:solidFill>
                </a:rPr>
                <a:t>variations”</a:t>
              </a:r>
              <a:endParaRPr lang="en-US" sz="2000" i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 flipH="1">
              <a:off x="7010400" y="617220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4648200" y="617220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2514600" y="617220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688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381000" y="1371600"/>
            <a:ext cx="6477000" cy="2362200"/>
          </a:xfrm>
          <a:prstGeom prst="rect">
            <a:avLst/>
          </a:prstGeom>
          <a:solidFill>
            <a:srgbClr val="E1F4FF"/>
          </a:solidFill>
          <a:ln w="9525">
            <a:solidFill>
              <a:schemeClr val="accent2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Pontryagin’s Maximum Principle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Optimal (x</a:t>
            </a:r>
            <a:r>
              <a:rPr lang="en-US" baseline="30000" dirty="0" smtClean="0"/>
              <a:t>*</a:t>
            </a:r>
            <a:r>
              <a:rPr lang="en-US" dirty="0" smtClean="0"/>
              <a:t>,u</a:t>
            </a:r>
            <a:r>
              <a:rPr lang="en-US" baseline="30000" dirty="0" smtClean="0"/>
              <a:t>*</a:t>
            </a:r>
            <a:r>
              <a:rPr lang="en-US" dirty="0" smtClean="0"/>
              <a:t>)  satisfy: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Can be more general and include terminal constraints </a:t>
            </a:r>
          </a:p>
          <a:p>
            <a:r>
              <a:rPr lang="en-US" dirty="0" smtClean="0"/>
              <a:t>Follows directly from:</a:t>
            </a:r>
          </a:p>
        </p:txBody>
      </p:sp>
      <p:pic>
        <p:nvPicPr>
          <p:cNvPr id="24582" name="Picture 4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05400"/>
            <a:ext cx="6019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4583" name="Picture 10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4014788"/>
            <a:ext cx="59277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757363"/>
            <a:ext cx="5372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12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341688"/>
            <a:ext cx="5956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200" y="3276600"/>
            <a:ext cx="3581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86600" y="1447800"/>
            <a:ext cx="1752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70C0"/>
                </a:solidFill>
              </a:rPr>
              <a:t>Optimal control is solution to O.D.E.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0" y="4643735"/>
            <a:ext cx="1502229" cy="1009352"/>
            <a:chOff x="3048000" y="4643735"/>
            <a:chExt cx="1502229" cy="100935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965371" y="4648200"/>
            <a:ext cx="1502229" cy="1009352"/>
            <a:chOff x="3048000" y="4643735"/>
            <a:chExt cx="1502229" cy="1009352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4143" y="5648292"/>
            <a:ext cx="801915" cy="1072380"/>
            <a:chOff x="3574143" y="5648292"/>
            <a:chExt cx="801915" cy="107238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437085" y="5638800"/>
            <a:ext cx="801915" cy="1072380"/>
            <a:chOff x="3574143" y="5648292"/>
            <a:chExt cx="801915" cy="1072380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086600" y="3733800"/>
            <a:ext cx="1752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Unbounded controls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39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Interpretation of </a:t>
            </a:r>
            <a:r>
              <a:rPr lang="en-US" smtClean="0">
                <a:sym typeface="Symbol" pitchFamily="18" charset="2"/>
              </a:rPr>
              <a:t>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dirty="0" smtClean="0">
                <a:sym typeface="Symbol" pitchFamily="18" charset="2"/>
              </a:rPr>
              <a:t>Two-point boundary value problem:  is solved backwards in time</a:t>
            </a:r>
          </a:p>
          <a:p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is the “co-state” (or “</a:t>
            </a:r>
            <a:r>
              <a:rPr lang="en-US" dirty="0" err="1" smtClean="0"/>
              <a:t>adjoint</a:t>
            </a:r>
            <a:r>
              <a:rPr lang="en-US" dirty="0" smtClean="0"/>
              <a:t>” variable)</a:t>
            </a:r>
          </a:p>
          <a:p>
            <a:r>
              <a:rPr lang="en-US" dirty="0" smtClean="0"/>
              <a:t>Recall that </a:t>
            </a:r>
            <a:r>
              <a:rPr lang="en-US" i="1" dirty="0" smtClean="0"/>
              <a:t>H</a:t>
            </a:r>
            <a:r>
              <a:rPr lang="en-US" dirty="0" smtClean="0"/>
              <a:t> = </a:t>
            </a:r>
            <a:r>
              <a:rPr lang="en-US" i="1" dirty="0" smtClean="0"/>
              <a:t>L(</a:t>
            </a:r>
            <a:r>
              <a:rPr lang="en-US" i="1" dirty="0" err="1" smtClean="0"/>
              <a:t>x,u</a:t>
            </a:r>
            <a:r>
              <a:rPr lang="en-US" i="1" dirty="0" smtClean="0"/>
              <a:t>) +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baseline="30000" dirty="0" err="1" smtClean="0">
                <a:sym typeface="Symbol" pitchFamily="18" charset="2"/>
              </a:rPr>
              <a:t>T</a:t>
            </a:r>
            <a:r>
              <a:rPr lang="en-US" i="1" dirty="0" err="1" smtClean="0"/>
              <a:t>f</a:t>
            </a:r>
            <a:r>
              <a:rPr lang="en-US" i="1" dirty="0" smtClean="0"/>
              <a:t>(</a:t>
            </a:r>
            <a:r>
              <a:rPr lang="en-US" i="1" dirty="0" err="1" smtClean="0"/>
              <a:t>x,u</a:t>
            </a:r>
            <a:r>
              <a:rPr lang="en-US" i="1" dirty="0" smtClean="0"/>
              <a:t>)</a:t>
            </a:r>
            <a:endParaRPr lang="en-US" dirty="0" smtClean="0"/>
          </a:p>
          <a:p>
            <a:r>
              <a:rPr lang="en-US" dirty="0" smtClean="0"/>
              <a:t>If L=0,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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smtClean="0"/>
              <a:t>t) is the sensitivity of the cost to a perturbation in state x(t)</a:t>
            </a:r>
          </a:p>
          <a:p>
            <a:pPr lvl="1"/>
            <a:r>
              <a:rPr lang="en-US" dirty="0" smtClean="0"/>
              <a:t>In the integral as 	</a:t>
            </a:r>
          </a:p>
          <a:p>
            <a:pPr lvl="1"/>
            <a:r>
              <a:rPr lang="en-US" dirty="0" smtClean="0"/>
              <a:t>Recall </a:t>
            </a:r>
            <a:r>
              <a:rPr lang="en-US" dirty="0" smtClean="0">
                <a:sym typeface="Symbol" pitchFamily="18" charset="2"/>
              </a:rPr>
              <a:t></a:t>
            </a:r>
            <a:r>
              <a:rPr lang="en-US" dirty="0" smtClean="0"/>
              <a:t>J = … +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(0)</a:t>
            </a:r>
            <a:r>
              <a:rPr lang="en-US" dirty="0" smtClean="0">
                <a:sym typeface="Symbol" pitchFamily="18" charset="2"/>
              </a:rPr>
              <a:t></a:t>
            </a:r>
            <a:r>
              <a:rPr lang="en-US" dirty="0" smtClean="0"/>
              <a:t>x(0)</a:t>
            </a:r>
          </a:p>
        </p:txBody>
      </p:sp>
      <p:pic>
        <p:nvPicPr>
          <p:cNvPr id="25605" name="Picture 8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370013"/>
            <a:ext cx="181292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5606" name="Picture 9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4267200"/>
            <a:ext cx="762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5607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8768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3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913313"/>
            <a:ext cx="378618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44562"/>
          </a:xfrm>
        </p:spPr>
        <p:txBody>
          <a:bodyPr/>
          <a:lstStyle/>
          <a:p>
            <a:r>
              <a:rPr lang="en-US" dirty="0" smtClean="0"/>
              <a:t>Terminal Constraints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192826-6329-4AE8-BE92-AF6E08069470}" type="slidenum">
              <a:rPr lang="en-US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3410" y="1371600"/>
                <a:ext cx="8298180" cy="4110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Assume </a:t>
                </a:r>
                <a:r>
                  <a:rPr lang="en-US" b="1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q 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terminal constraints of the form:  </a:t>
                </a:r>
                <a:r>
                  <a:rPr lang="el-GR" dirty="0" smtClean="0">
                    <a:solidFill>
                      <a:srgbClr val="000000"/>
                    </a:solidFill>
                    <a:sym typeface="Symbol"/>
                  </a:rPr>
                  <a:t>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(x(T))=0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Then </a:t>
                </a:r>
              </a:p>
              <a:p>
                <a:pPr lvl="1"/>
                <a:endPara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2"/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                   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(T)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pt-BR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𝑉</m:t>
                            </m:r>
                          </m:num>
                          <m:den>
                            <m:r>
                              <a:rPr lang="pt-BR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  <m:d>
                          <m:d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T</m:t>
                            </m:r>
                          </m:e>
                        </m:d>
                      </m:e>
                    </m:d>
                    <m:r>
                      <a:rPr lang="en-US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  <a:sym typeface="Symbol"/>
                              </a:rPr>
                              <m:t></m:t>
                            </m:r>
                          </m:num>
                          <m:den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𝜕</m:t>
                            </m:r>
                            <m: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en-US" smtClean="0">
                        <a:solidFill>
                          <a:srgbClr val="00000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(x(T))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/>
                            <a:cs typeface="Times New Roman" pitchFamily="18" charset="0"/>
                          </a:rPr>
                          <m:t>𝑣</m:t>
                        </m:r>
                      </m:e>
                      <m:sup/>
                    </m:sSup>
                  </m:oMath>
                </a14:m>
                <a:endPara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2"/>
                <a:endParaRPr lang="en-US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Where </a:t>
                </a:r>
                <a:r>
                  <a:rPr lang="en-US" dirty="0" smtClean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n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a set of undetermined Lagrange Multipliers</a:t>
                </a:r>
              </a:p>
              <a:p>
                <a:pPr lvl="1"/>
                <a:endParaRPr lang="en-US" dirty="0" smtClean="0">
                  <a:solidFill>
                    <a:srgbClr val="000000"/>
                  </a:solidFill>
                  <a:latin typeface="Arial"/>
                  <a:cs typeface="Times New Roman" pitchFamily="18" charset="0"/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Under some conditions, </a:t>
                </a:r>
                <a:r>
                  <a:rPr lang="en-US" dirty="0" smtClean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n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free, and therefore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</a:t>
                </a:r>
                <a:r>
                  <a:rPr lang="en-US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(T)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free as well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endParaRPr lang="en-US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When the final time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is free (i.e., it is not predetermined), then the cost function </a:t>
                </a:r>
                <a:r>
                  <a:rPr lang="en-US" i="1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J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must be stationary with respect to perturbations 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T: T* + </a:t>
                </a:r>
                <a:r>
                  <a:rPr lang="en-US" dirty="0" err="1" smtClean="0">
                    <a:solidFill>
                      <a:srgbClr val="000000"/>
                    </a:solidFill>
                    <a:latin typeface="Symbol" pitchFamily="18" charset="2"/>
                    <a:cs typeface="Times New Roman" pitchFamily="18" charset="0"/>
                  </a:rPr>
                  <a:t>d</a:t>
                </a:r>
                <a:r>
                  <a:rPr lang="en-US" dirty="0" err="1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T.</a:t>
                </a:r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dirty="0" smtClean="0">
                    <a:solidFill>
                      <a:srgbClr val="000000"/>
                    </a:solidFill>
                    <a:latin typeface="Arial"/>
                    <a:cs typeface="Times New Roman" pitchFamily="18" charset="0"/>
                  </a:rPr>
                  <a:t>In this case:</a:t>
                </a:r>
              </a:p>
              <a:p>
                <a:endParaRPr lang="en-US" dirty="0" smtClean="0">
                  <a:solidFill>
                    <a:srgbClr val="000000"/>
                  </a:solidFill>
                  <a:latin typeface="Arial"/>
                  <a:cs typeface="Times New Roman" pitchFamily="18" charset="0"/>
                </a:endParaRPr>
              </a:p>
              <a:p>
                <a:pPr algn="ctr"/>
                <a:r>
                  <a:rPr lang="en-US" dirty="0" smtClean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H(T) = 0</a:t>
                </a:r>
                <a:endParaRPr lang="en-US" dirty="0" smtClean="0">
                  <a:solidFill>
                    <a:srgbClr val="000000"/>
                  </a:solidFill>
                  <a:latin typeface="Arial"/>
                  <a:cs typeface="Times New Roman" pitchFamily="18" charset="0"/>
                </a:endParaRPr>
              </a:p>
              <a:p>
                <a:pPr marL="742950" lvl="1" indent="-285750">
                  <a:buFont typeface="Arial" pitchFamily="34" charset="0"/>
                  <a:buChar char="•"/>
                </a:pPr>
                <a:endParaRPr lang="en-US" dirty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10" y="1371600"/>
                <a:ext cx="8298180" cy="4110421"/>
              </a:xfrm>
              <a:prstGeom prst="rect">
                <a:avLst/>
              </a:prstGeom>
              <a:blipFill rotWithShape="1">
                <a:blip r:embed="rId2"/>
                <a:stretch>
                  <a:fillRect l="-661" t="-890" r="-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592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Bang-Bang Control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111" t="-897"/>
            </a:stretch>
          </a:blipFill>
          <a:extLst/>
        </p:spPr>
        <p:txBody>
          <a:bodyPr/>
          <a:lstStyle/>
          <a:p>
            <a:r>
              <a:rPr lang="en-US" dirty="0">
                <a:noFill/>
              </a:rPr>
              <a:t> 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6C6D2B-1276-4209-9C95-7685C530E5ED}" type="slidenum">
              <a:rPr lang="en-US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562600" y="5638800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>
            <a:off x="5524500" y="5600700"/>
            <a:ext cx="2971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>
            <a:off x="4762500" y="5600700"/>
            <a:ext cx="2971800" cy="0"/>
          </a:xfrm>
          <a:prstGeom prst="straightConnector1">
            <a:avLst/>
          </a:prstGeom>
          <a:ln w="1905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>
            <a:off x="6362700" y="5676900"/>
            <a:ext cx="2971800" cy="0"/>
          </a:xfrm>
          <a:prstGeom prst="straightConnector1">
            <a:avLst/>
          </a:prstGeom>
          <a:ln w="1905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62600" y="4724400"/>
            <a:ext cx="2590800" cy="1371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8" name="TextBox 17"/>
          <p:cNvSpPr txBox="1">
            <a:spLocks noChangeArrowheads="1"/>
          </p:cNvSpPr>
          <p:nvPr/>
        </p:nvSpPr>
        <p:spPr bwMode="auto">
          <a:xfrm>
            <a:off x="8153400" y="5226050"/>
            <a:ext cx="914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89" name="TextBox 18"/>
          <p:cNvSpPr txBox="1">
            <a:spLocks noChangeArrowheads="1"/>
          </p:cNvSpPr>
          <p:nvPr/>
        </p:nvSpPr>
        <p:spPr bwMode="auto">
          <a:xfrm>
            <a:off x="5943600" y="5268913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0" name="TextBox 20"/>
          <p:cNvSpPr txBox="1">
            <a:spLocks noChangeArrowheads="1"/>
          </p:cNvSpPr>
          <p:nvPr/>
        </p:nvSpPr>
        <p:spPr bwMode="auto">
          <a:xfrm>
            <a:off x="7010400" y="4267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1" name="TextBox 21"/>
          <p:cNvSpPr txBox="1">
            <a:spLocks noChangeArrowheads="1"/>
          </p:cNvSpPr>
          <p:nvPr/>
        </p:nvSpPr>
        <p:spPr bwMode="auto">
          <a:xfrm>
            <a:off x="7543800" y="5257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4592" name="TextBox 22"/>
          <p:cNvSpPr txBox="1">
            <a:spLocks noChangeArrowheads="1"/>
          </p:cNvSpPr>
          <p:nvPr/>
        </p:nvSpPr>
        <p:spPr bwMode="auto">
          <a:xfrm>
            <a:off x="8001000" y="43434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l</a:t>
            </a:r>
            <a:r>
              <a:rPr lang="en-US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B&gt;0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43601" y="2743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“minimum time control”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572000" y="2927866"/>
            <a:ext cx="13716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600200" y="5638800"/>
            <a:ext cx="4724400" cy="646331"/>
            <a:chOff x="1600200" y="5638800"/>
            <a:chExt cx="4724400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1600200" y="5638800"/>
              <a:ext cx="3657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Since H is linear w.r.t. u, minimization occurs at boundary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 flipV="1">
              <a:off x="6172200" y="5676899"/>
              <a:ext cx="152400" cy="15240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4724400" y="5753099"/>
              <a:ext cx="1219201" cy="76200"/>
            </a:xfrm>
            <a:prstGeom prst="straightConnector1">
              <a:avLst/>
            </a:prstGeom>
            <a:ln w="28575">
              <a:solidFill>
                <a:srgbClr val="C0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100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leftarrow\,\,\,\dot{x}=f(x,u)$$&#10;\end{document}&#10;"/>
  <p:tag name="EXTERNALNAME" val="Edittex"/>
  <p:tag name="BLEND" val="False"/>
  <p:tag name="TRANSPARENT" val="False"/>
  <p:tag name="BITMAPFORMAT" val="bmpmono"/>
  <p:tag name="DEBUGINTERACTIVE" val="True"/>
  <p:tag name="ORIGWIDTH" val="142.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\lambda(t)\delta\dot{x}$&#10;\end{document}&#10;"/>
  <p:tag name="EXTERNALNAME" val="Edittex"/>
  <p:tag name="BLEND" val="False"/>
  <p:tag name="TRANSPARENT" val="False"/>
  <p:tag name="BITMAPFORMAT" val="bmpmono"/>
  <p:tag name="DEBUGINTERACTIVE" val="True"/>
  <p:tag name="ORIGWIDTH" val="6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&amp;x(\tau^+)=x(\tau^-)+\epsilon\\&#10;&amp;\Rightarrow\delta\dot{x}=\epsilon\delta_D(t-\tau)\\&#10;&amp;\Rightarrow \delta\tilde{J}=\int\cdots\lambda^T\delta\dot{x}\cdots = \lambda^T(\tau)\epsilon\\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306.960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Given a system:&#10;$$\dot{x}=f(x,u)\qquad x\in\reals^n,\,\,u\in\Omega\subset\reals^p$$&#10;with $x(0)=x_0$.  Then find&#10;$$u=\mathrm{argmin}_{u\in\Omega}\left(\int_0^TL(x,u)\mathrm{d}t+V(x(T),u(T))\right)$$&#10;\end{document}&#10;"/>
  <p:tag name="EXTERNALNAME" val="Edittex"/>
  <p:tag name="BLEND" val="False"/>
  <p:tag name="TRANSPARENT" val="False"/>
  <p:tag name="BITMAPFORMAT" val="bmpmono"/>
  <p:tag name="DEBUGINTERACTIVE" val="True"/>
  <p:tag name="ORIGWIDTH" val="463.92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delta\tilde{J}$$&#10;\end{document}&#10;"/>
  <p:tag name="EXTERNALNAME" val="Edittex"/>
  <p:tag name="BLEND" val="False"/>
  <p:tag name="TRANSPARENT" val="False"/>
  <p:tag name="BITMAPFORMAT" val="bmpmono"/>
  <p:tag name="DEBUGINTERACTIVE" val="True"/>
  <p:tag name="ORIGWIDTH" val="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$$H\triangleq L+\lambda^Tf$$&#10;\end{document}&#10;"/>
  <p:tag name="EXTERNALNAME" val="Edittex"/>
  <p:tag name="BLEND" val="False"/>
  <p:tag name="TRANSPARENT" val="False"/>
  <p:tag name="BITMAPFORMAT" val="bmpmono"/>
  <p:tag name="DEBUGINTERACTIVE" val="True"/>
  <p:tag name="ORIGWIDTH" val="12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tilde{J}(x,u,\lambda)&amp;=J(x,u)+\int_0^T\lambda^T\left(f(x,u)-\dot{x}\right)\mathrm{d}t\\&#10;&amp;=\int_0^T\left(L(x,u)+\lambda^T(f(x,u)-\dot{x})\right)\mathrm{d}t+V(x(T))\\&#10;&amp;=\int_0^T\left(H(x,u,\lambda)-\lambda^T\dot{x}\right)\mathrm{d}t+V(x(T))&#10;\end{align*}&#10;&#10;\end{document}&#10;"/>
  <p:tag name="EXTERNALNAME" val="Edittex"/>
  <p:tag name="BLEND" val="False"/>
  <p:tag name="TRANSPARENT" val="False"/>
  <p:tag name="BITMAPFORMAT" val="bmpmono"/>
  <p:tag name="DEBUGINTERACTIVE" val="True"/>
  <p:tag name="ORIGWIDTH" val="546.961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multline*}&#10;\delta\tilde{J}=\int_0^T\left[\left(\frac{\partial H}{\partial x}+\dot{\lambda}^T\right)\delta x&#10;+\frac{\partial H}{\partial u}\delta u&#10;+\left(\frac{\partial H}{\partial \lambda}-\dot{x}^T\right)\delta \lambda\right]\mathrm{d}t\\&#10;+\left(\frac{\partial V}{\partial x}-\lambda^T(T)\right)\delta x(T)+\lambda^T(0)\delta x(0)&#10;\end{multline*}&#10;\end{document}&#10;"/>
  <p:tag name="EXTERNALNAME" val="Edittex"/>
  <p:tag name="BLEND" val="False"/>
  <p:tag name="TRANSPARENT" val="False"/>
  <p:tag name="BITMAPFORMAT" val="bmpmono"/>
  <p:tag name="DEBUGINTERACTIVE" val="True"/>
  <p:tag name="ORIGWIDTH" val="5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If $\Omega=\reals^m$ and $H$ differentiable then $\partial H/\partial u=0$&#10;\end{document}&#10;"/>
  <p:tag name="EXTERNALNAME" val="Edittex"/>
  <p:tag name="BLEND" val="False"/>
  <p:tag name="TRANSPARENT" val="False"/>
  <p:tag name="BITMAPFORMAT" val="bmpmono"/>
  <p:tag name="DEBUGINTERACTIVE" val="True"/>
  <p:tag name="ORIGWIDTH" val="466.800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H(x^*(t),u^*(t),\lambda^*(t))\leq H(x^*(t),u,\lambda^*(t))\,\,\forall u\in\Omega$$&#10;\end{document}&#10;"/>
  <p:tag name="EXTERNALNAME" val="Edittex"/>
  <p:tag name="BLEND" val="False"/>
  <p:tag name="TRANSPARENT" val="False"/>
  <p:tag name="BITMAPFORMAT" val="bmpmono"/>
  <p:tag name="DEBUGINTERACTIVE" val="True"/>
  <p:tag name="ORIGWIDTH" val="468.9609"/>
</p:tagLst>
</file>

<file path=ppt/theme/theme1.xml><?xml version="1.0" encoding="utf-8"?>
<a:theme xmlns:a="http://schemas.openxmlformats.org/drawingml/2006/main" name="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5045</TotalTime>
  <Words>458</Words>
  <Application>Microsoft Office PowerPoint</Application>
  <PresentationFormat>On-screen Show (4:3)</PresentationFormat>
  <Paragraphs>80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TMT</vt:lpstr>
      <vt:lpstr>2_TMT</vt:lpstr>
      <vt:lpstr>4_TMT</vt:lpstr>
      <vt:lpstr>PowerPoint Presentation</vt:lpstr>
      <vt:lpstr>Solution approach</vt:lpstr>
      <vt:lpstr>Pontryagin’s Maximum Principle</vt:lpstr>
      <vt:lpstr>Interpretation of </vt:lpstr>
      <vt:lpstr>Terminal Constraints</vt:lpstr>
      <vt:lpstr>Example: Bang-Bang Control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83</cp:revision>
  <cp:lastPrinted>2015-01-07T18:48:57Z</cp:lastPrinted>
  <dcterms:created xsi:type="dcterms:W3CDTF">2009-01-02T15:28:37Z</dcterms:created>
  <dcterms:modified xsi:type="dcterms:W3CDTF">2015-01-09T20:55:43Z</dcterms:modified>
</cp:coreProperties>
</file>