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759" r:id="rId2"/>
    <p:sldMasterId id="2147483783" r:id="rId3"/>
  </p:sldMasterIdLst>
  <p:notesMasterIdLst>
    <p:notesMasterId r:id="rId14"/>
  </p:notesMasterIdLst>
  <p:handoutMasterIdLst>
    <p:handoutMasterId r:id="rId15"/>
  </p:handoutMasterIdLst>
  <p:sldIdLst>
    <p:sldId id="292" r:id="rId4"/>
    <p:sldId id="295" r:id="rId5"/>
    <p:sldId id="296" r:id="rId6"/>
    <p:sldId id="298" r:id="rId7"/>
    <p:sldId id="299" r:id="rId8"/>
    <p:sldId id="300" r:id="rId9"/>
    <p:sldId id="301" r:id="rId10"/>
    <p:sldId id="302" r:id="rId11"/>
    <p:sldId id="303" r:id="rId12"/>
    <p:sldId id="285" r:id="rId13"/>
  </p:sldIdLst>
  <p:sldSz cx="9144000" cy="6858000" type="screen4x3"/>
  <p:notesSz cx="7315200" cy="9601200"/>
  <p:custDataLst>
    <p:tags r:id="rId16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52" autoAdjust="0"/>
    <p:restoredTop sz="93140" autoAdjust="0"/>
  </p:normalViewPr>
  <p:slideViewPr>
    <p:cSldViewPr>
      <p:cViewPr varScale="1">
        <p:scale>
          <a:sx n="94" d="100"/>
          <a:sy n="94" d="100"/>
        </p:scale>
        <p:origin x="-3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7.xml"/><Relationship Id="rId19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fld id="{F1D0A372-F29D-4F7C-9865-8E12CC40CB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53607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fld id="{4AC6E3ED-518F-45B0-8B4B-DE53A91E4E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78084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8128901-4F96-46C0-BE67-D909F9D22CE0}" type="slidenum">
              <a:rPr lang="en-US" smtClean="0"/>
              <a:pPr eaLnBrk="1" hangingPunct="1"/>
              <a:t>1</a:t>
            </a:fld>
            <a:endParaRPr lang="en-US" smtClean="0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7DEFF23-8E50-4436-A165-BC4298880CDF}" type="slidenum">
              <a:rPr lang="en-US" smtClean="0">
                <a:solidFill>
                  <a:prstClr val="black"/>
                </a:solidFill>
              </a:rPr>
              <a:pPr eaLnBrk="1" hangingPunct="1"/>
              <a:t>2</a:t>
            </a:fld>
            <a:endParaRPr lang="en-US" smtClean="0">
              <a:solidFill>
                <a:prstClr val="black"/>
              </a:solidFill>
            </a:endParaRPr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8128901-4F96-46C0-BE67-D909F9D22CE0}" type="slidenum">
              <a:rPr lang="en-US" smtClean="0"/>
              <a:pPr eaLnBrk="1" hangingPunct="1"/>
              <a:t>3</a:t>
            </a:fld>
            <a:endParaRPr lang="en-US" smtClean="0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8128901-4F96-46C0-BE67-D909F9D22CE0}" type="slidenum">
              <a:rPr lang="en-US" smtClean="0"/>
              <a:pPr eaLnBrk="1" hangingPunct="1"/>
              <a:t>4</a:t>
            </a:fld>
            <a:endParaRPr lang="en-US" smtClean="0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8128901-4F96-46C0-BE67-D909F9D22CE0}" type="slidenum">
              <a:rPr lang="en-US" smtClean="0"/>
              <a:pPr eaLnBrk="1" hangingPunct="1"/>
              <a:t>5</a:t>
            </a:fld>
            <a:endParaRPr lang="en-US" smtClean="0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8128901-4F96-46C0-BE67-D909F9D22CE0}" type="slidenum">
              <a:rPr lang="en-US" smtClean="0"/>
              <a:pPr eaLnBrk="1" hangingPunct="1"/>
              <a:t>6</a:t>
            </a:fld>
            <a:endParaRPr lang="en-US" smtClean="0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8128901-4F96-46C0-BE67-D909F9D22CE0}" type="slidenum">
              <a:rPr lang="en-US" smtClean="0"/>
              <a:pPr eaLnBrk="1" hangingPunct="1"/>
              <a:t>7</a:t>
            </a:fld>
            <a:endParaRPr lang="en-US" smtClean="0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8128901-4F96-46C0-BE67-D909F9D22CE0}" type="slidenum">
              <a:rPr lang="en-US" smtClean="0"/>
              <a:pPr eaLnBrk="1" hangingPunct="1"/>
              <a:t>8</a:t>
            </a:fld>
            <a:endParaRPr lang="en-US" smtClean="0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8128901-4F96-46C0-BE67-D909F9D22CE0}" type="slidenum">
              <a:rPr lang="en-US" smtClean="0"/>
              <a:pPr eaLnBrk="1" hangingPunct="1"/>
              <a:t>9</a:t>
            </a:fld>
            <a:endParaRPr lang="en-US" smtClean="0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3orngb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50" y="85725"/>
            <a:ext cx="1617663" cy="161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1/4/2010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557393-3444-4C42-9A6E-62A94D391F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5752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1/4/2010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D. G. MacMynowski</a:t>
            </a:r>
            <a:br>
              <a:rPr lang="en-US"/>
            </a:br>
            <a:r>
              <a:rPr lang="en-US"/>
              <a:t>CDS 110b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CEB1AC-51D2-4278-A07C-A0C38231C8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08037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1/4/2010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D. G. MacMynowski</a:t>
            </a:r>
            <a:br>
              <a:rPr lang="en-US"/>
            </a:br>
            <a:r>
              <a:rPr lang="en-US"/>
              <a:t>CDS 110b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972AE5-3CC2-48F5-93E9-1FCD47296B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7678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3orngb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50" y="85725"/>
            <a:ext cx="1617663" cy="161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557393-3444-4C42-9A6E-62A94D391FB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82838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/>
            </a:r>
            <a:br>
              <a:rPr lang="en-US" dirty="0" smtClean="0">
                <a:solidFill>
                  <a:srgbClr val="000000"/>
                </a:solidFill>
              </a:rPr>
            </a:br>
            <a:r>
              <a:rPr lang="en-US" dirty="0" smtClean="0">
                <a:solidFill>
                  <a:srgbClr val="000000"/>
                </a:solidFill>
              </a:rPr>
              <a:t>CDS 112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BFFBA6-AD1F-4E5E-A064-ECDCD412DDF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74773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/>
            </a:r>
            <a:br>
              <a:rPr lang="en-US" dirty="0" smtClean="0">
                <a:solidFill>
                  <a:srgbClr val="000000"/>
                </a:solidFill>
              </a:rPr>
            </a:br>
            <a:r>
              <a:rPr lang="en-US" dirty="0" smtClean="0">
                <a:solidFill>
                  <a:srgbClr val="000000"/>
                </a:solidFill>
              </a:rPr>
              <a:t>CDS 112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3EB148-FBE3-4C11-A4D9-30BF995BD59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27317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71600"/>
            <a:ext cx="4038600" cy="4754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4038600" cy="4754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 smtClean="0">
              <a:solidFill>
                <a:srgbClr val="000000"/>
              </a:solidFill>
            </a:endParaRPr>
          </a:p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CDS 112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A4BFA0-458D-4875-863A-2A4BF240D76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32324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1/4/2010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D. G. MacMynowski</a:t>
            </a:r>
            <a:br>
              <a:rPr lang="en-US">
                <a:solidFill>
                  <a:srgbClr val="000000"/>
                </a:solidFill>
              </a:rPr>
            </a:br>
            <a:r>
              <a:rPr lang="en-US">
                <a:solidFill>
                  <a:srgbClr val="000000"/>
                </a:solidFill>
              </a:rPr>
              <a:t>CDS 110b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494EFB-CF9C-4EC1-BCE6-61289E51D4B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097177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1/4/2010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D. G. MacMynowski</a:t>
            </a:r>
            <a:br>
              <a:rPr lang="en-US">
                <a:solidFill>
                  <a:srgbClr val="000000"/>
                </a:solidFill>
              </a:rPr>
            </a:br>
            <a:r>
              <a:rPr lang="en-US">
                <a:solidFill>
                  <a:srgbClr val="000000"/>
                </a:solidFill>
              </a:rPr>
              <a:t>CDS 110b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52AB62-1B05-4D7C-8804-B1454292B9D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34651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1/4/2010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D. G. MacMynowski</a:t>
            </a:r>
            <a:br>
              <a:rPr lang="en-US">
                <a:solidFill>
                  <a:srgbClr val="000000"/>
                </a:solidFill>
              </a:rPr>
            </a:br>
            <a:r>
              <a:rPr lang="en-US">
                <a:solidFill>
                  <a:srgbClr val="000000"/>
                </a:solidFill>
              </a:rPr>
              <a:t>CDS 110b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12F4B1-87EE-40C0-8804-C21CA2D751B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587513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1/4/2010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D. G. MacMynowski</a:t>
            </a:r>
            <a:br>
              <a:rPr lang="en-US">
                <a:solidFill>
                  <a:srgbClr val="000000"/>
                </a:solidFill>
              </a:rPr>
            </a:br>
            <a:r>
              <a:rPr lang="en-US">
                <a:solidFill>
                  <a:srgbClr val="000000"/>
                </a:solidFill>
              </a:rPr>
              <a:t>CDS 110b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B1EC26-BA27-4098-942B-CFF07C40F8D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71075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1/3/2011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D. G. MacMynowski</a:t>
            </a:r>
            <a:br>
              <a:rPr lang="en-US"/>
            </a:br>
            <a:r>
              <a:rPr lang="en-US"/>
              <a:t>CDS 110b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BFFBA6-AD1F-4E5E-A064-ECDCD412DD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53553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1/4/2010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D. G. MacMynowski</a:t>
            </a:r>
            <a:br>
              <a:rPr lang="en-US">
                <a:solidFill>
                  <a:srgbClr val="000000"/>
                </a:solidFill>
              </a:rPr>
            </a:br>
            <a:r>
              <a:rPr lang="en-US">
                <a:solidFill>
                  <a:srgbClr val="000000"/>
                </a:solidFill>
              </a:rPr>
              <a:t>CDS 110b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7503A3-7177-43A8-84F8-6E6A4EEBF34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107581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1/4/2010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D. G. MacMynowski</a:t>
            </a:r>
            <a:br>
              <a:rPr lang="en-US">
                <a:solidFill>
                  <a:srgbClr val="000000"/>
                </a:solidFill>
              </a:rPr>
            </a:br>
            <a:r>
              <a:rPr lang="en-US">
                <a:solidFill>
                  <a:srgbClr val="000000"/>
                </a:solidFill>
              </a:rPr>
              <a:t>CDS 110b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CEB1AC-51D2-4278-A07C-A0C38231C83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037919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1/4/2010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D. G. MacMynowski</a:t>
            </a:r>
            <a:br>
              <a:rPr lang="en-US">
                <a:solidFill>
                  <a:srgbClr val="000000"/>
                </a:solidFill>
              </a:rPr>
            </a:br>
            <a:r>
              <a:rPr lang="en-US">
                <a:solidFill>
                  <a:srgbClr val="000000"/>
                </a:solidFill>
              </a:rPr>
              <a:t>CDS 110b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972AE5-3CC2-48F5-93E9-1FCD47296B2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647729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3orngb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50" y="85725"/>
            <a:ext cx="1617663" cy="161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557393-3444-4C42-9A6E-62A94D391FB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3820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/>
            </a:r>
            <a:br>
              <a:rPr lang="en-US" dirty="0" smtClean="0">
                <a:solidFill>
                  <a:srgbClr val="000000"/>
                </a:solidFill>
              </a:rPr>
            </a:br>
            <a:r>
              <a:rPr lang="en-US" dirty="0" smtClean="0">
                <a:solidFill>
                  <a:srgbClr val="000000"/>
                </a:solidFill>
              </a:rPr>
              <a:t>CDS 112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BFFBA6-AD1F-4E5E-A064-ECDCD412DDF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31786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/>
            </a:r>
            <a:br>
              <a:rPr lang="en-US" dirty="0" smtClean="0">
                <a:solidFill>
                  <a:srgbClr val="000000"/>
                </a:solidFill>
              </a:rPr>
            </a:br>
            <a:r>
              <a:rPr lang="en-US" dirty="0" smtClean="0">
                <a:solidFill>
                  <a:srgbClr val="000000"/>
                </a:solidFill>
              </a:rPr>
              <a:t>CDS 112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3EB148-FBE3-4C11-A4D9-30BF995BD59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4379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71600"/>
            <a:ext cx="4038600" cy="4754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4038600" cy="4754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 smtClean="0">
              <a:solidFill>
                <a:srgbClr val="000000"/>
              </a:solidFill>
            </a:endParaRPr>
          </a:p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CDS 112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A4BFA0-458D-4875-863A-2A4BF240D76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09874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1/4/2010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D. G. MacMynowski</a:t>
            </a:r>
            <a:br>
              <a:rPr lang="en-US">
                <a:solidFill>
                  <a:srgbClr val="000000"/>
                </a:solidFill>
              </a:rPr>
            </a:br>
            <a:r>
              <a:rPr lang="en-US">
                <a:solidFill>
                  <a:srgbClr val="000000"/>
                </a:solidFill>
              </a:rPr>
              <a:t>CDS 110b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494EFB-CF9C-4EC1-BCE6-61289E51D4B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474893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1/4/2010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D. G. MacMynowski</a:t>
            </a:r>
            <a:br>
              <a:rPr lang="en-US">
                <a:solidFill>
                  <a:srgbClr val="000000"/>
                </a:solidFill>
              </a:rPr>
            </a:br>
            <a:r>
              <a:rPr lang="en-US">
                <a:solidFill>
                  <a:srgbClr val="000000"/>
                </a:solidFill>
              </a:rPr>
              <a:t>CDS 110b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52AB62-1B05-4D7C-8804-B1454292B9D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9089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1/4/2010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D. G. MacMynowski</a:t>
            </a:r>
            <a:br>
              <a:rPr lang="en-US">
                <a:solidFill>
                  <a:srgbClr val="000000"/>
                </a:solidFill>
              </a:rPr>
            </a:br>
            <a:r>
              <a:rPr lang="en-US">
                <a:solidFill>
                  <a:srgbClr val="000000"/>
                </a:solidFill>
              </a:rPr>
              <a:t>CDS 110b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12F4B1-87EE-40C0-8804-C21CA2D751B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96473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1/4/2010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D. G. MacMynowski</a:t>
            </a:r>
            <a:br>
              <a:rPr lang="en-US"/>
            </a:br>
            <a:r>
              <a:rPr lang="en-US"/>
              <a:t>CDS 110b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3EB148-FBE3-4C11-A4D9-30BF995BD5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8663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1/4/2010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D. G. MacMynowski</a:t>
            </a:r>
            <a:br>
              <a:rPr lang="en-US">
                <a:solidFill>
                  <a:srgbClr val="000000"/>
                </a:solidFill>
              </a:rPr>
            </a:br>
            <a:r>
              <a:rPr lang="en-US">
                <a:solidFill>
                  <a:srgbClr val="000000"/>
                </a:solidFill>
              </a:rPr>
              <a:t>CDS 110b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B1EC26-BA27-4098-942B-CFF07C40F8D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331812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1/4/2010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D. G. MacMynowski</a:t>
            </a:r>
            <a:br>
              <a:rPr lang="en-US">
                <a:solidFill>
                  <a:srgbClr val="000000"/>
                </a:solidFill>
              </a:rPr>
            </a:br>
            <a:r>
              <a:rPr lang="en-US">
                <a:solidFill>
                  <a:srgbClr val="000000"/>
                </a:solidFill>
              </a:rPr>
              <a:t>CDS 110b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7503A3-7177-43A8-84F8-6E6A4EEBF34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709184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1/4/2010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D. G. MacMynowski</a:t>
            </a:r>
            <a:br>
              <a:rPr lang="en-US">
                <a:solidFill>
                  <a:srgbClr val="000000"/>
                </a:solidFill>
              </a:rPr>
            </a:br>
            <a:r>
              <a:rPr lang="en-US">
                <a:solidFill>
                  <a:srgbClr val="000000"/>
                </a:solidFill>
              </a:rPr>
              <a:t>CDS 110b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CEB1AC-51D2-4278-A07C-A0C38231C83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079526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1/4/2010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D. G. MacMynowski</a:t>
            </a:r>
            <a:br>
              <a:rPr lang="en-US">
                <a:solidFill>
                  <a:srgbClr val="000000"/>
                </a:solidFill>
              </a:rPr>
            </a:br>
            <a:r>
              <a:rPr lang="en-US">
                <a:solidFill>
                  <a:srgbClr val="000000"/>
                </a:solidFill>
              </a:rPr>
              <a:t>CDS 110b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972AE5-3CC2-48F5-93E9-1FCD47296B2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71415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71600"/>
            <a:ext cx="4038600" cy="4754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4038600" cy="4754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1/4/2010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D. G. MacMynowski</a:t>
            </a:r>
            <a:br>
              <a:rPr lang="en-US"/>
            </a:br>
            <a:r>
              <a:rPr lang="en-US"/>
              <a:t>CDS 110b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A4BFA0-458D-4875-863A-2A4BF240D7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00189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1/4/2010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D. G. MacMynowski</a:t>
            </a:r>
            <a:br>
              <a:rPr lang="en-US"/>
            </a:br>
            <a:r>
              <a:rPr lang="en-US"/>
              <a:t>CDS 110b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494EFB-CF9C-4EC1-BCE6-61289E51D4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8353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1/4/2010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D. G. MacMynowski</a:t>
            </a:r>
            <a:br>
              <a:rPr lang="en-US"/>
            </a:br>
            <a:r>
              <a:rPr lang="en-US"/>
              <a:t>CDS 110b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52AB62-1B05-4D7C-8804-B1454292B9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79859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1/4/2010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D. G. MacMynowski</a:t>
            </a:r>
            <a:br>
              <a:rPr lang="en-US"/>
            </a:br>
            <a:r>
              <a:rPr lang="en-US"/>
              <a:t>CDS 110b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12F4B1-87EE-40C0-8804-C21CA2D751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1623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1/4/2010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D. G. MacMynowski</a:t>
            </a:r>
            <a:br>
              <a:rPr lang="en-US"/>
            </a:br>
            <a:r>
              <a:rPr lang="en-US"/>
              <a:t>CDS 110b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B1EC26-BA27-4098-942B-CFF07C40F8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82909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1/4/2010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D. G. MacMynowski</a:t>
            </a:r>
            <a:br>
              <a:rPr lang="en-US"/>
            </a:br>
            <a:r>
              <a:rPr lang="en-US"/>
              <a:t>CDS 110b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7503A3-7177-43A8-84F8-6E6A4EEBF3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71815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944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71600"/>
            <a:ext cx="8229600" cy="4754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r>
              <a:rPr lang="en-US"/>
              <a:t>1/3/2011</a:t>
            </a:r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r>
              <a:rPr lang="en-US"/>
              <a:t>D. G. MacMynowski</a:t>
            </a:r>
            <a:br>
              <a:rPr lang="en-US"/>
            </a:br>
            <a:r>
              <a:rPr lang="en-US"/>
              <a:t>CDS 110b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B19F34F-6458-4CE1-954E-1EDD16E9A7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6" r:id="rId2"/>
    <p:sldLayoutId id="2147483738" r:id="rId3"/>
    <p:sldLayoutId id="2147483739" r:id="rId4"/>
    <p:sldLayoutId id="2147483740" r:id="rId5"/>
    <p:sldLayoutId id="2147483741" r:id="rId6"/>
    <p:sldLayoutId id="2147483742" r:id="rId7"/>
    <p:sldLayoutId id="2147483743" r:id="rId8"/>
    <p:sldLayoutId id="2147483744" r:id="rId9"/>
    <p:sldLayoutId id="2147483745" r:id="rId10"/>
    <p:sldLayoutId id="2147483746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Comic Sans MS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Comic Sans MS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Comic Sans MS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944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71600"/>
            <a:ext cx="8229600" cy="4754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1/3/2011</a:t>
            </a:r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D. G. MacMynowski</a:t>
            </a:r>
            <a:br>
              <a:rPr lang="en-US">
                <a:solidFill>
                  <a:srgbClr val="000000"/>
                </a:solidFill>
              </a:rPr>
            </a:br>
            <a:r>
              <a:rPr lang="en-US">
                <a:solidFill>
                  <a:srgbClr val="000000"/>
                </a:solidFill>
              </a:rPr>
              <a:t>CDS 110b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B19F34F-6458-4CE1-954E-1EDD16E9A75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95131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0" r:id="rId1"/>
    <p:sldLayoutId id="2147483761" r:id="rId2"/>
    <p:sldLayoutId id="2147483762" r:id="rId3"/>
    <p:sldLayoutId id="2147483763" r:id="rId4"/>
    <p:sldLayoutId id="2147483764" r:id="rId5"/>
    <p:sldLayoutId id="2147483765" r:id="rId6"/>
    <p:sldLayoutId id="2147483766" r:id="rId7"/>
    <p:sldLayoutId id="2147483767" r:id="rId8"/>
    <p:sldLayoutId id="2147483768" r:id="rId9"/>
    <p:sldLayoutId id="2147483769" r:id="rId10"/>
    <p:sldLayoutId id="2147483770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Comic Sans MS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Comic Sans MS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Comic Sans MS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944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71600"/>
            <a:ext cx="8229600" cy="4754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1/3/2011</a:t>
            </a:r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D. G. MacMynowski</a:t>
            </a:r>
            <a:br>
              <a:rPr lang="en-US">
                <a:solidFill>
                  <a:srgbClr val="000000"/>
                </a:solidFill>
              </a:rPr>
            </a:br>
            <a:r>
              <a:rPr lang="en-US">
                <a:solidFill>
                  <a:srgbClr val="000000"/>
                </a:solidFill>
              </a:rPr>
              <a:t>CDS 110b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B19F34F-6458-4CE1-954E-1EDD16E9A75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86600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4" r:id="rId1"/>
    <p:sldLayoutId id="2147483785" r:id="rId2"/>
    <p:sldLayoutId id="2147483786" r:id="rId3"/>
    <p:sldLayoutId id="2147483787" r:id="rId4"/>
    <p:sldLayoutId id="2147483788" r:id="rId5"/>
    <p:sldLayoutId id="2147483789" r:id="rId6"/>
    <p:sldLayoutId id="2147483790" r:id="rId7"/>
    <p:sldLayoutId id="2147483791" r:id="rId8"/>
    <p:sldLayoutId id="2147483792" r:id="rId9"/>
    <p:sldLayoutId id="2147483793" r:id="rId10"/>
    <p:sldLayoutId id="2147483794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Comic Sans MS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Comic Sans MS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Comic Sans MS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slideLayout" Target="../slideLayouts/slideLayout13.xml"/><Relationship Id="rId7" Type="http://schemas.openxmlformats.org/officeDocument/2006/relationships/image" Target="../media/image4.png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tags" Target="../tags/tag6.xml"/><Relationship Id="rId7" Type="http://schemas.openxmlformats.org/officeDocument/2006/relationships/image" Target="../media/image6.png"/><Relationship Id="rId2" Type="http://schemas.openxmlformats.org/officeDocument/2006/relationships/tags" Target="../tags/tag5.xml"/><Relationship Id="rId1" Type="http://schemas.openxmlformats.org/officeDocument/2006/relationships/tags" Target="../tags/tag4.xml"/><Relationship Id="rId6" Type="http://schemas.openxmlformats.org/officeDocument/2006/relationships/notesSlide" Target="../notesSlides/notesSlide2.xml"/><Relationship Id="rId5" Type="http://schemas.openxmlformats.org/officeDocument/2006/relationships/slideLayout" Target="../slideLayouts/slideLayout24.xml"/><Relationship Id="rId10" Type="http://schemas.openxmlformats.org/officeDocument/2006/relationships/image" Target="../media/image9.png"/><Relationship Id="rId4" Type="http://schemas.openxmlformats.org/officeDocument/2006/relationships/tags" Target="../tags/tag7.xml"/><Relationship Id="rId9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4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4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Relationship Id="rId9" Type="http://schemas.openxmlformats.org/officeDocument/2006/relationships/image" Target="../media/image1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7" Type="http://schemas.openxmlformats.org/officeDocument/2006/relationships/image" Target="../media/image2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4.x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png"/><Relationship Id="rId3" Type="http://schemas.openxmlformats.org/officeDocument/2006/relationships/image" Target="../media/image25.png"/><Relationship Id="rId7" Type="http://schemas.openxmlformats.org/officeDocument/2006/relationships/image" Target="../media/image2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4.xml"/><Relationship Id="rId6" Type="http://schemas.openxmlformats.org/officeDocument/2006/relationships/image" Target="../media/image28.png"/><Relationship Id="rId5" Type="http://schemas.openxmlformats.org/officeDocument/2006/relationships/image" Target="../media/image27.png"/><Relationship Id="rId10" Type="http://schemas.openxmlformats.org/officeDocument/2006/relationships/image" Target="../media/image32.png"/><Relationship Id="rId4" Type="http://schemas.openxmlformats.org/officeDocument/2006/relationships/image" Target="../media/image26.png"/><Relationship Id="rId9" Type="http://schemas.openxmlformats.org/officeDocument/2006/relationships/image" Target="../media/image31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png"/><Relationship Id="rId13" Type="http://schemas.openxmlformats.org/officeDocument/2006/relationships/image" Target="../media/image43.png"/><Relationship Id="rId3" Type="http://schemas.openxmlformats.org/officeDocument/2006/relationships/image" Target="../media/image33.png"/><Relationship Id="rId7" Type="http://schemas.openxmlformats.org/officeDocument/2006/relationships/image" Target="../media/image37.png"/><Relationship Id="rId12" Type="http://schemas.openxmlformats.org/officeDocument/2006/relationships/image" Target="../media/image42.png"/><Relationship Id="rId2" Type="http://schemas.openxmlformats.org/officeDocument/2006/relationships/notesSlide" Target="../notesSlides/notesSlide7.xml"/><Relationship Id="rId16" Type="http://schemas.openxmlformats.org/officeDocument/2006/relationships/image" Target="../media/image46.png"/><Relationship Id="rId1" Type="http://schemas.openxmlformats.org/officeDocument/2006/relationships/slideLayout" Target="../slideLayouts/slideLayout24.xml"/><Relationship Id="rId6" Type="http://schemas.openxmlformats.org/officeDocument/2006/relationships/image" Target="../media/image36.png"/><Relationship Id="rId11" Type="http://schemas.openxmlformats.org/officeDocument/2006/relationships/image" Target="../media/image41.png"/><Relationship Id="rId5" Type="http://schemas.openxmlformats.org/officeDocument/2006/relationships/image" Target="../media/image35.png"/><Relationship Id="rId15" Type="http://schemas.openxmlformats.org/officeDocument/2006/relationships/image" Target="../media/image45.png"/><Relationship Id="rId10" Type="http://schemas.openxmlformats.org/officeDocument/2006/relationships/image" Target="../media/image40.png"/><Relationship Id="rId4" Type="http://schemas.openxmlformats.org/officeDocument/2006/relationships/image" Target="../media/image34.png"/><Relationship Id="rId9" Type="http://schemas.openxmlformats.org/officeDocument/2006/relationships/image" Target="../media/image39.png"/><Relationship Id="rId14" Type="http://schemas.openxmlformats.org/officeDocument/2006/relationships/image" Target="../media/image44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2.png"/><Relationship Id="rId3" Type="http://schemas.openxmlformats.org/officeDocument/2006/relationships/image" Target="../media/image47.png"/><Relationship Id="rId7" Type="http://schemas.openxmlformats.org/officeDocument/2006/relationships/image" Target="../media/image5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4.xml"/><Relationship Id="rId6" Type="http://schemas.openxmlformats.org/officeDocument/2006/relationships/image" Target="../media/image50.png"/><Relationship Id="rId5" Type="http://schemas.openxmlformats.org/officeDocument/2006/relationships/image" Target="../media/image49.png"/><Relationship Id="rId4" Type="http://schemas.openxmlformats.org/officeDocument/2006/relationships/image" Target="../media/image48.png"/><Relationship Id="rId9" Type="http://schemas.openxmlformats.org/officeDocument/2006/relationships/image" Target="../media/image53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9.png"/><Relationship Id="rId3" Type="http://schemas.openxmlformats.org/officeDocument/2006/relationships/image" Target="../media/image54.png"/><Relationship Id="rId7" Type="http://schemas.openxmlformats.org/officeDocument/2006/relationships/image" Target="../media/image58.png"/><Relationship Id="rId12" Type="http://schemas.openxmlformats.org/officeDocument/2006/relationships/image" Target="../media/image6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4.xml"/><Relationship Id="rId6" Type="http://schemas.openxmlformats.org/officeDocument/2006/relationships/image" Target="../media/image57.png"/><Relationship Id="rId11" Type="http://schemas.openxmlformats.org/officeDocument/2006/relationships/image" Target="../media/image62.png"/><Relationship Id="rId5" Type="http://schemas.openxmlformats.org/officeDocument/2006/relationships/image" Target="../media/image56.png"/><Relationship Id="rId10" Type="http://schemas.openxmlformats.org/officeDocument/2006/relationships/image" Target="../media/image61.png"/><Relationship Id="rId4" Type="http://schemas.openxmlformats.org/officeDocument/2006/relationships/image" Target="../media/image55.png"/><Relationship Id="rId9" Type="http://schemas.openxmlformats.org/officeDocument/2006/relationships/image" Target="../media/image6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944562"/>
          </a:xfrm>
        </p:spPr>
        <p:txBody>
          <a:bodyPr/>
          <a:lstStyle/>
          <a:p>
            <a:r>
              <a:rPr lang="en-US" dirty="0" smtClean="0"/>
              <a:t>Review of PMP Derivation</a:t>
            </a:r>
          </a:p>
        </p:txBody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36637"/>
            <a:ext cx="8229600" cy="5635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We want to find control u(t) which minimizes the function:</a:t>
            </a:r>
          </a:p>
        </p:txBody>
      </p:sp>
      <p:pic>
        <p:nvPicPr>
          <p:cNvPr id="22534" name="Picture 7" descr="texpointfig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4495800"/>
            <a:ext cx="1600200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</p:pic>
      <p:pic>
        <p:nvPicPr>
          <p:cNvPr id="22536" name="Picture 9" descr="Edittex.bmp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3368675"/>
            <a:ext cx="6946900" cy="181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219200" y="5791200"/>
            <a:ext cx="6553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= 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*(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+ </a:t>
            </a:r>
            <a:r>
              <a:rPr lang="en-US" dirty="0" smtClean="0">
                <a:latin typeface="Symbol" panose="05050102010706020507" pitchFamily="18" charset="2"/>
                <a:cs typeface="Times New Roman" panose="02020603050405020304" pitchFamily="18" charset="0"/>
              </a:rPr>
              <a:t>d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);     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= 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*(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+ </a:t>
            </a:r>
            <a:r>
              <a:rPr lang="en-US" dirty="0" smtClean="0">
                <a:latin typeface="Symbol" panose="05050102010706020507" pitchFamily="18" charset="2"/>
                <a:cs typeface="Times New Roman" panose="02020603050405020304" pitchFamily="18" charset="0"/>
              </a:rPr>
              <a:t>d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);         </a:t>
            </a:r>
            <a:r>
              <a:rPr lang="en-US" dirty="0">
                <a:latin typeface="Symbol" panose="05050102010706020507" pitchFamily="18" charset="2"/>
                <a:cs typeface="Times New Roman" panose="02020603050405020304" pitchFamily="18" charset="0"/>
              </a:rPr>
              <a:t>l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= </a:t>
            </a:r>
            <a:r>
              <a:rPr lang="en-US" dirty="0">
                <a:latin typeface="Symbol" panose="05050102010706020507" pitchFamily="18" charset="2"/>
                <a:cs typeface="Times New Roman" panose="02020603050405020304" pitchFamily="18" charset="0"/>
              </a:rPr>
              <a:t>l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*(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+ </a:t>
            </a:r>
            <a:r>
              <a:rPr lang="en-US" dirty="0" smtClean="0">
                <a:latin typeface="Symbol" panose="05050102010706020507" pitchFamily="18" charset="2"/>
                <a:cs typeface="Times New Roman" panose="02020603050405020304" pitchFamily="18" charset="0"/>
              </a:rPr>
              <a:t>d</a:t>
            </a:r>
            <a:r>
              <a:rPr lang="en-US" dirty="0">
                <a:latin typeface="Symbol" panose="05050102010706020507" pitchFamily="18" charset="2"/>
                <a:cs typeface="Times New Roman" panose="02020603050405020304" pitchFamily="18" charset="0"/>
              </a:rPr>
              <a:t>l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1752600" y="1342113"/>
                <a:ext cx="5257800" cy="10200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000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a:rPr lang="en-US" sz="2000" b="0" i="1" smtClean="0">
                              <a:latin typeface="Cambria Math"/>
                            </a:rPr>
                            <m:t>𝐽</m:t>
                          </m:r>
                          <m:d>
                            <m:dPr>
                              <m:ctrlPr>
                                <a:rPr lang="en-US" sz="2000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sz="2000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sz="2000" b="0" i="1" smtClean="0">
                                  <a:latin typeface="Cambria Math"/>
                                </a:rPr>
                                <m:t>,</m:t>
                              </m:r>
                              <m:r>
                                <a:rPr lang="en-US" sz="2000" b="0" i="1" smtClean="0">
                                  <a:latin typeface="Cambria Math"/>
                                </a:rPr>
                                <m:t>𝑢</m:t>
                              </m:r>
                            </m:e>
                          </m:d>
                          <m:r>
                            <a:rPr lang="en-US" sz="2000" b="0" i="1" smtClean="0">
                              <a:latin typeface="Cambria Math"/>
                            </a:rPr>
                            <m:t>=</m:t>
                          </m:r>
                        </m:fName>
                        <m:e>
                          <m:nary>
                            <m:naryPr>
                              <m:limLoc m:val="undOvr"/>
                              <m:ctrlPr>
                                <a:rPr lang="en-US" sz="2000" i="1">
                                  <a:latin typeface="Cambria Math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4"/>
                                </m:rPr>
                                <a:rPr lang="en-US" sz="2000" i="1">
                                  <a:latin typeface="Cambria Math"/>
                                </a:rPr>
                                <m:t>0</m:t>
                              </m:r>
                            </m:sub>
                            <m:sup>
                              <m:r>
                                <a:rPr lang="en-US" sz="2000" i="1">
                                  <a:latin typeface="Cambria Math"/>
                                </a:rPr>
                                <m:t>𝑇</m:t>
                              </m:r>
                            </m:sup>
                            <m:e>
                              <m:r>
                                <a:rPr lang="en-US" sz="2000" i="1">
                                  <a:latin typeface="Cambria Math"/>
                                </a:rPr>
                                <m:t>𝐿</m:t>
                              </m:r>
                              <m:d>
                                <m:dPr>
                                  <m:ctrlPr>
                                    <a:rPr lang="en-US" sz="2000" i="1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i="1">
                                      <a:latin typeface="Cambria Math"/>
                                    </a:rPr>
                                    <m:t>𝑥</m:t>
                                  </m:r>
                                  <m:r>
                                    <a:rPr lang="en-US" sz="2000" i="1">
                                      <a:latin typeface="Cambria Math"/>
                                    </a:rPr>
                                    <m:t>,</m:t>
                                  </m:r>
                                  <m:r>
                                    <a:rPr lang="en-US" sz="2000" i="1">
                                      <a:latin typeface="Cambria Math"/>
                                    </a:rPr>
                                    <m:t>𝑢</m:t>
                                  </m:r>
                                </m:e>
                              </m:d>
                              <m:r>
                                <a:rPr lang="en-US" sz="2000" i="1">
                                  <a:latin typeface="Cambria Math"/>
                                </a:rPr>
                                <m:t>𝑑𝑡</m:t>
                              </m:r>
                              <m:r>
                                <a:rPr lang="en-US" sz="2000" b="0" i="1" smtClean="0"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sz="2000" i="1" smtClean="0">
                                  <a:latin typeface="Cambria Math"/>
                                </a:rPr>
                                <m:t>+</m:t>
                              </m:r>
                              <m:r>
                                <a:rPr lang="en-US" sz="2000" b="0" i="1" smtClean="0"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sz="2000" i="1">
                                  <a:latin typeface="Cambria Math"/>
                                </a:rPr>
                                <m:t>𝑉</m:t>
                              </m:r>
                              <m:d>
                                <m:dPr>
                                  <m:ctrlPr>
                                    <a:rPr lang="en-US" sz="2000" i="1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i="1">
                                      <a:latin typeface="Cambria Math"/>
                                    </a:rPr>
                                    <m:t>𝑥</m:t>
                                  </m:r>
                                  <m:d>
                                    <m:dPr>
                                      <m:ctrlPr>
                                        <a:rPr lang="en-US" sz="2000" i="1"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2000" i="1">
                                          <a:latin typeface="Cambria Math"/>
                                        </a:rPr>
                                        <m:t>𝑇</m:t>
                                      </m:r>
                                    </m:e>
                                  </m:d>
                                  <m:r>
                                    <a:rPr lang="en-US" sz="2000" i="1">
                                      <a:latin typeface="Cambria Math"/>
                                    </a:rPr>
                                    <m:t>,</m:t>
                                  </m:r>
                                  <m:r>
                                    <a:rPr lang="en-US" sz="2000" i="1">
                                      <a:latin typeface="Cambria Math"/>
                                    </a:rPr>
                                    <m:t>𝑢</m:t>
                                  </m:r>
                                  <m:d>
                                    <m:dPr>
                                      <m:ctrlPr>
                                        <a:rPr lang="en-US" sz="2000" i="1"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2000" i="1">
                                          <a:latin typeface="Cambria Math"/>
                                        </a:rPr>
                                        <m:t>𝑇</m:t>
                                      </m:r>
                                    </m:e>
                                  </m:d>
                                </m:e>
                              </m:d>
                            </m:e>
                          </m:nary>
                        </m:e>
                      </m:func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2600" y="1342113"/>
                <a:ext cx="5257800" cy="1020087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Rectangle 3"/>
          <p:cNvSpPr txBox="1">
            <a:spLocks noChangeArrowheads="1"/>
          </p:cNvSpPr>
          <p:nvPr/>
        </p:nvSpPr>
        <p:spPr bwMode="auto">
          <a:xfrm>
            <a:off x="457200" y="2362200"/>
            <a:ext cx="8229600" cy="563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en-US" kern="0" dirty="0" smtClean="0"/>
              <a:t>Subject to the constraints: </a:t>
            </a:r>
            <a:r>
              <a:rPr lang="en-US" i="1" kern="0" dirty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x</a:t>
            </a:r>
            <a:r>
              <a:rPr lang="en-US" kern="0" dirty="0" smtClean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(t=0) = </a:t>
            </a:r>
            <a:r>
              <a:rPr lang="en-US" i="1" kern="0" dirty="0" smtClean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x</a:t>
            </a:r>
            <a:r>
              <a:rPr lang="en-US" kern="0" baseline="-25000" dirty="0" smtClean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0,</a:t>
            </a:r>
            <a:r>
              <a:rPr lang="en-US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 fixed, </a:t>
            </a:r>
            <a:r>
              <a:rPr lang="en-US" kern="0" dirty="0" smtClean="0"/>
              <a:t>and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6096000" y="2362200"/>
                <a:ext cx="136216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̇"/>
                          <m:ctrlPr>
                            <a:rPr lang="en-US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</m:acc>
                      <m:r>
                        <a:rPr lang="en-US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𝑓</m:t>
                      </m:r>
                      <m:r>
                        <a:rPr lang="en-US" b="0" i="1" smtClean="0">
                          <a:latin typeface="Cambria Math"/>
                        </a:rPr>
                        <m:t>(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,</m:t>
                      </m:r>
                      <m:r>
                        <a:rPr lang="en-US" b="0" i="1" smtClean="0">
                          <a:latin typeface="Cambria Math"/>
                        </a:rPr>
                        <m:t>𝑢</m:t>
                      </m:r>
                      <m:r>
                        <a:rPr lang="en-US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2362200"/>
                <a:ext cx="1362168" cy="369332"/>
              </a:xfrm>
              <a:prstGeom prst="rect">
                <a:avLst/>
              </a:prstGeom>
              <a:blipFill rotWithShape="1">
                <a:blip r:embed="rId8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Rectangle 3"/>
          <p:cNvSpPr txBox="1">
            <a:spLocks noChangeArrowheads="1"/>
          </p:cNvSpPr>
          <p:nvPr/>
        </p:nvSpPr>
        <p:spPr bwMode="auto">
          <a:xfrm>
            <a:off x="457200" y="2865437"/>
            <a:ext cx="8229600" cy="563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en-US" kern="0" dirty="0" smtClean="0"/>
              <a:t>To find a necessary condition to minimize </a:t>
            </a:r>
            <a:r>
              <a:rPr lang="en-US" i="1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n-US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i="1" kern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kern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i="1" kern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US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kern="0" dirty="0" smtClean="0"/>
              <a:t>, we </a:t>
            </a:r>
            <a:r>
              <a:rPr lang="en-US" i="1" kern="0" dirty="0" smtClean="0"/>
              <a:t>augment </a:t>
            </a:r>
            <a:r>
              <a:rPr lang="en-US" kern="0" dirty="0" smtClean="0"/>
              <a:t>the cost function</a:t>
            </a:r>
          </a:p>
        </p:txBody>
      </p:sp>
      <p:sp>
        <p:nvSpPr>
          <p:cNvPr id="20" name="Rectangle 3"/>
          <p:cNvSpPr txBox="1">
            <a:spLocks noChangeArrowheads="1"/>
          </p:cNvSpPr>
          <p:nvPr/>
        </p:nvSpPr>
        <p:spPr bwMode="auto">
          <a:xfrm>
            <a:off x="457200" y="5334000"/>
            <a:ext cx="8229600" cy="563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en-US" kern="0" dirty="0" smtClean="0"/>
              <a:t>Then </a:t>
            </a:r>
            <a:r>
              <a:rPr lang="en-US" i="1" kern="0" dirty="0" err="1" smtClean="0"/>
              <a:t>extremize</a:t>
            </a:r>
            <a:r>
              <a:rPr lang="en-US" i="1" kern="0" dirty="0" smtClean="0"/>
              <a:t> </a:t>
            </a:r>
            <a:r>
              <a:rPr lang="en-US" kern="0" dirty="0" smtClean="0"/>
              <a:t>the augmented cost with respect to the variations</a:t>
            </a:r>
          </a:p>
        </p:txBody>
      </p:sp>
    </p:spTree>
    <p:extLst>
      <p:ext uri="{BB962C8B-B14F-4D97-AF65-F5344CB8AC3E}">
        <p14:creationId xmlns:p14="http://schemas.microsoft.com/office/powerpoint/2010/main" val="2146885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Bang-Bang Control</a:t>
            </a:r>
          </a:p>
        </p:txBody>
      </p:sp>
      <p:sp>
        <p:nvSpPr>
          <p:cNvPr id="3" name="Content Placeholder 2"/>
          <p:cNvSpPr>
            <a:spLocks noGrp="1" noRot="1" noChangeAspect="1" noMove="1" noResize="1" noEditPoints="1" noAdjustHandles="1" noChangeArrowheads="1" noChangeShapeType="1" noTextEdit="1"/>
          </p:cNvSpPr>
          <p:nvPr>
            <p:ph idx="1"/>
          </p:nvPr>
        </p:nvSpPr>
        <p:spPr>
          <a:blipFill rotWithShape="1">
            <a:blip r:embed="rId2"/>
            <a:stretch>
              <a:fillRect l="-1111" t="-897"/>
            </a:stretch>
          </a:blipFill>
          <a:extLst/>
        </p:spPr>
        <p:txBody>
          <a:bodyPr/>
          <a:lstStyle/>
          <a:p>
            <a:r>
              <a:rPr lang="en-US" dirty="0">
                <a:noFill/>
              </a:rPr>
              <a:t> </a:t>
            </a:r>
          </a:p>
        </p:txBody>
      </p:sp>
      <p:sp>
        <p:nvSpPr>
          <p:cNvPr id="2458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36C6D2B-1276-4209-9C95-7685C530E5ED}" type="slidenum">
              <a:rPr lang="en-US" smtClean="0">
                <a:solidFill>
                  <a:srgbClr val="000000"/>
                </a:solidFill>
              </a:rPr>
              <a:pPr eaLnBrk="1" hangingPunct="1"/>
              <a:t>10</a:t>
            </a:fld>
            <a:endParaRPr lang="en-US" smtClean="0">
              <a:solidFill>
                <a:srgbClr val="000000"/>
              </a:solidFill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5562600" y="5638800"/>
            <a:ext cx="297180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rot="16200000">
            <a:off x="5524500" y="5600700"/>
            <a:ext cx="297180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rot="16200000">
            <a:off x="4762500" y="5600700"/>
            <a:ext cx="2971800" cy="0"/>
          </a:xfrm>
          <a:prstGeom prst="straightConnector1">
            <a:avLst/>
          </a:prstGeom>
          <a:ln w="19050">
            <a:solidFill>
              <a:srgbClr val="0070C0"/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rot="16200000">
            <a:off x="6362700" y="5676900"/>
            <a:ext cx="2971800" cy="0"/>
          </a:xfrm>
          <a:prstGeom prst="straightConnector1">
            <a:avLst/>
          </a:prstGeom>
          <a:ln w="19050">
            <a:solidFill>
              <a:srgbClr val="0070C0"/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V="1">
            <a:off x="5562600" y="4724400"/>
            <a:ext cx="2590800" cy="13716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588" name="TextBox 17"/>
          <p:cNvSpPr txBox="1">
            <a:spLocks noChangeArrowheads="1"/>
          </p:cNvSpPr>
          <p:nvPr/>
        </p:nvSpPr>
        <p:spPr bwMode="auto">
          <a:xfrm>
            <a:off x="8153400" y="5226050"/>
            <a:ext cx="9144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24589" name="TextBox 18"/>
          <p:cNvSpPr txBox="1">
            <a:spLocks noChangeArrowheads="1"/>
          </p:cNvSpPr>
          <p:nvPr/>
        </p:nvSpPr>
        <p:spPr bwMode="auto">
          <a:xfrm>
            <a:off x="5943600" y="5268913"/>
            <a:ext cx="9144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-1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24590" name="TextBox 20"/>
          <p:cNvSpPr txBox="1">
            <a:spLocks noChangeArrowheads="1"/>
          </p:cNvSpPr>
          <p:nvPr/>
        </p:nvSpPr>
        <p:spPr bwMode="auto">
          <a:xfrm>
            <a:off x="7010400" y="4267200"/>
            <a:ext cx="914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24591" name="TextBox 21"/>
          <p:cNvSpPr txBox="1">
            <a:spLocks noChangeArrowheads="1"/>
          </p:cNvSpPr>
          <p:nvPr/>
        </p:nvSpPr>
        <p:spPr bwMode="auto">
          <a:xfrm>
            <a:off x="7543800" y="5257800"/>
            <a:ext cx="914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+1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24592" name="TextBox 22"/>
          <p:cNvSpPr txBox="1">
            <a:spLocks noChangeArrowheads="1"/>
          </p:cNvSpPr>
          <p:nvPr/>
        </p:nvSpPr>
        <p:spPr bwMode="auto">
          <a:xfrm>
            <a:off x="8001000" y="4343400"/>
            <a:ext cx="914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>
                <a:solidFill>
                  <a:srgbClr val="000000"/>
                </a:solidFill>
                <a:latin typeface="Symbol" pitchFamily="18" charset="2"/>
                <a:cs typeface="Times New Roman" pitchFamily="18" charset="0"/>
              </a:rPr>
              <a:t>l</a:t>
            </a:r>
            <a:r>
              <a:rPr lang="en-US" baseline="30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B&gt;0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943601" y="2743200"/>
            <a:ext cx="25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“minimum time control”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 flipH="1">
            <a:off x="4572000" y="2927866"/>
            <a:ext cx="1371600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Group 11"/>
          <p:cNvGrpSpPr/>
          <p:nvPr/>
        </p:nvGrpSpPr>
        <p:grpSpPr>
          <a:xfrm>
            <a:off x="1600200" y="5638800"/>
            <a:ext cx="4724400" cy="646331"/>
            <a:chOff x="1600200" y="5638800"/>
            <a:chExt cx="4724400" cy="646331"/>
          </a:xfrm>
        </p:grpSpPr>
        <p:sp>
          <p:nvSpPr>
            <p:cNvPr id="6" name="TextBox 5"/>
            <p:cNvSpPr txBox="1"/>
            <p:nvPr/>
          </p:nvSpPr>
          <p:spPr>
            <a:xfrm>
              <a:off x="1600200" y="5638800"/>
              <a:ext cx="36576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C00000"/>
                  </a:solidFill>
                </a:rPr>
                <a:t>Since H is linear w.r.t. u, minimization occurs at boundary</a:t>
              </a:r>
              <a:endParaRPr lang="en-US" dirty="0">
                <a:solidFill>
                  <a:srgbClr val="C00000"/>
                </a:solidFill>
              </a:endParaRPr>
            </a:p>
          </p:txBody>
        </p:sp>
        <p:sp>
          <p:nvSpPr>
            <p:cNvPr id="7" name="Oval 6"/>
            <p:cNvSpPr/>
            <p:nvPr/>
          </p:nvSpPr>
          <p:spPr>
            <a:xfrm flipV="1">
              <a:off x="6172200" y="5676899"/>
              <a:ext cx="152400" cy="152400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" name="Straight Arrow Connector 9"/>
            <p:cNvCxnSpPr/>
            <p:nvPr/>
          </p:nvCxnSpPr>
          <p:spPr>
            <a:xfrm flipV="1">
              <a:off x="4724400" y="5753099"/>
              <a:ext cx="1219201" cy="76200"/>
            </a:xfrm>
            <a:prstGeom prst="straightConnector1">
              <a:avLst/>
            </a:prstGeom>
            <a:ln w="28575">
              <a:solidFill>
                <a:srgbClr val="C00000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881002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10"/>
          <p:cNvSpPr>
            <a:spLocks noChangeArrowheads="1"/>
          </p:cNvSpPr>
          <p:nvPr/>
        </p:nvSpPr>
        <p:spPr bwMode="auto">
          <a:xfrm>
            <a:off x="381000" y="1371600"/>
            <a:ext cx="6477000" cy="2362200"/>
          </a:xfrm>
          <a:prstGeom prst="rect">
            <a:avLst/>
          </a:prstGeom>
          <a:solidFill>
            <a:srgbClr val="E1F4FF"/>
          </a:solidFill>
          <a:ln w="9525">
            <a:solidFill>
              <a:schemeClr val="accent2"/>
            </a:solidFill>
            <a:miter lim="800000"/>
            <a:headEnd/>
            <a:tailEnd type="none" w="lg" len="lg"/>
          </a:ln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Pontryagin’s Maximum Principle</a:t>
            </a:r>
          </a:p>
        </p:txBody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Optimal (x</a:t>
            </a:r>
            <a:r>
              <a:rPr lang="en-US" baseline="30000" dirty="0" smtClean="0"/>
              <a:t>*</a:t>
            </a:r>
            <a:r>
              <a:rPr lang="en-US" dirty="0" smtClean="0"/>
              <a:t>,u</a:t>
            </a:r>
            <a:r>
              <a:rPr lang="en-US" baseline="30000" dirty="0" smtClean="0"/>
              <a:t>*</a:t>
            </a:r>
            <a:r>
              <a:rPr lang="en-US" dirty="0" smtClean="0"/>
              <a:t>)  satisfy: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 </a:t>
            </a:r>
          </a:p>
          <a:p>
            <a:r>
              <a:rPr lang="en-US" dirty="0" smtClean="0"/>
              <a:t>Can be more general and include terminal constraints </a:t>
            </a:r>
          </a:p>
          <a:p>
            <a:r>
              <a:rPr lang="en-US" dirty="0" smtClean="0"/>
              <a:t>Follows directly from:</a:t>
            </a:r>
          </a:p>
        </p:txBody>
      </p:sp>
      <p:pic>
        <p:nvPicPr>
          <p:cNvPr id="24582" name="Picture 4" descr="Edittex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5105400"/>
            <a:ext cx="6019800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</p:pic>
      <p:pic>
        <p:nvPicPr>
          <p:cNvPr id="24583" name="Picture 10" descr="Edittex.bmp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3438" y="4014788"/>
            <a:ext cx="5927725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584" name="Picture 11" descr="Edittex.bmp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6163" y="1757363"/>
            <a:ext cx="5372100" cy="139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585" name="Picture 12" descr="Edittex.bmp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9450" y="3341688"/>
            <a:ext cx="5956300" cy="26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7086600" y="1447800"/>
            <a:ext cx="17526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>
                <a:solidFill>
                  <a:srgbClr val="0070C0"/>
                </a:solidFill>
              </a:rPr>
              <a:t>Optimal control is solution to O.D.E.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3048000" y="4643735"/>
            <a:ext cx="1502229" cy="1009352"/>
            <a:chOff x="3048000" y="4643735"/>
            <a:chExt cx="1502229" cy="1009352"/>
          </a:xfrm>
        </p:grpSpPr>
        <p:cxnSp>
          <p:nvCxnSpPr>
            <p:cNvPr id="5" name="Straight Arrow Connector 4"/>
            <p:cNvCxnSpPr/>
            <p:nvPr/>
          </p:nvCxnSpPr>
          <p:spPr>
            <a:xfrm flipV="1">
              <a:off x="3048000" y="4953000"/>
              <a:ext cx="1066800" cy="700087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TextBox 5"/>
            <p:cNvSpPr txBox="1"/>
            <p:nvPr/>
          </p:nvSpPr>
          <p:spPr>
            <a:xfrm>
              <a:off x="4093029" y="4643735"/>
              <a:ext cx="457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solidFill>
                    <a:srgbClr val="FF0000"/>
                  </a:solidFill>
                  <a:latin typeface="Symbol" panose="05050102010706020507" pitchFamily="18" charset="2"/>
                </a:rPr>
                <a:t>0</a:t>
              </a: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5965371" y="4648200"/>
            <a:ext cx="1502229" cy="1009352"/>
            <a:chOff x="3048000" y="4643735"/>
            <a:chExt cx="1502229" cy="1009352"/>
          </a:xfrm>
        </p:grpSpPr>
        <p:cxnSp>
          <p:nvCxnSpPr>
            <p:cNvPr id="16" name="Straight Arrow Connector 15"/>
            <p:cNvCxnSpPr/>
            <p:nvPr/>
          </p:nvCxnSpPr>
          <p:spPr>
            <a:xfrm flipV="1">
              <a:off x="3048000" y="4953000"/>
              <a:ext cx="1066800" cy="700087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TextBox 16"/>
            <p:cNvSpPr txBox="1"/>
            <p:nvPr/>
          </p:nvSpPr>
          <p:spPr>
            <a:xfrm>
              <a:off x="4093029" y="4643735"/>
              <a:ext cx="457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solidFill>
                    <a:srgbClr val="FF0000"/>
                  </a:solidFill>
                  <a:latin typeface="Symbol" panose="05050102010706020507" pitchFamily="18" charset="2"/>
                </a:rPr>
                <a:t>0</a:t>
              </a: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3574143" y="5648292"/>
            <a:ext cx="801915" cy="1072380"/>
            <a:chOff x="3574143" y="5648292"/>
            <a:chExt cx="801915" cy="1072380"/>
          </a:xfrm>
        </p:grpSpPr>
        <p:cxnSp>
          <p:nvCxnSpPr>
            <p:cNvPr id="30" name="Straight Arrow Connector 29"/>
            <p:cNvCxnSpPr/>
            <p:nvPr/>
          </p:nvCxnSpPr>
          <p:spPr>
            <a:xfrm>
              <a:off x="3574143" y="5648292"/>
              <a:ext cx="573315" cy="759766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TextBox 30"/>
            <p:cNvSpPr txBox="1"/>
            <p:nvPr/>
          </p:nvSpPr>
          <p:spPr>
            <a:xfrm flipV="1">
              <a:off x="3918858" y="6259007"/>
              <a:ext cx="457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solidFill>
                    <a:srgbClr val="FF0000"/>
                  </a:solidFill>
                  <a:latin typeface="Symbol" panose="05050102010706020507" pitchFamily="18" charset="2"/>
                </a:rPr>
                <a:t>0</a:t>
              </a:r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6437085" y="5638800"/>
            <a:ext cx="801915" cy="1072380"/>
            <a:chOff x="3574143" y="5648292"/>
            <a:chExt cx="801915" cy="1072380"/>
          </a:xfrm>
        </p:grpSpPr>
        <p:cxnSp>
          <p:nvCxnSpPr>
            <p:cNvPr id="36" name="Straight Arrow Connector 35"/>
            <p:cNvCxnSpPr/>
            <p:nvPr/>
          </p:nvCxnSpPr>
          <p:spPr>
            <a:xfrm>
              <a:off x="3574143" y="5648292"/>
              <a:ext cx="573315" cy="759766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TextBox 36"/>
            <p:cNvSpPr txBox="1"/>
            <p:nvPr/>
          </p:nvSpPr>
          <p:spPr>
            <a:xfrm flipV="1">
              <a:off x="3918858" y="6259007"/>
              <a:ext cx="457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solidFill>
                    <a:srgbClr val="FF0000"/>
                  </a:solidFill>
                  <a:latin typeface="Symbol" panose="05050102010706020507" pitchFamily="18" charset="2"/>
                </a:rPr>
                <a:t>0</a:t>
              </a:r>
            </a:p>
          </p:txBody>
        </p:sp>
      </p:grp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7086600" y="3733800"/>
            <a:ext cx="17526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 smtClean="0">
                <a:solidFill>
                  <a:srgbClr val="FF0000"/>
                </a:solidFill>
              </a:rPr>
              <a:t>Unbounded controls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13918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3"/>
          <p:cNvSpPr txBox="1">
            <a:spLocks noChangeArrowheads="1"/>
          </p:cNvSpPr>
          <p:nvPr/>
        </p:nvSpPr>
        <p:spPr bwMode="auto">
          <a:xfrm>
            <a:off x="457200" y="4724400"/>
            <a:ext cx="8229600" cy="563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en-US" kern="0" dirty="0" smtClean="0"/>
              <a:t>With respect to the appropriate variations</a:t>
            </a:r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944562"/>
          </a:xfrm>
        </p:spPr>
        <p:txBody>
          <a:bodyPr/>
          <a:lstStyle/>
          <a:p>
            <a:r>
              <a:rPr lang="en-US" dirty="0" smtClean="0"/>
              <a:t>Handling Additional Constraints</a:t>
            </a:r>
          </a:p>
        </p:txBody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36637"/>
            <a:ext cx="8229600" cy="1096963"/>
          </a:xfrm>
        </p:spPr>
        <p:txBody>
          <a:bodyPr/>
          <a:lstStyle/>
          <a:p>
            <a:pPr marL="0" lvl="1" indent="0">
              <a:buNone/>
            </a:pPr>
            <a:r>
              <a:rPr lang="en-US" sz="2000" b="1" dirty="0"/>
              <a:t>Example:</a:t>
            </a:r>
            <a:r>
              <a:rPr lang="en-US" sz="2000" dirty="0"/>
              <a:t> what if </a:t>
            </a:r>
            <a:r>
              <a:rPr lang="en-US" sz="2000" i="1" dirty="0"/>
              <a:t>final state </a:t>
            </a:r>
            <a:r>
              <a:rPr lang="en-US" sz="2000" dirty="0"/>
              <a:t>constraints </a:t>
            </a:r>
            <a:r>
              <a:rPr lang="en-US" sz="2000" i="1" dirty="0">
                <a:latin typeface="Symbol" panose="05050102010706020507" pitchFamily="18" charset="2"/>
              </a:rPr>
              <a:t>f</a:t>
            </a:r>
            <a:r>
              <a:rPr lang="en-US" sz="2000" baseline="-25000" dirty="0"/>
              <a:t>i</a:t>
            </a:r>
            <a:r>
              <a:rPr lang="en-US" sz="2000" dirty="0"/>
              <a:t>(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000" dirty="0"/>
              <a:t>(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000" dirty="0"/>
              <a:t>))=0,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=1,…,p</a:t>
            </a:r>
            <a:r>
              <a:rPr lang="en-US" sz="2000" dirty="0"/>
              <a:t> are desired:</a:t>
            </a:r>
          </a:p>
          <a:p>
            <a:pPr lvl="1"/>
            <a:r>
              <a:rPr lang="en-US" dirty="0" smtClean="0"/>
              <a:t>Add constraints to cost using additional Lagrange multipliers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257800" y="4736068"/>
            <a:ext cx="18854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Symbol" panose="05050102010706020507" pitchFamily="18" charset="2"/>
                <a:cs typeface="Times New Roman" panose="02020603050405020304" pitchFamily="18" charset="0"/>
              </a:rPr>
              <a:t>d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); </a:t>
            </a:r>
            <a:r>
              <a:rPr lang="en-US" dirty="0" smtClean="0">
                <a:latin typeface="Symbol" panose="05050102010706020507" pitchFamily="18" charset="2"/>
                <a:cs typeface="Times New Roman" panose="02020603050405020304" pitchFamily="18" charset="0"/>
              </a:rPr>
              <a:t>d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); </a:t>
            </a:r>
            <a:r>
              <a:rPr lang="en-US" dirty="0" smtClean="0">
                <a:latin typeface="Symbol" panose="05050102010706020507" pitchFamily="18" charset="2"/>
                <a:cs typeface="Times New Roman" panose="02020603050405020304" pitchFamily="18" charset="0"/>
              </a:rPr>
              <a:t>dl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); 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533400" y="1981200"/>
                <a:ext cx="8153400" cy="10200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000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a:rPr lang="en-US" sz="2000" b="0" i="1" smtClean="0">
                              <a:latin typeface="Cambria Math"/>
                            </a:rPr>
                            <m:t>𝐽</m:t>
                          </m:r>
                          <m:r>
                            <a:rPr lang="en-US" sz="2000" b="0" i="1" baseline="-25000" smtClean="0">
                              <a:latin typeface="Cambria Math"/>
                            </a:rPr>
                            <m:t>𝑎</m:t>
                          </m:r>
                          <m:d>
                            <m:dPr>
                              <m:ctrlPr>
                                <a:rPr lang="en-US" sz="2000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sz="2000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sz="2000" b="0" i="1" smtClean="0">
                                  <a:latin typeface="Cambria Math"/>
                                </a:rPr>
                                <m:t>,</m:t>
                              </m:r>
                              <m:r>
                                <a:rPr lang="en-US" sz="2000" b="0" i="1" smtClean="0">
                                  <a:latin typeface="Cambria Math"/>
                                </a:rPr>
                                <m:t>𝑢</m:t>
                              </m:r>
                            </m:e>
                          </m:d>
                          <m:r>
                            <a:rPr lang="en-US" sz="2000" b="0" i="1" smtClean="0">
                              <a:latin typeface="Cambria Math"/>
                            </a:rPr>
                            <m:t>=</m:t>
                          </m:r>
                        </m:fName>
                        <m:e>
                          <m:nary>
                            <m:naryPr>
                              <m:limLoc m:val="undOvr"/>
                              <m:ctrlPr>
                                <a:rPr lang="en-US" sz="2000" b="0" i="1">
                                  <a:latin typeface="Cambria Math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4"/>
                                </m:rPr>
                                <a:rPr lang="en-US" sz="2000" i="1">
                                  <a:latin typeface="Cambria Math"/>
                                </a:rPr>
                                <m:t>0</m:t>
                              </m:r>
                            </m:sub>
                            <m:sup>
                              <m:r>
                                <a:rPr lang="en-US" sz="2000" i="1">
                                  <a:latin typeface="Cambria Math"/>
                                </a:rPr>
                                <m:t>𝑇</m:t>
                              </m:r>
                            </m:sup>
                            <m:e>
                              <m:r>
                                <a:rPr lang="en-US" sz="2000" i="1">
                                  <a:latin typeface="Cambria Math"/>
                                </a:rPr>
                                <m:t>𝐿</m:t>
                              </m:r>
                              <m:d>
                                <m:dPr>
                                  <m:ctrlPr>
                                    <a:rPr lang="en-US" sz="2000" i="1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i="1">
                                      <a:latin typeface="Cambria Math"/>
                                    </a:rPr>
                                    <m:t>𝑥</m:t>
                                  </m:r>
                                  <m:r>
                                    <a:rPr lang="en-US" sz="2000" i="1">
                                      <a:latin typeface="Cambria Math"/>
                                    </a:rPr>
                                    <m:t>,</m:t>
                                  </m:r>
                                  <m:r>
                                    <a:rPr lang="en-US" sz="2000" i="1">
                                      <a:latin typeface="Cambria Math"/>
                                    </a:rPr>
                                    <m:t>𝑢</m:t>
                                  </m:r>
                                </m:e>
                              </m:d>
                              <m:r>
                                <a:rPr lang="en-US" sz="2000" i="1">
                                  <a:latin typeface="Cambria Math"/>
                                </a:rPr>
                                <m:t>𝑑𝑡</m:t>
                              </m:r>
                              <m:r>
                                <a:rPr lang="en-US" sz="2000" b="0" i="1" smtClean="0"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sz="2000" i="1" smtClean="0">
                                  <a:latin typeface="Cambria Math"/>
                                </a:rPr>
                                <m:t>+</m:t>
                              </m:r>
                              <m:r>
                                <a:rPr lang="en-US" sz="2000" b="0" i="1" smtClean="0"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sz="2000" i="1">
                                  <a:latin typeface="Cambria Math"/>
                                </a:rPr>
                                <m:t>𝑉</m:t>
                              </m:r>
                              <m:d>
                                <m:dPr>
                                  <m:ctrlPr>
                                    <a:rPr lang="en-US" sz="2000" i="1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i="1">
                                      <a:latin typeface="Cambria Math"/>
                                    </a:rPr>
                                    <m:t>𝑥</m:t>
                                  </m:r>
                                  <m:d>
                                    <m:dPr>
                                      <m:ctrlPr>
                                        <a:rPr lang="en-US" sz="2000" i="1"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2000" i="1">
                                          <a:latin typeface="Cambria Math"/>
                                        </a:rPr>
                                        <m:t>𝑇</m:t>
                                      </m:r>
                                    </m:e>
                                  </m:d>
                                  <m:r>
                                    <a:rPr lang="en-US" sz="2000" i="1">
                                      <a:latin typeface="Cambria Math"/>
                                    </a:rPr>
                                    <m:t>,</m:t>
                                  </m:r>
                                  <m:r>
                                    <a:rPr lang="en-US" sz="2000" i="1">
                                      <a:latin typeface="Cambria Math"/>
                                    </a:rPr>
                                    <m:t>𝑢</m:t>
                                  </m:r>
                                  <m:d>
                                    <m:dPr>
                                      <m:ctrlPr>
                                        <a:rPr lang="en-US" sz="2000" i="1"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2000" i="1">
                                          <a:latin typeface="Cambria Math"/>
                                        </a:rPr>
                                        <m:t>𝑇</m:t>
                                      </m:r>
                                    </m:e>
                                  </m:d>
                                </m:e>
                              </m:d>
                            </m:e>
                          </m:nary>
                          <m:r>
                            <a:rPr lang="en-US" sz="2000" b="0" i="1" smtClean="0">
                              <a:latin typeface="Cambria Math"/>
                            </a:rPr>
                            <m:t>+ </m:t>
                          </m:r>
                          <m:sSub>
                            <m:sSubPr>
                              <m:ctrlPr>
                                <a:rPr lang="en-US" sz="20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sSub>
                                <m:sSubPr>
                                  <m:ctrlPr>
                                    <a:rPr lang="en-US" sz="2000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b="0" i="1" smtClean="0">
                                      <a:latin typeface="Cambria Math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en-US" sz="2000" b="0" i="1" smtClean="0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2000" b="0" i="1" smtClean="0">
                                  <a:latin typeface="Cambria Math"/>
                                  <a:ea typeface="Cambria Math"/>
                                </a:rPr>
                                <m:t>𝜑</m:t>
                              </m:r>
                            </m:e>
                            <m:sub>
                              <m:r>
                                <a:rPr lang="en-US" sz="20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d>
                            <m:dPr>
                              <m:ctrlPr>
                                <a:rPr lang="en-US" sz="2000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sz="2000" b="0" i="1" smtClean="0">
                                  <a:latin typeface="Cambria Math"/>
                                </a:rPr>
                                <m:t>𝑥</m:t>
                              </m:r>
                              <m:d>
                                <m:dPr>
                                  <m:ctrlPr>
                                    <a:rPr lang="en-US" sz="2000" b="0" i="1" smtClean="0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b="0" i="1" smtClean="0">
                                      <a:latin typeface="Cambria Math"/>
                                    </a:rPr>
                                    <m:t>𝑇</m:t>
                                  </m:r>
                                </m:e>
                              </m:d>
                            </m:e>
                          </m:d>
                          <m:r>
                            <a:rPr lang="en-US" sz="2000" b="0" i="1" smtClean="0">
                              <a:latin typeface="Cambria Math"/>
                            </a:rPr>
                            <m:t>+ …+</m:t>
                          </m:r>
                          <m:sSub>
                            <m:sSubPr>
                              <m:ctrlPr>
                                <a:rPr lang="en-US" sz="20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latin typeface="Cambria Math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sz="2000" b="0" i="1" smtClean="0">
                                  <a:latin typeface="Cambria Math"/>
                                </a:rPr>
                                <m:t>𝑝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20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latin typeface="Cambria Math"/>
                                  <a:ea typeface="Cambria Math"/>
                                </a:rPr>
                                <m:t>𝜑</m:t>
                              </m:r>
                            </m:e>
                            <m:sub>
                              <m:r>
                                <a:rPr lang="en-US" sz="2000" b="0" i="1" smtClean="0">
                                  <a:latin typeface="Cambria Math"/>
                                  <a:ea typeface="Cambria Math"/>
                                </a:rPr>
                                <m:t>𝑝</m:t>
                              </m:r>
                            </m:sub>
                          </m:sSub>
                          <m:d>
                            <m:dPr>
                              <m:ctrlPr>
                                <a:rPr lang="en-US" sz="2000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sz="2000" i="1">
                                  <a:latin typeface="Cambria Math"/>
                                </a:rPr>
                                <m:t>𝑥</m:t>
                              </m:r>
                              <m:d>
                                <m:dPr>
                                  <m:ctrlPr>
                                    <a:rPr lang="en-US" sz="2000" i="1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i="1">
                                      <a:latin typeface="Cambria Math"/>
                                    </a:rPr>
                                    <m:t>𝑇</m:t>
                                  </m:r>
                                </m:e>
                              </m:d>
                            </m:e>
                          </m:d>
                        </m:e>
                      </m:func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" y="1981200"/>
                <a:ext cx="8153400" cy="1020087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Rectangle 3"/>
          <p:cNvSpPr txBox="1">
            <a:spLocks noChangeArrowheads="1"/>
          </p:cNvSpPr>
          <p:nvPr/>
        </p:nvSpPr>
        <p:spPr bwMode="auto">
          <a:xfrm>
            <a:off x="453887" y="3200400"/>
            <a:ext cx="8229600" cy="563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en-US" kern="0" dirty="0" smtClean="0"/>
              <a:t>To find a necessary condition for optimal, </a:t>
            </a:r>
            <a:r>
              <a:rPr lang="en-US" kern="0" dirty="0" err="1" smtClean="0"/>
              <a:t>extremize</a:t>
            </a:r>
            <a:r>
              <a:rPr lang="en-US" kern="0" dirty="0" smtClean="0"/>
              <a:t> the constrained, augmented the cost function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5029198" y="2667000"/>
            <a:ext cx="3581399" cy="533396"/>
            <a:chOff x="3733800" y="4202668"/>
            <a:chExt cx="2895600" cy="611299"/>
          </a:xfrm>
        </p:grpSpPr>
        <p:sp>
          <p:nvSpPr>
            <p:cNvPr id="13" name="Right Brace 12"/>
            <p:cNvSpPr/>
            <p:nvPr/>
          </p:nvSpPr>
          <p:spPr>
            <a:xfrm rot="5400000">
              <a:off x="5029200" y="2907268"/>
              <a:ext cx="304800" cy="2895600"/>
            </a:xfrm>
            <a:prstGeom prst="rightBrace">
              <a:avLst>
                <a:gd name="adj1" fmla="val 46308"/>
                <a:gd name="adj2" fmla="val 50000"/>
              </a:avLst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4349887" y="4390694"/>
              <a:ext cx="1714927" cy="42327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C</a:t>
              </a:r>
              <a:r>
                <a:rPr lang="en-US" dirty="0" smtClean="0"/>
                <a:t>ost augmentation</a:t>
              </a:r>
              <a:endParaRPr lang="en-US" dirty="0"/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6015588" y="1752600"/>
            <a:ext cx="1223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Multipliers</a:t>
            </a:r>
            <a:endParaRPr lang="en-US" dirty="0"/>
          </a:p>
        </p:txBody>
      </p:sp>
      <p:cxnSp>
        <p:nvCxnSpPr>
          <p:cNvPr id="3" name="Straight Arrow Connector 2"/>
          <p:cNvCxnSpPr/>
          <p:nvPr/>
        </p:nvCxnSpPr>
        <p:spPr>
          <a:xfrm flipH="1">
            <a:off x="5490612" y="1905000"/>
            <a:ext cx="605388" cy="489466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15" idx="3"/>
          </p:cNvCxnSpPr>
          <p:nvPr/>
        </p:nvCxnSpPr>
        <p:spPr>
          <a:xfrm>
            <a:off x="7239000" y="1937266"/>
            <a:ext cx="152400" cy="489466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304800" y="3810000"/>
                <a:ext cx="8689943" cy="92724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̃"/>
                          <m:ctrlPr>
                            <a:rPr lang="en-US" i="1" smtClean="0">
                              <a:latin typeface="Cambria Math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𝐽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𝑎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/>
                            </a:rPr>
                            <m:t> </m:t>
                          </m:r>
                        </m:e>
                      </m:acc>
                      <m:r>
                        <a:rPr lang="en-US" b="0" i="1" smtClean="0">
                          <a:latin typeface="Cambria Math"/>
                        </a:rPr>
                        <m:t>(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,</m:t>
                      </m:r>
                      <m:r>
                        <a:rPr lang="en-US" b="0" i="1" smtClean="0">
                          <a:latin typeface="Cambria Math"/>
                        </a:rPr>
                        <m:t>𝑢</m:t>
                      </m:r>
                      <m:r>
                        <a:rPr lang="en-US" b="0" i="1" smtClean="0">
                          <a:latin typeface="Cambria Math"/>
                        </a:rPr>
                        <m:t>)=</m:t>
                      </m:r>
                      <m:nary>
                        <m:naryPr>
                          <m:limLoc m:val="undOvr"/>
                          <m:ctrlPr>
                            <a:rPr lang="en-US" i="1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4"/>
                            </m:rPr>
                            <a:rPr lang="en-US" i="1">
                              <a:latin typeface="Cambria Math"/>
                            </a:rPr>
                            <m:t>0</m:t>
                          </m:r>
                        </m:sub>
                        <m:sup>
                          <m:r>
                            <a:rPr lang="en-US" i="1">
                              <a:latin typeface="Cambria Math"/>
                            </a:rPr>
                            <m:t>𝑇</m:t>
                          </m:r>
                        </m:sup>
                        <m:e>
                          <m:r>
                            <a:rPr lang="en-US" i="1">
                              <a:latin typeface="Cambria Math"/>
                            </a:rPr>
                            <m:t>(</m:t>
                          </m:r>
                          <m:r>
                            <a:rPr lang="en-US" i="1">
                              <a:latin typeface="Cambria Math"/>
                            </a:rPr>
                            <m:t>𝐻</m:t>
                          </m:r>
                          <m:d>
                            <m:d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,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𝑢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,</m:t>
                              </m:r>
                              <m:r>
                                <m:rPr>
                                  <m:sty m:val="p"/>
                                </m:rPr>
                                <a:rPr lang="el-GR" i="1">
                                  <a:latin typeface="Cambria Math"/>
                                </a:rPr>
                                <m:t>λ</m:t>
                              </m:r>
                            </m:e>
                          </m:d>
                          <m:r>
                            <a:rPr lang="en-US" i="1">
                              <a:latin typeface="Cambria Math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l-GR" i="1">
                                  <a:latin typeface="Cambria Math"/>
                                </a:rPr>
                                <m:t>λ</m:t>
                              </m:r>
                            </m:e>
                            <m:sup>
                              <m:r>
                                <a:rPr lang="en-US" i="1">
                                  <a:latin typeface="Cambria Math"/>
                                </a:rPr>
                                <m:t>𝑇</m:t>
                              </m:r>
                            </m:sup>
                          </m:sSup>
                          <m:acc>
                            <m:accPr>
                              <m:chr m:val="̇"/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)</m:t>
                              </m:r>
                            </m:e>
                          </m:acc>
                          <m:r>
                            <a:rPr lang="en-US" i="1">
                              <a:latin typeface="Cambria Math"/>
                            </a:rPr>
                            <m:t>𝑑𝑡</m:t>
                          </m:r>
                          <m:r>
                            <a:rPr lang="en-US" i="1">
                              <a:latin typeface="Cambria Math"/>
                            </a:rPr>
                            <m:t> + </m:t>
                          </m:r>
                          <m:r>
                            <a:rPr lang="en-US" i="1">
                              <a:latin typeface="Cambria Math"/>
                            </a:rPr>
                            <m:t>𝑉</m:t>
                          </m:r>
                          <m:d>
                            <m:d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𝑥</m:t>
                              </m:r>
                              <m:d>
                                <m:dPr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𝑇</m:t>
                                  </m:r>
                                </m:e>
                              </m:d>
                              <m:r>
                                <a:rPr lang="en-US" i="1">
                                  <a:latin typeface="Cambria Math"/>
                                </a:rPr>
                                <m:t>,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𝑢</m:t>
                              </m:r>
                              <m:d>
                                <m:dPr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𝑇</m:t>
                                  </m:r>
                                </m:e>
                              </m:d>
                            </m:e>
                          </m:d>
                        </m:e>
                      </m:nary>
                      <m:r>
                        <a:rPr lang="en-US" i="1">
                          <a:latin typeface="Cambria Math"/>
                        </a:rPr>
                        <m:t>+ </m:t>
                      </m:r>
                      <m:sSub>
                        <m:sSubPr>
                          <m:ctrlPr>
                            <a:rPr lang="en-US" i="1">
                              <a:latin typeface="Cambria Math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𝜑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1</m:t>
                          </m:r>
                        </m:sub>
                      </m:sSub>
                      <m:d>
                        <m:dPr>
                          <m:ctrlPr>
                            <a:rPr lang="en-US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/>
                            </a:rPr>
                            <m:t>𝑥</m:t>
                          </m:r>
                          <m:d>
                            <m:d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𝑇</m:t>
                              </m:r>
                            </m:e>
                          </m:d>
                        </m:e>
                      </m:d>
                      <m:r>
                        <a:rPr lang="en-US" i="1">
                          <a:latin typeface="Cambria Math"/>
                        </a:rPr>
                        <m:t>+ …+</m:t>
                      </m:r>
                      <m:sSub>
                        <m:sSubPr>
                          <m:ctrlPr>
                            <a:rPr lang="en-US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𝑝</m:t>
                          </m:r>
                        </m:sub>
                      </m:sSub>
                      <m:sSub>
                        <m:sSubPr>
                          <m:ctrlPr>
                            <a:rPr lang="en-US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𝜑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𝑝</m:t>
                          </m:r>
                        </m:sub>
                      </m:sSub>
                      <m:d>
                        <m:dPr>
                          <m:ctrlPr>
                            <a:rPr lang="en-US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/>
                            </a:rPr>
                            <m:t>𝑥</m:t>
                          </m:r>
                          <m:d>
                            <m:d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𝑇</m:t>
                              </m:r>
                            </m:e>
                          </m:d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3810000"/>
                <a:ext cx="8689943" cy="92724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Rectangle 3"/>
          <p:cNvSpPr txBox="1">
            <a:spLocks noChangeArrowheads="1"/>
          </p:cNvSpPr>
          <p:nvPr/>
        </p:nvSpPr>
        <p:spPr bwMode="auto">
          <a:xfrm>
            <a:off x="457200" y="5257800"/>
            <a:ext cx="8229600" cy="563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en-US" b="1" kern="0" dirty="0" smtClean="0"/>
              <a:t>Result:</a:t>
            </a:r>
            <a:r>
              <a:rPr lang="en-US" kern="0" dirty="0" smtClean="0"/>
              <a:t> </a:t>
            </a:r>
            <a:r>
              <a:rPr lang="en-US" i="1" kern="0" dirty="0" smtClean="0"/>
              <a:t>New </a:t>
            </a:r>
            <a:r>
              <a:rPr lang="en-US" kern="0" dirty="0" smtClean="0"/>
              <a:t>terminal co-state constraint: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2682432" y="5821363"/>
                <a:ext cx="3746090" cy="54489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l-GR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λ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0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/>
                          </a:rPr>
                          <m:t>𝑇</m:t>
                        </m:r>
                      </m:e>
                    </m:d>
                    <m:r>
                      <a:rPr lang="en-US" sz="200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20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2000" i="1" smtClean="0">
                            <a:latin typeface="Cambria Math"/>
                            <a:ea typeface="Cambria Math"/>
                          </a:rPr>
                          <m:t>𝜕</m:t>
                        </m:r>
                        <m:r>
                          <a:rPr lang="en-US" sz="2000" b="0" i="1" smtClean="0">
                            <a:latin typeface="Cambria Math"/>
                            <a:ea typeface="Cambria Math"/>
                          </a:rPr>
                          <m:t>𝑉</m:t>
                        </m:r>
                      </m:num>
                      <m:den>
                        <m:r>
                          <a:rPr lang="en-US" sz="2000" i="1" smtClean="0">
                            <a:latin typeface="Cambria Math"/>
                            <a:ea typeface="Cambria Math"/>
                          </a:rPr>
                          <m:t>𝜕</m:t>
                        </m:r>
                        <m:r>
                          <a:rPr lang="en-US" sz="2000" b="0" i="1" smtClean="0">
                            <a:latin typeface="Cambria Math"/>
                            <a:ea typeface="Cambria Math"/>
                          </a:rPr>
                          <m:t>𝑥</m:t>
                        </m:r>
                      </m:den>
                    </m:f>
                    <m:r>
                      <a:rPr lang="en-US" sz="2000" i="1">
                        <a:latin typeface="Cambria Math"/>
                      </a:rPr>
                      <m:t>(</m:t>
                    </m:r>
                    <m:r>
                      <a:rPr lang="en-US" sz="2000" i="1">
                        <a:latin typeface="Cambria Math"/>
                      </a:rPr>
                      <m:t>𝑥</m:t>
                    </m:r>
                    <m:d>
                      <m:dPr>
                        <m:ctrlPr>
                          <a:rPr lang="en-US" sz="20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2000" i="1">
                            <a:latin typeface="Cambria Math"/>
                          </a:rPr>
                          <m:t>𝑇</m:t>
                        </m:r>
                      </m:e>
                    </m:d>
                    <m:r>
                      <a:rPr lang="en-US" sz="2000" i="1">
                        <a:latin typeface="Cambria Math"/>
                      </a:rPr>
                      <m:t>)</m:t>
                    </m:r>
                    <m:r>
                      <a:rPr lang="en-US" sz="2000" b="0" i="1" smtClean="0">
                        <a:latin typeface="Cambria Math"/>
                      </a:rPr>
                      <m:t>+ </m:t>
                    </m:r>
                    <m:f>
                      <m:fPr>
                        <m:ctrlPr>
                          <a:rPr lang="en-US" sz="2000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/>
                            <a:ea typeface="Cambria Math"/>
                          </a:rPr>
                          <m:t>𝜕𝜑</m:t>
                        </m:r>
                      </m:num>
                      <m:den>
                        <m:r>
                          <a:rPr lang="en-US" sz="2000" b="0" i="1" smtClean="0">
                            <a:latin typeface="Cambria Math"/>
                            <a:ea typeface="Cambria Math"/>
                          </a:rPr>
                          <m:t>𝜕</m:t>
                        </m:r>
                        <m:r>
                          <a:rPr lang="en-US" sz="2000" b="0" i="1" smtClean="0">
                            <a:latin typeface="Cambria Math"/>
                            <a:ea typeface="Cambria Math"/>
                          </a:rPr>
                          <m:t>𝑥</m:t>
                        </m:r>
                      </m:den>
                    </m:f>
                    <m:r>
                      <a:rPr lang="en-US" sz="2000" b="0" i="1" smtClean="0">
                        <a:latin typeface="Cambria Math"/>
                      </a:rPr>
                      <m:t>(</m:t>
                    </m:r>
                    <m:r>
                      <a:rPr lang="en-US" sz="2000" b="0" i="1" smtClean="0">
                        <a:latin typeface="Cambria Math"/>
                      </a:rPr>
                      <m:t>𝑥</m:t>
                    </m:r>
                    <m:d>
                      <m:dPr>
                        <m:ctrlPr>
                          <a:rPr lang="en-US" sz="20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/>
                          </a:rPr>
                          <m:t>𝑇</m:t>
                        </m:r>
                      </m:e>
                    </m:d>
                    <m:r>
                      <a:rPr lang="en-US" sz="2000" b="0" i="1" smtClean="0">
                        <a:latin typeface="Cambria Math"/>
                      </a:rPr>
                      <m:t>)</m:t>
                    </m:r>
                    <m:acc>
                      <m:accPr>
                        <m:chr m:val="⃗"/>
                        <m:ctrlPr>
                          <a:rPr lang="en-US" sz="2000" b="0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US" sz="2000" b="0" i="1" smtClean="0">
                            <a:latin typeface="Cambria Math"/>
                          </a:rPr>
                          <m:t>𝑣</m:t>
                        </m:r>
                      </m:e>
                    </m:acc>
                  </m:oMath>
                </a14:m>
                <a:r>
                  <a:rPr lang="en-US" dirty="0" smtClean="0"/>
                  <a:t>   </a:t>
                </a:r>
                <a:endParaRPr lang="en-US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82432" y="5821363"/>
                <a:ext cx="3746090" cy="544893"/>
              </a:xfrm>
              <a:prstGeom prst="rect">
                <a:avLst/>
              </a:prstGeom>
              <a:blipFill rotWithShape="1">
                <a:blip r:embed="rId5"/>
                <a:stretch>
                  <a:fillRect l="-1301" b="-22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ectangle 8"/>
          <p:cNvSpPr/>
          <p:nvPr/>
        </p:nvSpPr>
        <p:spPr>
          <a:xfrm>
            <a:off x="2667000" y="5715000"/>
            <a:ext cx="3609703" cy="8382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1795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944562"/>
          </a:xfrm>
        </p:spPr>
        <p:txBody>
          <a:bodyPr/>
          <a:lstStyle/>
          <a:p>
            <a:r>
              <a:rPr lang="en-US" dirty="0" smtClean="0"/>
              <a:t>Handling Additional Constraints</a:t>
            </a:r>
          </a:p>
        </p:txBody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36637"/>
            <a:ext cx="8229600" cy="1096963"/>
          </a:xfrm>
        </p:spPr>
        <p:txBody>
          <a:bodyPr/>
          <a:lstStyle/>
          <a:p>
            <a:pPr marL="0" lvl="1" indent="0">
              <a:buNone/>
            </a:pPr>
            <a:r>
              <a:rPr lang="en-US" sz="2000" b="1" dirty="0"/>
              <a:t>Example:</a:t>
            </a:r>
            <a:r>
              <a:rPr lang="en-US" sz="2000" dirty="0"/>
              <a:t> what if </a:t>
            </a:r>
            <a:r>
              <a:rPr lang="en-US" sz="2000" i="1" dirty="0"/>
              <a:t>final </a:t>
            </a:r>
            <a:r>
              <a:rPr lang="en-US" sz="2000" i="1" dirty="0" smtClean="0"/>
              <a:t>time is not specified? </a:t>
            </a:r>
          </a:p>
          <a:p>
            <a:pPr lvl="1"/>
            <a:r>
              <a:rPr lang="en-US" dirty="0" smtClean="0"/>
              <a:t>Must include the additional variation </a:t>
            </a:r>
            <a:r>
              <a:rPr lang="en-US" dirty="0" err="1" smtClean="0">
                <a:latin typeface="Symbol" panose="05050102010706020507" pitchFamily="18" charset="2"/>
                <a:cs typeface="Times New Roman" panose="02020603050405020304" pitchFamily="18" charset="0"/>
              </a:rPr>
              <a:t>d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in the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extremization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process</a:t>
            </a:r>
          </a:p>
          <a:p>
            <a:pPr lvl="1"/>
            <a:r>
              <a:rPr lang="en-US" b="1" dirty="0" smtClean="0">
                <a:cs typeface="Times New Roman" panose="02020603050405020304" pitchFamily="18" charset="0"/>
              </a:rPr>
              <a:t>Result:  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H(T) = 0</a:t>
            </a:r>
            <a:endParaRPr lang="en-US" dirty="0" smtClean="0"/>
          </a:p>
        </p:txBody>
      </p:sp>
      <p:sp>
        <p:nvSpPr>
          <p:cNvPr id="19" name="Rectangle 3"/>
          <p:cNvSpPr txBox="1">
            <a:spLocks noChangeArrowheads="1"/>
          </p:cNvSpPr>
          <p:nvPr/>
        </p:nvSpPr>
        <p:spPr bwMode="auto">
          <a:xfrm>
            <a:off x="453887" y="2362200"/>
            <a:ext cx="8229600" cy="563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en-US" kern="0" dirty="0" smtClean="0"/>
              <a:t>Summary with (1) unspecified final time; (2) terminal constraints: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985372" y="4148640"/>
                <a:ext cx="5102162" cy="4995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l-GR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λ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𝑇</m:t>
                        </m:r>
                      </m:e>
                    </m:d>
                    <m:r>
                      <a:rPr lang="en-US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i="1" smtClean="0">
                            <a:latin typeface="Cambria Math"/>
                            <a:ea typeface="Cambria Math"/>
                          </a:rPr>
                          <m:t>𝜕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𝑉</m:t>
                        </m:r>
                      </m:num>
                      <m:den>
                        <m:r>
                          <a:rPr lang="en-US" i="1" smtClean="0">
                            <a:latin typeface="Cambria Math"/>
                            <a:ea typeface="Cambria Math"/>
                          </a:rPr>
                          <m:t>𝜕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𝑥</m:t>
                        </m:r>
                      </m:den>
                    </m:f>
                    <m:d>
                      <m:dPr>
                        <m:ctrlPr>
                          <a:rPr lang="en-US" b="0" i="1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</a:rPr>
                          <m:t>𝑥</m:t>
                        </m:r>
                        <m:d>
                          <m:dPr>
                            <m:ctrlPr>
                              <a:rPr lang="en-US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/>
                              </a:rPr>
                              <m:t>𝑇</m:t>
                            </m:r>
                          </m:e>
                        </m:d>
                      </m:e>
                    </m:d>
                    <m:r>
                      <a:rPr lang="en-US" b="0" i="1" smtClean="0">
                        <a:latin typeface="Cambria Math"/>
                      </a:rPr>
                      <m:t>+ 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𝜕𝜑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𝜕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𝑥</m:t>
                        </m:r>
                      </m:den>
                    </m:f>
                    <m:d>
                      <m:dPr>
                        <m:ctrlPr>
                          <a:rPr lang="en-US" b="0" i="1" smtClean="0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𝑇</m:t>
                            </m:r>
                          </m:e>
                        </m:d>
                      </m:e>
                    </m:d>
                    <m:acc>
                      <m:accPr>
                        <m:chr m:val="⃗"/>
                        <m:ctrlPr>
                          <a:rPr lang="en-US" b="0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/>
                          </a:rPr>
                          <m:t>𝑣</m:t>
                        </m:r>
                      </m:e>
                    </m:acc>
                  </m:oMath>
                </a14:m>
                <a:r>
                  <a:rPr lang="en-US" dirty="0" smtClean="0"/>
                  <a:t>     </a:t>
                </a:r>
                <a:r>
                  <a:rPr lang="en-US" dirty="0" smtClean="0">
                    <a:solidFill>
                      <a:srgbClr val="FF0000"/>
                    </a:solidFill>
                  </a:rPr>
                  <a:t>(PMP 4)</a:t>
                </a:r>
                <a:r>
                  <a:rPr lang="en-US" dirty="0" smtClean="0"/>
                  <a:t>  </a:t>
                </a:r>
                <a:endParaRPr lang="en-US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5372" y="4148640"/>
                <a:ext cx="5102162" cy="499560"/>
              </a:xfrm>
              <a:prstGeom prst="rect">
                <a:avLst/>
              </a:prstGeom>
              <a:blipFill rotWithShape="1">
                <a:blip r:embed="rId3"/>
                <a:stretch>
                  <a:fillRect l="-1075" t="-2439" b="-609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Rectangle 17"/>
          <p:cNvSpPr/>
          <p:nvPr/>
        </p:nvSpPr>
        <p:spPr>
          <a:xfrm>
            <a:off x="2209801" y="1752600"/>
            <a:ext cx="990600" cy="3048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1143000" y="2867308"/>
                <a:ext cx="5068295" cy="5616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̇"/>
                        <m:ctrlPr>
                          <a:rPr lang="en-US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</m:acc>
                    <m:r>
                      <a:rPr lang="en-US" i="1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i="1" smtClean="0"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i="1">
                                <a:latin typeface="Cambria Math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i="1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i="1">
                                    <a:latin typeface="Cambria Math"/>
                                    <a:ea typeface="Cambria Math"/>
                                  </a:rPr>
                                  <m:t>𝜕</m:t>
                                </m:r>
                                <m:r>
                                  <a:rPr lang="en-US" i="1">
                                    <a:latin typeface="Cambria Math"/>
                                    <a:ea typeface="Cambria Math"/>
                                  </a:rPr>
                                  <m:t>𝐻</m:t>
                                </m:r>
                              </m:num>
                              <m:den>
                                <m:r>
                                  <a:rPr lang="en-US" i="1">
                                    <a:latin typeface="Cambria Math"/>
                                    <a:ea typeface="Cambria Math"/>
                                  </a:rPr>
                                  <m:t>𝜕</m:t>
                                </m:r>
                                <m:r>
                                  <m:rPr>
                                    <m:sty m:val="p"/>
                                  </m:rPr>
                                  <a:rPr lang="el-GR" i="1">
                                    <a:latin typeface="Cambria Math"/>
                                    <a:ea typeface="Cambria Math"/>
                                  </a:rPr>
                                  <m:t>λ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𝑇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</a:rPr>
                      <m:t>𝑓</m:t>
                    </m:r>
                    <m:r>
                      <a:rPr lang="en-US" b="0" i="1" smtClean="0">
                        <a:latin typeface="Cambria Math"/>
                      </a:rPr>
                      <m:t>(</m:t>
                    </m:r>
                    <m:r>
                      <a:rPr lang="en-US" b="0" i="1" smtClean="0">
                        <a:latin typeface="Cambria Math"/>
                      </a:rPr>
                      <m:t>𝑥</m:t>
                    </m:r>
                    <m:r>
                      <a:rPr lang="en-US" b="0" i="1" smtClean="0">
                        <a:latin typeface="Cambria Math"/>
                      </a:rPr>
                      <m:t>,</m:t>
                    </m:r>
                    <m:r>
                      <a:rPr lang="en-US" b="0" i="1" smtClean="0">
                        <a:latin typeface="Cambria Math"/>
                      </a:rPr>
                      <m:t>𝑢</m:t>
                    </m:r>
                    <m:r>
                      <a:rPr lang="en-US" b="0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en-US" dirty="0" smtClean="0"/>
                  <a:t>                   </a:t>
                </a:r>
                <a:r>
                  <a:rPr lang="en-US" dirty="0" smtClean="0">
                    <a:solidFill>
                      <a:srgbClr val="FF0000"/>
                    </a:solidFill>
                  </a:rPr>
                  <a:t>(PMP 1)</a:t>
                </a:r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3000" y="2867308"/>
                <a:ext cx="5068295" cy="561692"/>
              </a:xfrm>
              <a:prstGeom prst="rect">
                <a:avLst/>
              </a:prstGeom>
              <a:blipFill rotWithShape="1">
                <a:blip r:embed="rId4"/>
                <a:stretch>
                  <a:fillRect b="-32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6096000" y="2867308"/>
                <a:ext cx="2514600" cy="5616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̇"/>
                        <m:ctrlPr>
                          <a:rPr lang="en-US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/>
                          </a:rPr>
                          <m:t>−</m:t>
                        </m:r>
                        <m:r>
                          <m:rPr>
                            <m:sty m:val="p"/>
                          </m:rPr>
                          <a:rPr lang="el-GR" i="1" smtClean="0">
                            <a:latin typeface="Cambria Math"/>
                          </a:rPr>
                          <m:t>λ</m:t>
                        </m:r>
                      </m:e>
                    </m:acc>
                    <m:r>
                      <a:rPr lang="en-US" i="1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i="1" smtClean="0"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i="1">
                                <a:latin typeface="Cambria Math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i="1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i="1">
                                    <a:latin typeface="Cambria Math"/>
                                    <a:ea typeface="Cambria Math"/>
                                  </a:rPr>
                                  <m:t>𝜕</m:t>
                                </m:r>
                                <m:r>
                                  <a:rPr lang="en-US" i="1">
                                    <a:latin typeface="Cambria Math"/>
                                    <a:ea typeface="Cambria Math"/>
                                  </a:rPr>
                                  <m:t>𝐻</m:t>
                                </m:r>
                              </m:num>
                              <m:den>
                                <m:r>
                                  <a:rPr lang="en-US" i="1">
                                    <a:latin typeface="Cambria Math"/>
                                    <a:ea typeface="Cambria Math"/>
                                  </a:rPr>
                                  <m:t>𝜕</m:t>
                                </m:r>
                                <m:r>
                                  <a:rPr lang="en-US" b="0" i="1" smtClean="0">
                                    <a:latin typeface="Cambria Math"/>
                                    <a:ea typeface="Cambria Math"/>
                                  </a:rPr>
                                  <m:t>𝑥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𝑇</m:t>
                        </m:r>
                      </m:sup>
                    </m:sSup>
                  </m:oMath>
                </a14:m>
                <a:r>
                  <a:rPr lang="en-US" dirty="0" smtClean="0"/>
                  <a:t>    </a:t>
                </a:r>
                <a:r>
                  <a:rPr lang="en-US" dirty="0" smtClean="0">
                    <a:solidFill>
                      <a:srgbClr val="FF0000"/>
                    </a:solidFill>
                  </a:rPr>
                  <a:t>(PMP 2)</a:t>
                </a:r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2867308"/>
                <a:ext cx="2514600" cy="561692"/>
              </a:xfrm>
              <a:prstGeom prst="rect">
                <a:avLst/>
              </a:prstGeom>
              <a:blipFill rotWithShape="1">
                <a:blip r:embed="rId5"/>
                <a:stretch>
                  <a:fillRect b="-32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6096000" y="4202668"/>
                <a:ext cx="2667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𝐻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𝑇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=0 </m:t>
                    </m:r>
                  </m:oMath>
                </a14:m>
                <a:r>
                  <a:rPr lang="en-US" dirty="0" smtClean="0"/>
                  <a:t>       </a:t>
                </a:r>
                <a:r>
                  <a:rPr lang="en-US" dirty="0" smtClean="0">
                    <a:solidFill>
                      <a:srgbClr val="FF0000"/>
                    </a:solidFill>
                  </a:rPr>
                  <a:t>(PMP 5)</a:t>
                </a:r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4202668"/>
                <a:ext cx="2667000" cy="369332"/>
              </a:xfrm>
              <a:prstGeom prst="rect">
                <a:avLst/>
              </a:prstGeom>
              <a:blipFill rotWithShape="1">
                <a:blip r:embed="rId6"/>
                <a:stretch>
                  <a:fillRect t="-8197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4597400" y="4888468"/>
                <a:ext cx="29464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𝜑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(</m:t>
                    </m:r>
                    <m:r>
                      <a:rPr lang="en-US" i="1" smtClean="0">
                        <a:latin typeface="Cambria Math"/>
                      </a:rPr>
                      <m:t>𝑥</m:t>
                    </m:r>
                    <m:d>
                      <m:dPr>
                        <m:ctrlPr>
                          <a:rPr lang="en-US" i="1">
                            <a:latin typeface="Cambria Math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</a:rPr>
                          <m:t>𝑇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)=0</m:t>
                    </m:r>
                  </m:oMath>
                </a14:m>
                <a:r>
                  <a:rPr lang="en-US" dirty="0" smtClean="0"/>
                  <a:t>     </a:t>
                </a:r>
                <a:r>
                  <a:rPr lang="en-US" dirty="0" smtClean="0">
                    <a:solidFill>
                      <a:srgbClr val="FF0000"/>
                    </a:solidFill>
                  </a:rPr>
                  <a:t>(TC )</a:t>
                </a:r>
                <a:r>
                  <a:rPr lang="en-US" dirty="0" smtClean="0"/>
                  <a:t>  </a:t>
                </a:r>
                <a:endParaRPr lang="en-US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7400" y="4888468"/>
                <a:ext cx="2946400" cy="369332"/>
              </a:xfrm>
              <a:prstGeom prst="rect">
                <a:avLst/>
              </a:prstGeom>
              <a:blipFill rotWithShape="1">
                <a:blip r:embed="rId7"/>
                <a:stretch>
                  <a:fillRect t="-8197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114053" y="4888468"/>
                <a:ext cx="220980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</a:rPr>
                      <m:t>𝑥</m:t>
                    </m:r>
                    <m:d>
                      <m:dPr>
                        <m:ctrlPr>
                          <a:rPr lang="en-US" i="1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0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dirty="0" smtClean="0"/>
                  <a:t>     </a:t>
                </a:r>
                <a:r>
                  <a:rPr lang="en-US" dirty="0" smtClean="0">
                    <a:solidFill>
                      <a:srgbClr val="FF0000"/>
                    </a:solidFill>
                  </a:rPr>
                  <a:t>(BC)</a:t>
                </a:r>
                <a:r>
                  <a:rPr lang="en-US" dirty="0" smtClean="0"/>
                  <a:t>  </a:t>
                </a:r>
                <a:endParaRPr lang="en-US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14053" y="4888468"/>
                <a:ext cx="2209801" cy="369332"/>
              </a:xfrm>
              <a:prstGeom prst="rect">
                <a:avLst/>
              </a:prstGeom>
              <a:blipFill rotWithShape="1">
                <a:blip r:embed="rId8"/>
                <a:stretch>
                  <a:fillRect t="-8197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2286000" y="3539040"/>
                <a:ext cx="6400800" cy="4995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  <a:ea typeface="Cambria Math"/>
                          </a:rPr>
                          <m:t>𝜕</m:t>
                        </m:r>
                        <m:r>
                          <a:rPr lang="en-US" i="1">
                            <a:latin typeface="Cambria Math"/>
                            <a:ea typeface="Cambria Math"/>
                          </a:rPr>
                          <m:t>𝐻</m:t>
                        </m:r>
                      </m:num>
                      <m:den>
                        <m:r>
                          <a:rPr lang="en-US" i="1">
                            <a:latin typeface="Cambria Math"/>
                            <a:ea typeface="Cambria Math"/>
                          </a:rPr>
                          <m:t>𝜕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𝑢</m:t>
                        </m:r>
                      </m:den>
                    </m:f>
                    <m:r>
                      <a:rPr lang="en-US" i="1" smtClean="0">
                        <a:latin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</a:rPr>
                      <m:t>0 ;    </m:t>
                    </m:r>
                    <m:r>
                      <a:rPr lang="en-US" b="0" i="1" smtClean="0">
                        <a:latin typeface="Cambria Math"/>
                      </a:rPr>
                      <m:t>𝑜𝑟</m:t>
                    </m:r>
                    <m:r>
                      <a:rPr lang="en-US" b="0" i="1" smtClean="0">
                        <a:latin typeface="Cambria Math"/>
                      </a:rPr>
                      <m:t>   </m:t>
                    </m:r>
                    <m:r>
                      <a:rPr lang="en-US" b="0" i="1" smtClean="0">
                        <a:latin typeface="Cambria Math"/>
                      </a:rPr>
                      <m:t>𝐻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∗</m:t>
                            </m:r>
                          </m:sup>
                        </m:sSup>
                        <m:r>
                          <a:rPr lang="en-US" b="0" i="1" smtClean="0">
                            <a:latin typeface="Cambria Math"/>
                          </a:rPr>
                          <m:t>,</m:t>
                        </m:r>
                        <m:sSup>
                          <m:sSupPr>
                            <m:ctrlPr>
                              <a:rPr lang="en-US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𝑢</m:t>
                            </m:r>
                          </m:e>
                          <m:sup>
                            <m:r>
                              <a:rPr lang="en-US" i="1">
                                <a:latin typeface="Cambria Math"/>
                              </a:rPr>
                              <m:t>∗</m:t>
                            </m:r>
                          </m:sup>
                        </m:sSup>
                        <m:r>
                          <a:rPr lang="en-US" b="0" i="1" smtClean="0">
                            <a:latin typeface="Cambria Math"/>
                          </a:rPr>
                          <m:t>,</m:t>
                        </m:r>
                        <m:sSup>
                          <m:sSupPr>
                            <m:ctrlPr>
                              <a:rPr lang="en-US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l-GR" i="1" smtClean="0">
                                <a:latin typeface="Cambria Math"/>
                              </a:rPr>
                              <m:t>λ</m:t>
                            </m:r>
                          </m:e>
                          <m:sup>
                            <m:r>
                              <a:rPr lang="en-US" i="1">
                                <a:latin typeface="Cambria Math"/>
                              </a:rPr>
                              <m:t>∗</m:t>
                            </m:r>
                          </m:sup>
                        </m:sSup>
                      </m:e>
                    </m:d>
                    <m:r>
                      <a:rPr lang="en-US" b="0" i="1" smtClean="0">
                        <a:latin typeface="Cambria Math"/>
                      </a:rPr>
                      <m:t> 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≤</m:t>
                    </m:r>
                    <m:r>
                      <a:rPr lang="en-US" i="1">
                        <a:latin typeface="Cambria Math"/>
                      </a:rPr>
                      <m:t>𝐻</m:t>
                    </m:r>
                    <m:d>
                      <m:dPr>
                        <m:ctrlPr>
                          <a:rPr lang="en-US" i="1">
                            <a:latin typeface="Cambria Math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i="1">
                                <a:latin typeface="Cambria Math"/>
                              </a:rPr>
                              <m:t>∗</m:t>
                            </m:r>
                          </m:sup>
                        </m:sSup>
                        <m:r>
                          <a:rPr lang="en-US" i="1">
                            <a:latin typeface="Cambria Math"/>
                          </a:rPr>
                          <m:t>,</m:t>
                        </m:r>
                        <m:r>
                          <a:rPr lang="en-US" b="0" i="1" smtClean="0">
                            <a:latin typeface="Cambria Math"/>
                          </a:rPr>
                          <m:t> </m:t>
                        </m:r>
                        <m:r>
                          <a:rPr lang="en-US" b="0" i="1" smtClean="0">
                            <a:latin typeface="Cambria Math"/>
                          </a:rPr>
                          <m:t>𝑢</m:t>
                        </m:r>
                        <m:r>
                          <a:rPr lang="en-US" i="1">
                            <a:latin typeface="Cambria Math"/>
                          </a:rPr>
                          <m:t>,</m:t>
                        </m:r>
                        <m:sSup>
                          <m:sSupPr>
                            <m:ctrlPr>
                              <a:rPr lang="en-US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l-GR" i="1">
                                <a:latin typeface="Cambria Math"/>
                              </a:rPr>
                              <m:t>λ</m:t>
                            </m:r>
                          </m:e>
                          <m:sup>
                            <m:r>
                              <a:rPr lang="en-US" i="1">
                                <a:latin typeface="Cambria Math"/>
                              </a:rPr>
                              <m:t>∗</m:t>
                            </m:r>
                          </m:sup>
                        </m:sSup>
                      </m:e>
                    </m:d>
                  </m:oMath>
                </a14:m>
                <a:r>
                  <a:rPr lang="en-US" dirty="0" smtClean="0">
                    <a:solidFill>
                      <a:srgbClr val="FF0000"/>
                    </a:solidFill>
                  </a:rPr>
                  <a:t>                   (PMP 3)</a:t>
                </a:r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0" y="3539040"/>
                <a:ext cx="6400800" cy="499560"/>
              </a:xfrm>
              <a:prstGeom prst="rect">
                <a:avLst/>
              </a:prstGeom>
              <a:blipFill rotWithShape="1">
                <a:blip r:embed="rId9"/>
                <a:stretch>
                  <a:fillRect b="-609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7143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3"/>
          <p:cNvSpPr txBox="1">
            <a:spLocks noChangeArrowheads="1"/>
          </p:cNvSpPr>
          <p:nvPr/>
        </p:nvSpPr>
        <p:spPr bwMode="auto">
          <a:xfrm>
            <a:off x="609600" y="3429000"/>
            <a:ext cx="822960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lvl="1" indent="0">
              <a:spcAft>
                <a:spcPts val="600"/>
              </a:spcAft>
              <a:buFontTx/>
              <a:buNone/>
            </a:pPr>
            <a:r>
              <a:rPr lang="en-US" sz="2000" b="1" kern="0" dirty="0" smtClean="0"/>
              <a:t>Solution:  PMP </a:t>
            </a:r>
            <a:r>
              <a:rPr lang="en-US" sz="2000" kern="0" dirty="0" smtClean="0"/>
              <a:t>with unspecified final time &amp; terminal constraints</a:t>
            </a:r>
          </a:p>
          <a:p>
            <a:pPr marL="342900" lvl="1" indent="-342900"/>
            <a:r>
              <a:rPr lang="en-US" sz="2000" b="1" kern="0" dirty="0" smtClean="0"/>
              <a:t>Step 1: </a:t>
            </a:r>
            <a:r>
              <a:rPr lang="en-US" sz="2000" kern="0" dirty="0" smtClean="0"/>
              <a:t>convert dynamics </a:t>
            </a:r>
            <a:r>
              <a:rPr lang="en-US" sz="2000" kern="0" dirty="0"/>
              <a:t>to first order form:  </a:t>
            </a:r>
            <a:r>
              <a:rPr lang="en-US" sz="2000" i="1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sz="20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(</a:t>
            </a:r>
            <a:r>
              <a:rPr lang="en-US" sz="2000" i="1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sz="2000" kern="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0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i="1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sz="2000" kern="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000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2000" kern="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endParaRPr lang="en-US" sz="2000" kern="0" dirty="0" smtClean="0"/>
          </a:p>
          <a:p>
            <a:pPr marL="342900" lvl="1" indent="-342900"/>
            <a:endParaRPr lang="en-US" sz="2000" kern="0" dirty="0"/>
          </a:p>
          <a:p>
            <a:pPr marL="0" lvl="1" indent="0">
              <a:buNone/>
            </a:pPr>
            <a:endParaRPr lang="en-US" sz="2000" kern="0" dirty="0" smtClean="0"/>
          </a:p>
          <a:p>
            <a:pPr marL="342900" lvl="1" indent="-342900">
              <a:spcAft>
                <a:spcPts val="600"/>
              </a:spcAft>
            </a:pPr>
            <a:r>
              <a:rPr lang="en-US" sz="2000" kern="0" dirty="0" smtClean="0"/>
              <a:t>Terminal Constraints: 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ψ</a:t>
            </a:r>
            <a:r>
              <a:rPr lang="en-US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(z(T)) = 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(T)  -  </a:t>
            </a:r>
            <a:r>
              <a:rPr lang="en-US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=0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342900" lvl="1" indent="-342900">
              <a:spcBef>
                <a:spcPts val="600"/>
              </a:spcBef>
            </a:pPr>
            <a:r>
              <a:rPr lang="en-US" b="1" kern="0" dirty="0"/>
              <a:t>Step </a:t>
            </a:r>
            <a:r>
              <a:rPr lang="en-US" b="1" kern="0" dirty="0" smtClean="0"/>
              <a:t>2:  </a:t>
            </a:r>
            <a:r>
              <a:rPr lang="en-US" kern="0" dirty="0" smtClean="0"/>
              <a:t>construct the Hamiltonian for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944562"/>
          </a:xfrm>
        </p:spPr>
        <p:txBody>
          <a:bodyPr/>
          <a:lstStyle/>
          <a:p>
            <a:r>
              <a:rPr lang="en-US" dirty="0" smtClean="0"/>
              <a:t>Example: Bead on a Wire</a:t>
            </a:r>
          </a:p>
        </p:txBody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36637"/>
            <a:ext cx="8229600" cy="1096963"/>
          </a:xfrm>
        </p:spPr>
        <p:txBody>
          <a:bodyPr/>
          <a:lstStyle/>
          <a:p>
            <a:pPr marL="0" lvl="1" indent="0">
              <a:buNone/>
            </a:pPr>
            <a:r>
              <a:rPr lang="en-US" sz="2000" b="1" dirty="0" smtClean="0"/>
              <a:t>Problem:</a:t>
            </a:r>
            <a:r>
              <a:rPr lang="en-US" sz="2000" dirty="0" smtClean="0"/>
              <a:t> bead moves without friction along a wire pushed by force u</a:t>
            </a:r>
          </a:p>
          <a:p>
            <a:pPr marL="0" lvl="1" indent="0">
              <a:buNone/>
            </a:pPr>
            <a:endParaRPr lang="en-US" sz="2000" i="1" dirty="0" smtClean="0"/>
          </a:p>
          <a:p>
            <a:pPr marL="0" lvl="1" indent="0">
              <a:buNone/>
            </a:pPr>
            <a:endParaRPr lang="en-US" sz="2000" i="1" dirty="0" smtClean="0"/>
          </a:p>
          <a:p>
            <a:pPr lvl="1"/>
            <a:r>
              <a:rPr lang="en-US" b="1" dirty="0" smtClean="0"/>
              <a:t>Goal:</a:t>
            </a:r>
            <a:r>
              <a:rPr lang="en-US" dirty="0" smtClean="0"/>
              <a:t> move bead from 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dirty="0" smtClean="0"/>
              <a:t> to </a:t>
            </a:r>
            <a:r>
              <a:rPr lang="en-US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dirty="0" smtClean="0"/>
              <a:t> in minimum time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b="1" dirty="0" smtClean="0">
                <a:cs typeface="Times New Roman" panose="02020603050405020304" pitchFamily="18" charset="0"/>
              </a:rPr>
              <a:t>Constraints:      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(0)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 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  x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(T) = </a:t>
            </a:r>
            <a:r>
              <a:rPr lang="en-US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lvl="1"/>
            <a:r>
              <a:rPr lang="en-US" b="1" dirty="0" smtClean="0">
                <a:cs typeface="Times New Roman" panose="02020603050405020304" pitchFamily="18" charset="0"/>
              </a:rPr>
              <a:t>Terminal Constraints: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2197101" y="4225496"/>
                <a:ext cx="3810994" cy="60093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̇"/>
                        <m:ctrlPr>
                          <a:rPr lang="en-US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/>
                          </a:rPr>
                          <m:t>𝑧</m:t>
                        </m:r>
                      </m:e>
                    </m:acc>
                    <m:r>
                      <a:rPr lang="en-US" i="1" smtClean="0">
                        <a:latin typeface="Cambria Math"/>
                      </a:rPr>
                      <m:t>=</m:t>
                    </m:r>
                    <m:d>
                      <m:dPr>
                        <m:ctrlPr>
                          <a:rPr lang="en-US" i="1">
                            <a:latin typeface="Cambria Math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i="1"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i="1">
                                  <a:latin typeface="Cambria Math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i="1">
                                  <a:latin typeface="Cambria Math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i="1">
                                  <a:latin typeface="Cambria Math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i="1">
                                  <a:latin typeface="Cambria Math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  <m:r>
                      <a:rPr lang="en-US" b="0" i="1" smtClean="0">
                        <a:latin typeface="Cambria Math"/>
                      </a:rPr>
                      <m:t>𝑧</m:t>
                    </m:r>
                    <m:r>
                      <a:rPr lang="en-US" b="0" i="1" smtClean="0">
                        <a:latin typeface="Cambria Math"/>
                      </a:rPr>
                      <m:t>+ 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b="0" i="1" smtClean="0">
                                  <a:latin typeface="Cambria Math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1/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𝑚</m:t>
                              </m:r>
                            </m:e>
                          </m:mr>
                        </m:m>
                      </m:e>
                    </m:d>
                    <m:r>
                      <a:rPr lang="en-US" b="0" i="1" smtClean="0">
                        <a:latin typeface="Cambria Math"/>
                      </a:rPr>
                      <m:t>𝑢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≡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𝐴𝑧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+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𝐵𝑢</m:t>
                    </m:r>
                  </m:oMath>
                </a14:m>
                <a:r>
                  <a:rPr lang="en-US" dirty="0" smtClean="0"/>
                  <a:t>                    </a:t>
                </a:r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97101" y="4225496"/>
                <a:ext cx="3810994" cy="600934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5181599" y="2475468"/>
                <a:ext cx="342900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̇"/>
                        <m:ctrlPr>
                          <a:rPr lang="en-US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</m:acc>
                    <m:d>
                      <m:dPr>
                        <m:ctrlPr>
                          <a:rPr lang="en-US" i="1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0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=</m:t>
                    </m:r>
                  </m:oMath>
                </a14:m>
                <a:r>
                  <a:rPr lang="en-US" dirty="0" smtClean="0"/>
                  <a:t>  </a:t>
                </a:r>
                <a14:m>
                  <m:oMath xmlns:m="http://schemas.openxmlformats.org/officeDocument/2006/math">
                    <m:acc>
                      <m:accPr>
                        <m:chr m:val="̇"/>
                        <m:ctrlPr>
                          <a:rPr lang="en-US" i="1">
                            <a:latin typeface="Cambria Math"/>
                          </a:rPr>
                        </m:ctrlPr>
                      </m:accPr>
                      <m:e>
                        <m:r>
                          <a:rPr lang="en-US" i="1">
                            <a:latin typeface="Cambria Math"/>
                          </a:rPr>
                          <m:t>𝑥</m:t>
                        </m:r>
                      </m:e>
                    </m:acc>
                    <m:d>
                      <m:dPr>
                        <m:ctrlPr>
                          <a:rPr lang="en-US" i="1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𝑇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=0;  </m:t>
                    </m:r>
                    <m:d>
                      <m:dPr>
                        <m:begChr m:val="|"/>
                        <m:endChr m:val="|"/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𝑢</m:t>
                        </m:r>
                      </m:e>
                    </m:d>
                    <m:r>
                      <a:rPr lang="en-US" b="0" i="1" smtClean="0">
                        <a:latin typeface="Cambria Math"/>
                        <a:ea typeface="Cambria Math"/>
                      </a:rPr>
                      <m:t>≤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/>
                        <a:ea typeface="Cambria Math"/>
                      </a:rPr>
                      <m:t>C</m:t>
                    </m:r>
                    <m:r>
                      <a:rPr lang="en-US" b="0" i="1" smtClean="0">
                        <a:latin typeface="Cambria Math"/>
                      </a:rPr>
                      <m:t>   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1599" y="2475468"/>
                <a:ext cx="3429001" cy="3693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5334000" y="1611868"/>
                <a:ext cx="220980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𝑚</m:t>
                      </m:r>
                      <m:acc>
                        <m:accPr>
                          <m:chr m:val="̈"/>
                          <m:ctrlPr>
                            <a:rPr lang="en-US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</m:acc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𝑢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1611868"/>
                <a:ext cx="2209801" cy="36933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609601" y="6035843"/>
                <a:ext cx="8382000" cy="60093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𝐻</m:t>
                    </m:r>
                    <m:r>
                      <a:rPr lang="en-US" b="0" i="1" smtClean="0">
                        <a:latin typeface="Cambria Math"/>
                      </a:rPr>
                      <m:t>=1+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l-GR" i="1">
                            <a:latin typeface="Cambria Math"/>
                          </a:rPr>
                          <m:t>λ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𝑇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𝑓</m:t>
                    </m:r>
                    <m:r>
                      <a:rPr lang="en-US" b="0" i="1" smtClean="0">
                        <a:latin typeface="Cambria Math"/>
                      </a:rPr>
                      <m:t>(</m:t>
                    </m:r>
                    <m:r>
                      <a:rPr lang="en-US" b="0" i="1" smtClean="0">
                        <a:latin typeface="Cambria Math"/>
                      </a:rPr>
                      <m:t>𝑥</m:t>
                    </m:r>
                    <m:r>
                      <a:rPr lang="en-US" b="0" i="1" smtClean="0">
                        <a:latin typeface="Cambria Math"/>
                      </a:rPr>
                      <m:t>,</m:t>
                    </m:r>
                    <m:r>
                      <a:rPr lang="en-US" b="0" i="1" smtClean="0">
                        <a:latin typeface="Cambria Math"/>
                      </a:rPr>
                      <m:t>𝑢</m:t>
                    </m:r>
                    <m:r>
                      <a:rPr lang="en-US" b="0" i="1" smtClean="0">
                        <a:latin typeface="Cambria Math"/>
                      </a:rPr>
                      <m:t>)=1+ 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l-GR" b="0" i="1" smtClean="0">
                                      <a:latin typeface="Cambria Math"/>
                                    </a:rPr>
                                    <m:t>λ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l-GR" i="1">
                                      <a:latin typeface="Cambria Math"/>
                                    </a:rPr>
                                    <m:t>λ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  <m:d>
                      <m:dPr>
                        <m:begChr m:val="["/>
                        <m:endChr m:val="]"/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d>
                          <m:dPr>
                            <m:ctrlPr>
                              <a:rPr lang="en-US" i="1">
                                <a:latin typeface="Cambria Math"/>
                              </a:rPr>
                            </m:ctrlPr>
                          </m:dPr>
                          <m:e>
                            <m:m>
                              <m:mPr>
                                <m:mcs>
                                  <m:mc>
                                    <m:mcPr>
                                      <m:count m:val="2"/>
                                      <m:mcJc m:val="center"/>
                                    </m:mcPr>
                                  </m:mc>
                                </m:mcs>
                                <m:ctrlPr>
                                  <a:rPr lang="en-US" i="1">
                                    <a:latin typeface="Cambria Math"/>
                                  </a:rPr>
                                </m:ctrlPr>
                              </m:mPr>
                              <m:mr>
                                <m:e>
                                  <m:r>
                                    <m:rPr>
                                      <m:brk m:alnAt="7"/>
                                    </m:rPr>
                                    <a:rPr lang="en-US" i="1">
                                      <a:latin typeface="Cambria Math"/>
                                    </a:rPr>
                                    <m:t>0</m:t>
                                  </m:r>
                                </m:e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1</m:t>
                                  </m:r>
                                </m:e>
                              </m:mr>
                              <m:mr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0</m:t>
                                  </m:r>
                                </m:e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0</m:t>
                                  </m:r>
                                </m:e>
                              </m:mr>
                            </m:m>
                          </m:e>
                        </m:d>
                        <m:d>
                          <m:dPr>
                            <m:ctrlPr>
                              <a:rPr lang="en-US" i="1">
                                <a:latin typeface="Cambria Math"/>
                              </a:rPr>
                            </m:ctrlPr>
                          </m:dPr>
                          <m:e>
                            <m:m>
                              <m:mPr>
                                <m:mcs>
                                  <m:mc>
                                    <m:mcPr>
                                      <m:count m:val="1"/>
                                      <m:mcJc m:val="center"/>
                                    </m:mcPr>
                                  </m:mc>
                                </m:mcs>
                                <m:ctrlPr>
                                  <a:rPr lang="en-US" i="1">
                                    <a:latin typeface="Cambria Math"/>
                                  </a:rPr>
                                </m:ctrlPr>
                              </m:mPr>
                              <m:mr>
                                <m:e>
                                  <m:sSub>
                                    <m:sSubPr>
                                      <m:ctrlPr>
                                        <a:rPr lang="en-US" i="1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𝑧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1</m:t>
                                      </m:r>
                                    </m:sub>
                                  </m:sSub>
                                </m:e>
                              </m:mr>
                              <m:mr>
                                <m:e>
                                  <m:sSub>
                                    <m:sSubPr>
                                      <m:ctrlPr>
                                        <a:rPr lang="en-US" i="1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𝑧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2</m:t>
                                      </m:r>
                                    </m:sub>
                                  </m:sSub>
                                </m:e>
                              </m:mr>
                            </m:m>
                          </m:e>
                        </m:d>
                        <m:r>
                          <a:rPr lang="en-US" i="1">
                            <a:latin typeface="Cambria Math"/>
                          </a:rPr>
                          <m:t> +</m:t>
                        </m:r>
                        <m:d>
                          <m:dPr>
                            <m:ctrlPr>
                              <a:rPr lang="en-US" i="1">
                                <a:latin typeface="Cambria Math"/>
                              </a:rPr>
                            </m:ctrlPr>
                          </m:dPr>
                          <m:e>
                            <m:m>
                              <m:mPr>
                                <m:mcs>
                                  <m:mc>
                                    <m:mcPr>
                                      <m:count m:val="1"/>
                                      <m:mcJc m:val="center"/>
                                    </m:mcPr>
                                  </m:mc>
                                </m:mcs>
                                <m:ctrlPr>
                                  <a:rPr lang="en-US" i="1">
                                    <a:latin typeface="Cambria Math"/>
                                  </a:rPr>
                                </m:ctrlPr>
                              </m:mPr>
                              <m:mr>
                                <m:e>
                                  <m:r>
                                    <m:rPr>
                                      <m:brk m:alnAt="7"/>
                                    </m:rPr>
                                    <a:rPr lang="en-US" i="1">
                                      <a:latin typeface="Cambria Math"/>
                                    </a:rPr>
                                    <m:t>0</m:t>
                                  </m:r>
                                </m:e>
                              </m:mr>
                              <m:mr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1/</m:t>
                                  </m:r>
                                  <m:r>
                                    <a:rPr lang="en-US" i="1">
                                      <a:latin typeface="Cambria Math"/>
                                    </a:rPr>
                                    <m:t>𝑚</m:t>
                                  </m:r>
                                </m:e>
                              </m:mr>
                            </m:m>
                          </m:e>
                        </m:d>
                        <m:r>
                          <a:rPr lang="en-US" i="1">
                            <a:latin typeface="Cambria Math"/>
                          </a:rPr>
                          <m:t>𝑢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=1+</m:t>
                    </m:r>
                    <m:sSub>
                      <m:sSubPr>
                        <m:ctrlPr>
                          <a:rPr lang="en-US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i="1">
                            <a:latin typeface="Cambria Math"/>
                          </a:rPr>
                          <m:t>λ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𝑧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+ 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l-GR" i="1">
                                    <a:latin typeface="Cambria Math"/>
                                  </a:rPr>
                                  <m:t>λ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/>
                                  </a:rPr>
                                  <m:t>2</m:t>
                                </m:r>
                              </m:sub>
                            </m:sSub>
                          </m:num>
                          <m:den>
                            <m:r>
                              <a:rPr lang="en-US" b="0" i="1" smtClean="0">
                                <a:latin typeface="Cambria Math"/>
                              </a:rPr>
                              <m:t>𝑚</m:t>
                            </m:r>
                          </m:den>
                        </m:f>
                      </m:e>
                    </m:d>
                    <m:r>
                      <a:rPr lang="en-US" b="0" i="1" smtClean="0">
                        <a:latin typeface="Cambria Math"/>
                      </a:rPr>
                      <m:t>𝑢</m:t>
                    </m:r>
                  </m:oMath>
                </a14:m>
                <a:r>
                  <a:rPr lang="en-US" dirty="0" smtClean="0">
                    <a:solidFill>
                      <a:srgbClr val="FF0000"/>
                    </a:solidFill>
                  </a:rPr>
                  <a:t> </a:t>
                </a:r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1" y="6035843"/>
                <a:ext cx="8382000" cy="600934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4724400" y="5105400"/>
                <a:ext cx="3250205" cy="92724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a:rPr lang="en-US" b="0" i="1" smtClean="0">
                              <a:latin typeface="Cambria Math"/>
                            </a:rPr>
                            <m:t>𝐽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,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𝑢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/>
                            </a:rPr>
                            <m:t>=</m:t>
                          </m:r>
                        </m:fName>
                        <m:e>
                          <m:nary>
                            <m:naryPr>
                              <m:limLoc m:val="undOvr"/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4"/>
                                </m:rPr>
                                <a:rPr lang="en-US" i="1">
                                  <a:latin typeface="Cambria Math"/>
                                </a:rPr>
                                <m:t>0</m:t>
                              </m:r>
                            </m:sub>
                            <m:sup>
                              <m:r>
                                <a:rPr lang="en-US" i="1">
                                  <a:latin typeface="Cambria Math"/>
                                </a:rPr>
                                <m:t>𝑇</m:t>
                              </m:r>
                            </m:sup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1 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𝑑𝑡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 </m:t>
                              </m:r>
                            </m:e>
                          </m:nary>
                        </m:e>
                      </m:func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4400" y="5105400"/>
                <a:ext cx="3250205" cy="927242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" name="Straight Arrow Connector 3"/>
          <p:cNvCxnSpPr/>
          <p:nvPr/>
        </p:nvCxnSpPr>
        <p:spPr>
          <a:xfrm>
            <a:off x="1676400" y="1796534"/>
            <a:ext cx="3505199" cy="0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al 5"/>
          <p:cNvSpPr/>
          <p:nvPr/>
        </p:nvSpPr>
        <p:spPr>
          <a:xfrm>
            <a:off x="2197101" y="1721935"/>
            <a:ext cx="228600" cy="1846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133600" y="1814268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x</a:t>
            </a:r>
            <a:r>
              <a:rPr lang="en-US" baseline="-25000" dirty="0" smtClean="0"/>
              <a:t>0</a:t>
            </a:r>
            <a:endParaRPr lang="en-US" baseline="-25000" dirty="0"/>
          </a:p>
        </p:txBody>
      </p:sp>
      <p:sp>
        <p:nvSpPr>
          <p:cNvPr id="16" name="TextBox 15"/>
          <p:cNvSpPr txBox="1"/>
          <p:nvPr/>
        </p:nvSpPr>
        <p:spPr>
          <a:xfrm>
            <a:off x="4267200" y="1764268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x</a:t>
            </a:r>
            <a:r>
              <a:rPr lang="en-US" baseline="-25000" dirty="0" err="1"/>
              <a:t>F</a:t>
            </a:r>
            <a:endParaRPr lang="en-US" baseline="-25000" dirty="0"/>
          </a:p>
        </p:txBody>
      </p:sp>
    </p:spTree>
    <p:extLst>
      <p:ext uri="{BB962C8B-B14F-4D97-AF65-F5344CB8AC3E}">
        <p14:creationId xmlns:p14="http://schemas.microsoft.com/office/powerpoint/2010/main" val="3652157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3"/>
          <p:cNvSpPr txBox="1">
            <a:spLocks noChangeArrowheads="1"/>
          </p:cNvSpPr>
          <p:nvPr/>
        </p:nvSpPr>
        <p:spPr bwMode="auto">
          <a:xfrm>
            <a:off x="609600" y="1066800"/>
            <a:ext cx="8229600" cy="5485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342900" lvl="1" indent="-342900"/>
            <a:r>
              <a:rPr lang="en-US" sz="2000" b="1" kern="0" dirty="0" smtClean="0"/>
              <a:t>Step 3: </a:t>
            </a:r>
            <a:r>
              <a:rPr lang="en-US" sz="2000" kern="0" dirty="0" smtClean="0"/>
              <a:t>Apply (PMP 2), the </a:t>
            </a:r>
            <a:r>
              <a:rPr lang="en-US" sz="2000" kern="0" dirty="0" err="1" smtClean="0"/>
              <a:t>adjoint</a:t>
            </a:r>
            <a:r>
              <a:rPr lang="en-US" sz="2000" kern="0" dirty="0" smtClean="0"/>
              <a:t> equations:</a:t>
            </a:r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944562"/>
          </a:xfrm>
        </p:spPr>
        <p:txBody>
          <a:bodyPr/>
          <a:lstStyle/>
          <a:p>
            <a:r>
              <a:rPr lang="en-US" dirty="0" smtClean="0"/>
              <a:t>Bead on a Wire (continued)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2590800" y="1775235"/>
                <a:ext cx="3810000" cy="74687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/>
                        </a:rPr>
                        <m:t>−</m:t>
                      </m:r>
                      <m:d>
                        <m:dPr>
                          <m:ctrlPr>
                            <a:rPr lang="en-US" i="1" dirty="0" smtClean="0">
                              <a:latin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 dirty="0" smtClean="0"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US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acc>
                                      <m:accPr>
                                        <m:chr m:val="̇"/>
                                        <m:ctrlPr>
                                          <a:rPr lang="en-US" i="1" dirty="0" smtClean="0">
                                            <a:latin typeface="Cambria Math"/>
                                          </a:rPr>
                                        </m:ctrlPr>
                                      </m:accPr>
                                      <m:e>
                                        <m:r>
                                          <m:rPr>
                                            <m:sty m:val="p"/>
                                          </m:rPr>
                                          <a:rPr lang="el-GR" i="1">
                                            <a:latin typeface="Cambria Math"/>
                                          </a:rPr>
                                          <m:t>λ</m:t>
                                        </m:r>
                                      </m:e>
                                    </m:acc>
                                  </m:e>
                                  <m:sub>
                                    <m:r>
                                      <a:rPr lang="en-US" i="1">
                                        <a:latin typeface="Cambria Math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acc>
                                      <m:accPr>
                                        <m:chr m:val="̇"/>
                                        <m:ctrlPr>
                                          <a:rPr lang="en-US" i="1" dirty="0">
                                            <a:latin typeface="Cambria Math"/>
                                          </a:rPr>
                                        </m:ctrlPr>
                                      </m:accPr>
                                      <m:e>
                                        <m:r>
                                          <m:rPr>
                                            <m:sty m:val="p"/>
                                          </m:rPr>
                                          <a:rPr lang="el-GR" i="1">
                                            <a:latin typeface="Cambria Math"/>
                                          </a:rPr>
                                          <m:t>λ</m:t>
                                        </m:r>
                                      </m:e>
                                    </m:acc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2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  <m:r>
                        <a:rPr lang="en-US" b="0" i="0" dirty="0" smtClean="0">
                          <a:latin typeface="Cambria Math"/>
                        </a:rPr>
                        <m:t> </m:t>
                      </m:r>
                      <m:r>
                        <a:rPr lang="en-US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1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US" i="1" smtClean="0">
                                      <a:latin typeface="Cambria Math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en-US" i="1" smtClean="0">
                                        <a:latin typeface="Cambria Math"/>
                                        <a:ea typeface="Cambria Math"/>
                                      </a:rPr>
                                      <m:t>𝜕</m:t>
                                    </m:r>
                                    <m:r>
                                      <a:rPr lang="en-US" b="0" i="1" smtClean="0">
                                        <a:latin typeface="Cambria Math"/>
                                        <a:ea typeface="Cambria Math"/>
                                      </a:rPr>
                                      <m:t>𝐻</m:t>
                                    </m:r>
                                    <m:r>
                                      <a:rPr lang="en-US" b="0" i="1" smtClean="0">
                                        <a:latin typeface="Cambria Math"/>
                                        <a:ea typeface="Cambria Math"/>
                                      </a:rPr>
                                      <m:t>/</m:t>
                                    </m:r>
                                    <m:r>
                                      <a:rPr lang="en-US" b="0" i="1" smtClean="0">
                                        <a:latin typeface="Cambria Math"/>
                                        <a:ea typeface="Cambria Math"/>
                                      </a:rPr>
                                      <m:t>𝜕</m:t>
                                    </m:r>
                                    <m:sSub>
                                      <m:sSubPr>
                                        <m:ctrlPr>
                                          <a:rPr lang="en-US" i="1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i="1">
                                            <a:latin typeface="Cambria Math"/>
                                          </a:rPr>
                                          <m:t>𝑧</m:t>
                                        </m:r>
                                      </m:e>
                                      <m:sub>
                                        <m:r>
                                          <a:rPr lang="en-US" i="1">
                                            <a:latin typeface="Cambria Math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</m:e>
                                </m:mr>
                                <m:m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en-US" i="1">
                                        <a:latin typeface="Cambria Math"/>
                                        <a:ea typeface="Cambria Math"/>
                                      </a:rPr>
                                      <m:t>𝜕</m:t>
                                    </m:r>
                                    <m:r>
                                      <a:rPr lang="en-US" i="1">
                                        <a:latin typeface="Cambria Math"/>
                                        <a:ea typeface="Cambria Math"/>
                                      </a:rPr>
                                      <m:t>𝐻</m:t>
                                    </m:r>
                                    <m:r>
                                      <m:rPr>
                                        <m:brk m:alnAt="7"/>
                                      </m:rPr>
                                      <a:rPr lang="en-US" i="1">
                                        <a:latin typeface="Cambria Math"/>
                                        <a:ea typeface="Cambria Math"/>
                                      </a:rPr>
                                      <m:t>/</m:t>
                                    </m:r>
                                    <m:r>
                                      <a:rPr lang="en-US" i="1">
                                        <a:latin typeface="Cambria Math"/>
                                        <a:ea typeface="Cambria Math"/>
                                      </a:rPr>
                                      <m:t>𝜕</m:t>
                                    </m:r>
                                    <m:sSub>
                                      <m:sSubPr>
                                        <m:ctrlPr>
                                          <a:rPr lang="en-US" i="1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i="1">
                                            <a:latin typeface="Cambria Math"/>
                                          </a:rPr>
                                          <m:t>𝑧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</m:e>
                                </m:mr>
                              </m:m>
                            </m:e>
                          </m:d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= </m:t>
                          </m:r>
                          <m:d>
                            <m:d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1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en-US" i="1">
                                        <a:latin typeface="Cambria Math"/>
                                      </a:rPr>
                                      <m:t>0</m:t>
                                    </m:r>
                                  </m:e>
                                </m:mr>
                                <m:mr>
                                  <m:e>
                                    <m:sSub>
                                      <m:sSubPr>
                                        <m:ctrlPr>
                                          <a:rPr lang="en-US" i="1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m:rPr>
                                            <m:sty m:val="p"/>
                                          </m:rPr>
                                          <a:rPr lang="el-GR" i="1">
                                            <a:latin typeface="Cambria Math"/>
                                          </a:rPr>
                                          <m:t>λ</m:t>
                                        </m:r>
                                      </m:e>
                                      <m:sub>
                                        <m:r>
                                          <a:rPr lang="en-US" i="1">
                                            <a:latin typeface="Cambria Math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</m:e>
                                </m:mr>
                              </m:m>
                            </m:e>
                          </m:d>
                        </m:e>
                        <m:sup/>
                      </m:sSup>
                    </m:oMath>
                  </m:oMathPara>
                </a14:m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0800" y="1775235"/>
                <a:ext cx="3810000" cy="746871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643467" y="1752600"/>
                <a:ext cx="2514600" cy="7695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̇"/>
                          <m:ctrlPr>
                            <a:rPr lang="en-US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/>
                            </a:rPr>
                            <m:t>−</m:t>
                          </m:r>
                          <m:r>
                            <m:rPr>
                              <m:sty m:val="p"/>
                            </m:rPr>
                            <a:rPr lang="el-GR" i="1" smtClean="0">
                              <a:latin typeface="Cambria Math"/>
                            </a:rPr>
                            <m:t>λ</m:t>
                          </m:r>
                        </m:e>
                      </m:acc>
                      <m:r>
                        <a:rPr lang="en-US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i="1">
                                      <a:latin typeface="Cambria Math"/>
                                      <a:ea typeface="Cambria Math"/>
                                    </a:rPr>
                                    <m:t>𝜕</m:t>
                                  </m:r>
                                  <m:r>
                                    <a:rPr lang="en-US" i="1">
                                      <a:latin typeface="Cambria Math"/>
                                      <a:ea typeface="Cambria Math"/>
                                    </a:rPr>
                                    <m:t>𝐻</m:t>
                                  </m:r>
                                </m:num>
                                <m:den>
                                  <m:r>
                                    <a:rPr lang="en-US" i="1">
                                      <a:latin typeface="Cambria Math"/>
                                      <a:ea typeface="Cambria Math"/>
                                    </a:rPr>
                                    <m:t>𝜕</m:t>
                                  </m:r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𝑥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𝑇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  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⇒</m:t>
                      </m:r>
                    </m:oMath>
                  </m:oMathPara>
                </a14:m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3467" y="1752600"/>
                <a:ext cx="2514600" cy="769506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6096000" y="1964004"/>
                <a:ext cx="838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  <a:ea typeface="Cambria Math"/>
                      </a:rPr>
                      <m:t>⇒</m:t>
                    </m:r>
                  </m:oMath>
                </a14:m>
                <a:r>
                  <a:rPr lang="en-US" dirty="0" smtClean="0">
                    <a:solidFill>
                      <a:srgbClr val="FF0000"/>
                    </a:solidFill>
                  </a:rPr>
                  <a:t>   </a:t>
                </a:r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1964004"/>
                <a:ext cx="838200" cy="36933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6629400" y="1779338"/>
                <a:ext cx="121919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l-GR" i="1">
                              <a:latin typeface="Cambria Math"/>
                            </a:rPr>
                            <m:t>λ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𝑡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𝛼</m:t>
                      </m:r>
                    </m:oMath>
                  </m:oMathPara>
                </a14:m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29400" y="1779338"/>
                <a:ext cx="1219199" cy="369332"/>
              </a:xfrm>
              <a:prstGeom prst="rect">
                <a:avLst/>
              </a:prstGeom>
              <a:blipFill rotWithShape="1">
                <a:blip r:embed="rId6"/>
                <a:stretch>
                  <a:fillRect b="-1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6553201" y="2133600"/>
                <a:ext cx="213359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l-GR" i="1">
                              <a:latin typeface="Cambria Math"/>
                            </a:rPr>
                            <m:t>λ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𝑡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=−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𝛼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𝑡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+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𝛽</m:t>
                      </m:r>
                    </m:oMath>
                  </m:oMathPara>
                </a14:m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53201" y="2133600"/>
                <a:ext cx="2133599" cy="369332"/>
              </a:xfrm>
              <a:prstGeom prst="rect">
                <a:avLst/>
              </a:prstGeom>
              <a:blipFill rotWithShape="1">
                <a:blip r:embed="rId7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Rectangle 3"/>
          <p:cNvSpPr txBox="1">
            <a:spLocks noChangeArrowheads="1"/>
          </p:cNvSpPr>
          <p:nvPr/>
        </p:nvSpPr>
        <p:spPr bwMode="auto">
          <a:xfrm>
            <a:off x="609600" y="28194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342900" lvl="1" indent="-342900"/>
            <a:r>
              <a:rPr lang="en-US" sz="2000" b="1" kern="0" dirty="0" smtClean="0"/>
              <a:t>Step 4: </a:t>
            </a:r>
            <a:r>
              <a:rPr lang="en-US" sz="2000" kern="0" dirty="0" smtClean="0"/>
              <a:t>Apply (PMP  3), the minimum principle:</a:t>
            </a:r>
          </a:p>
          <a:p>
            <a:pPr marL="742950" lvl="2" indent="-342900"/>
            <a:r>
              <a:rPr lang="en-US" kern="0" dirty="0" smtClean="0"/>
              <a:t>For constrained control, must minimize </a:t>
            </a:r>
            <a:r>
              <a:rPr lang="en-US" i="1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kern="0" dirty="0" smtClean="0"/>
              <a:t> w.r.t. </a:t>
            </a:r>
            <a:r>
              <a:rPr lang="en-US" kern="0" dirty="0"/>
              <a:t> c</a:t>
            </a:r>
            <a:r>
              <a:rPr lang="en-US" kern="0" dirty="0" smtClean="0"/>
              <a:t>ontrol </a:t>
            </a:r>
            <a:r>
              <a:rPr lang="en-US" i="1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</a:p>
          <a:p>
            <a:pPr marL="742950" lvl="2" indent="-342900"/>
            <a:endParaRPr lang="en-US" i="1" kern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2" indent="-342900"/>
            <a:endParaRPr lang="en-US" i="1" kern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2" indent="-342900"/>
            <a:endParaRPr lang="en-US" i="1" kern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2" indent="-342900"/>
            <a:endParaRPr lang="en-US" i="1" kern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2" indent="-342900"/>
            <a:endParaRPr lang="en-US" i="1" kern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2" indent="-342900"/>
            <a:endParaRPr lang="en-US" i="1" kern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2" indent="-342900"/>
            <a:r>
              <a:rPr lang="en-US" kern="0" dirty="0" smtClean="0">
                <a:cs typeface="Times New Roman" panose="02020603050405020304" pitchFamily="18" charset="0"/>
              </a:rPr>
              <a:t>Hence </a:t>
            </a:r>
            <a:r>
              <a:rPr lang="en-US" i="1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US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(t) </a:t>
            </a:r>
            <a:r>
              <a:rPr lang="en-US" kern="0" dirty="0" smtClean="0">
                <a:cs typeface="Times New Roman" panose="02020603050405020304" pitchFamily="18" charset="0"/>
              </a:rPr>
              <a:t>is a “switching control”</a:t>
            </a:r>
            <a:r>
              <a:rPr lang="en-US" kern="0" dirty="0" smtClean="0"/>
              <a:t> with </a:t>
            </a:r>
            <a:r>
              <a:rPr lang="en-US" kern="0" dirty="0" smtClean="0">
                <a:latin typeface="Symbol" panose="05050102010706020507" pitchFamily="18" charset="2"/>
              </a:rPr>
              <a:t>l</a:t>
            </a:r>
            <a:r>
              <a:rPr lang="en-US" kern="0" baseline="-25000" dirty="0" smtClean="0"/>
              <a:t>2</a:t>
            </a:r>
            <a:r>
              <a:rPr lang="en-US" sz="2000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(t)</a:t>
            </a:r>
            <a:r>
              <a:rPr lang="en-US" sz="2000" kern="0" dirty="0" smtClean="0"/>
              <a:t> </a:t>
            </a:r>
            <a:r>
              <a:rPr lang="en-US" kern="0" dirty="0" smtClean="0"/>
              <a:t>the “switching function</a:t>
            </a:r>
          </a:p>
          <a:p>
            <a:pPr marL="742950" lvl="2" indent="-342900"/>
            <a:r>
              <a:rPr lang="en-US" kern="0" dirty="0" smtClean="0"/>
              <a:t>The switching function is </a:t>
            </a:r>
            <a:r>
              <a:rPr lang="en-US" b="1" i="1" kern="0" dirty="0" smtClean="0"/>
              <a:t>linear</a:t>
            </a:r>
            <a:r>
              <a:rPr lang="en-US" kern="0" dirty="0" smtClean="0"/>
              <a:t>, implying </a:t>
            </a:r>
            <a:r>
              <a:rPr lang="en-US" b="1" i="1" kern="0" dirty="0" smtClean="0"/>
              <a:t>one </a:t>
            </a:r>
            <a:r>
              <a:rPr lang="en-US" kern="0" dirty="0" smtClean="0"/>
              <a:t>switch.</a:t>
            </a:r>
            <a:endParaRPr lang="en-US" b="1" i="1" kern="0" dirty="0" smtClean="0"/>
          </a:p>
        </p:txBody>
      </p:sp>
      <p:sp>
        <p:nvSpPr>
          <p:cNvPr id="22" name="Rectangle 21"/>
          <p:cNvSpPr/>
          <p:nvPr/>
        </p:nvSpPr>
        <p:spPr>
          <a:xfrm>
            <a:off x="6513481" y="1752600"/>
            <a:ext cx="2125422" cy="8382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3352800" y="3581400"/>
                <a:ext cx="3048000" cy="52533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𝐻</m:t>
                    </m:r>
                    <m:r>
                      <a:rPr lang="en-US" b="0" i="1" smtClean="0">
                        <a:latin typeface="Cambria Math"/>
                      </a:rPr>
                      <m:t>=1+</m:t>
                    </m:r>
                    <m:sSub>
                      <m:sSubPr>
                        <m:ctrlPr>
                          <a:rPr lang="en-US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i="1">
                            <a:latin typeface="Cambria Math"/>
                          </a:rPr>
                          <m:t>λ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𝑧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+ 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l-GR" i="1">
                                    <a:latin typeface="Cambria Math"/>
                                  </a:rPr>
                                  <m:t>λ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/>
                                  </a:rPr>
                                  <m:t>2</m:t>
                                </m:r>
                              </m:sub>
                            </m:sSub>
                            <m:r>
                              <a:rPr lang="en-US" i="1">
                                <a:latin typeface="Cambria Math"/>
                              </a:rPr>
                              <m:t>(</m:t>
                            </m:r>
                            <m:r>
                              <a:rPr lang="en-US" i="1">
                                <a:latin typeface="Cambria Math"/>
                              </a:rPr>
                              <m:t>𝑡</m:t>
                            </m:r>
                            <m:r>
                              <a:rPr lang="en-US" i="1">
                                <a:latin typeface="Cambria Math"/>
                              </a:rPr>
                              <m:t>)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/>
                              </a:rPr>
                              <m:t>𝑚</m:t>
                            </m:r>
                          </m:den>
                        </m:f>
                      </m:e>
                    </m:d>
                    <m:r>
                      <a:rPr lang="en-US" b="0" i="1" smtClean="0">
                        <a:latin typeface="Cambria Math"/>
                      </a:rPr>
                      <m:t>𝑢</m:t>
                    </m:r>
                  </m:oMath>
                </a14:m>
                <a:r>
                  <a:rPr lang="en-US" dirty="0" smtClean="0">
                    <a:solidFill>
                      <a:srgbClr val="FF0000"/>
                    </a:solidFill>
                  </a:rPr>
                  <a:t> </a:t>
                </a:r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2800" y="3581400"/>
                <a:ext cx="3048000" cy="525337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1295400" y="4343400"/>
                <a:ext cx="6324600" cy="97661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𝑢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{"/>
                          <m:endChr m:val="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2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b="0" i="1" smtClean="0">
                                        <a:latin typeface="Cambria Math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b="0" i="1" smtClean="0">
                                          <a:latin typeface="Cambria Math"/>
                                        </a:rPr>
                                        <m:t>+</m:t>
                                      </m:r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𝐶</m:t>
                                      </m:r>
                                    </m:e>
                                    <m:e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𝑠𝑔𝑛</m:t>
                                      </m:r>
                                      <m:d>
                                        <m:dPr>
                                          <m:ctrlPr>
                                            <a:rPr lang="en-US" b="0" i="1" smtClean="0">
                                              <a:latin typeface="Cambria Math"/>
                                            </a:rPr>
                                          </m:ctrlPr>
                                        </m:dPr>
                                        <m:e>
                                          <m:sSub>
                                            <m:sSubPr>
                                              <m:ctrlPr>
                                                <a:rPr lang="en-US" i="1">
                                                  <a:latin typeface="Cambria Math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m:rPr>
                                                  <m:sty m:val="p"/>
                                                </m:rPr>
                                                <a:rPr lang="el-GR" i="1">
                                                  <a:latin typeface="Cambria Math"/>
                                                </a:rPr>
                                                <m:t>λ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i="1">
                                                  <a:latin typeface="Cambria Math"/>
                                                </a:rPr>
                                                <m:t>2</m:t>
                                              </m:r>
                                            </m:sub>
                                          </m:sSub>
                                          <m:r>
                                            <a:rPr lang="en-US" b="0" i="1" smtClean="0">
                                              <a:latin typeface="Cambria Math"/>
                                            </a:rPr>
                                            <m:t>(</m:t>
                                          </m:r>
                                          <m:r>
                                            <a:rPr lang="en-US" b="0" i="1" smtClean="0">
                                              <a:latin typeface="Cambria Math"/>
                                            </a:rPr>
                                            <m:t>𝑡</m:t>
                                          </m:r>
                                          <m:r>
                                            <a:rPr lang="en-US" b="0" i="1" smtClean="0">
                                              <a:latin typeface="Cambria Math"/>
                                            </a:rPr>
                                            <m:t>)</m:t>
                                          </m:r>
                                        </m:e>
                                      </m:d>
                                      <m:r>
                                        <a:rPr lang="en-US" i="1">
                                          <a:latin typeface="Cambria Math"/>
                                          <a:ea typeface="Cambria Math"/>
                                        </a:rPr>
                                        <m:t>&lt;</m:t>
                                      </m:r>
                                      <m:r>
                                        <a:rPr lang="en-US" b="0" i="1" smtClean="0">
                                          <a:latin typeface="Cambria Math"/>
                                          <a:ea typeface="Cambria Math"/>
                                        </a:rPr>
                                        <m:t>0</m:t>
                                      </m:r>
                                    </m:e>
                                  </m:mr>
                                </m:m>
                              </m:e>
                            </m:m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2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b="0" i="1" smtClean="0">
                                        <a:latin typeface="Cambria Math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b="0" i="1" smtClean="0">
                                          <a:latin typeface="Cambria Math"/>
                                        </a:rPr>
                                        <m:t>−</m:t>
                                      </m:r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𝐶</m:t>
                                      </m:r>
                                    </m:e>
                                    <m:e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𝑠𝑔𝑛</m:t>
                                      </m:r>
                                      <m:d>
                                        <m:dPr>
                                          <m:ctrlPr>
                                            <a:rPr lang="en-US" b="0" i="1" smtClean="0">
                                              <a:latin typeface="Cambria Math"/>
                                            </a:rPr>
                                          </m:ctrlPr>
                                        </m:dPr>
                                        <m:e>
                                          <m:sSub>
                                            <m:sSubPr>
                                              <m:ctrlPr>
                                                <a:rPr lang="en-US" i="1">
                                                  <a:latin typeface="Cambria Math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m:rPr>
                                                  <m:sty m:val="p"/>
                                                </m:rPr>
                                                <a:rPr lang="el-GR" i="1">
                                                  <a:latin typeface="Cambria Math"/>
                                                </a:rPr>
                                                <m:t>λ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i="1">
                                                  <a:latin typeface="Cambria Math"/>
                                                </a:rPr>
                                                <m:t>2</m:t>
                                              </m:r>
                                            </m:sub>
                                          </m:sSub>
                                          <m:r>
                                            <a:rPr lang="en-US" b="0" i="1" smtClean="0">
                                              <a:latin typeface="Cambria Math"/>
                                            </a:rPr>
                                            <m:t>(</m:t>
                                          </m:r>
                                          <m:r>
                                            <a:rPr lang="en-US" b="0" i="1" smtClean="0">
                                              <a:latin typeface="Cambria Math"/>
                                            </a:rPr>
                                            <m:t>𝑡</m:t>
                                          </m:r>
                                          <m:r>
                                            <a:rPr lang="en-US" b="0" i="1" smtClean="0">
                                              <a:latin typeface="Cambria Math"/>
                                            </a:rPr>
                                            <m:t>)</m:t>
                                          </m:r>
                                        </m:e>
                                      </m:d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&gt;0</m:t>
                                      </m:r>
                                    </m:e>
                                  </m:mr>
                                </m:m>
                              </m:e>
                            </m:m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2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b="0" i="1" smtClean="0">
                                        <a:latin typeface="Cambria Math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b="0" i="1" smtClean="0">
                                          <a:latin typeface="Cambria Math"/>
                                        </a:rPr>
                                        <m:t>0</m:t>
                                      </m:r>
                                    </m:e>
                                    <m:e>
                                      <m:sSub>
                                        <m:sSubPr>
                                          <m:ctrlPr>
                                            <a:rPr lang="en-US" i="1">
                                              <a:latin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b="0" i="1" smtClean="0">
                                              <a:latin typeface="Cambria Math"/>
                                            </a:rPr>
                                            <m:t>          </m:t>
                                          </m:r>
                                          <m:r>
                                            <m:rPr>
                                              <m:sty m:val="p"/>
                                            </m:rPr>
                                            <a:rPr lang="el-GR" i="1">
                                              <a:latin typeface="Cambria Math"/>
                                            </a:rPr>
                                            <m:t>λ</m:t>
                                          </m:r>
                                        </m:e>
                                        <m:sub>
                                          <m:r>
                                            <a:rPr lang="en-US" i="1">
                                              <a:latin typeface="Cambria Math"/>
                                            </a:rPr>
                                            <m:t>2</m:t>
                                          </m:r>
                                        </m:sub>
                                      </m:sSub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(</m:t>
                                      </m:r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𝑡</m:t>
                                      </m:r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)=0</m:t>
                                      </m:r>
                                    </m:e>
                                  </m:mr>
                                </m:m>
                              </m:e>
                            </m:mr>
                          </m:m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        </m:t>
                      </m:r>
                      <m:r>
                        <a:rPr lang="en-US" i="1">
                          <a:latin typeface="Cambria Math"/>
                          <a:ea typeface="Cambria Math"/>
                        </a:rPr>
                        <m:t>⇒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      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𝑢</m:t>
                      </m:r>
                      <m:r>
                        <a:rPr lang="en-US" b="0" i="1" smtClean="0">
                          <a:latin typeface="Cambria Math"/>
                        </a:rPr>
                        <m:t>=−</m:t>
                      </m:r>
                      <m:r>
                        <a:rPr lang="en-US" b="0" i="1" smtClean="0">
                          <a:latin typeface="Cambria Math"/>
                        </a:rPr>
                        <m:t>𝐶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i="1">
                          <a:latin typeface="Cambria Math"/>
                        </a:rPr>
                        <m:t>𝑠𝑔𝑛</m:t>
                      </m:r>
                      <m:d>
                        <m:dPr>
                          <m:ctrlPr>
                            <a:rPr lang="en-US" i="1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l-GR" i="1">
                                  <a:latin typeface="Cambria Math"/>
                                </a:rPr>
                                <m:t>λ</m:t>
                              </m:r>
                            </m:e>
                            <m:sub>
                              <m:r>
                                <a:rPr lang="en-US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𝑡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)</m:t>
                          </m:r>
                        </m:e>
                      </m:d>
                    </m:oMath>
                  </m:oMathPara>
                </a14:m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5400" y="4343400"/>
                <a:ext cx="6324600" cy="976614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4343400" y="4050268"/>
                <a:ext cx="838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  <a:ea typeface="Cambria Math"/>
                      </a:rPr>
                      <m:t>⇓</m:t>
                    </m:r>
                  </m:oMath>
                </a14:m>
                <a:r>
                  <a:rPr lang="en-US" dirty="0" smtClean="0">
                    <a:solidFill>
                      <a:srgbClr val="FF0000"/>
                    </a:solidFill>
                  </a:rPr>
                  <a:t>   </a:t>
                </a:r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3400" y="4050268"/>
                <a:ext cx="838200" cy="369332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Rectangle 34"/>
          <p:cNvSpPr/>
          <p:nvPr/>
        </p:nvSpPr>
        <p:spPr>
          <a:xfrm>
            <a:off x="5240866" y="4546600"/>
            <a:ext cx="2125422" cy="6350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480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8229600" cy="944562"/>
          </a:xfrm>
          <a:ln w="28575"/>
        </p:spPr>
        <p:txBody>
          <a:bodyPr/>
          <a:lstStyle/>
          <a:p>
            <a:r>
              <a:rPr lang="en-US" dirty="0" smtClean="0"/>
              <a:t>Bead on a Wire (continued)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304800" y="4961467"/>
                <a:ext cx="8382000" cy="6455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𝐻</m:t>
                      </m:r>
                      <m:d>
                        <m:dPr>
                          <m:ctrlPr>
                            <a:rPr lang="en-US" sz="16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𝑇</m:t>
                          </m:r>
                        </m:e>
                      </m:d>
                      <m:r>
                        <a:rPr lang="en-US" sz="1600" b="0" i="1" smtClean="0">
                          <a:latin typeface="Cambria Math"/>
                        </a:rPr>
                        <m:t>=1+</m:t>
                      </m:r>
                      <m:sSub>
                        <m:sSubPr>
                          <m:ctrlPr>
                            <a:rPr lang="en-US" sz="16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l-GR" sz="1600" i="1">
                              <a:latin typeface="Cambria Math"/>
                            </a:rPr>
                            <m:t>λ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d>
                        <m:dPr>
                          <m:ctrlPr>
                            <a:rPr lang="en-US" sz="16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𝑇</m:t>
                          </m:r>
                        </m:e>
                      </m:d>
                      <m:sSub>
                        <m:sSubPr>
                          <m:ctrlPr>
                            <a:rPr lang="en-US" sz="16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i="1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US" sz="1600" i="1">
                              <a:latin typeface="Cambria Math"/>
                            </a:rPr>
                            <m:t>2</m:t>
                          </m:r>
                        </m:sub>
                      </m:sSub>
                      <m:d>
                        <m:dPr>
                          <m:ctrlPr>
                            <a:rPr lang="en-US" sz="16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𝑇</m:t>
                          </m:r>
                        </m:e>
                      </m:d>
                      <m:r>
                        <a:rPr lang="en-US" sz="1600" b="0" i="1" smtClean="0">
                          <a:latin typeface="Cambria Math"/>
                        </a:rPr>
                        <m:t>+ </m:t>
                      </m:r>
                      <m:d>
                        <m:dPr>
                          <m:ctrlPr>
                            <a:rPr lang="en-US" sz="1600" b="0" i="1" smtClean="0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600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sz="16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l-GR" sz="1600" i="1">
                                      <a:latin typeface="Cambria Math"/>
                                    </a:rPr>
                                    <m:t>λ</m:t>
                                  </m:r>
                                </m:e>
                                <m:sub>
                                  <m:r>
                                    <a:rPr lang="en-US" sz="1600" i="1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  <m:d>
                                <m:dPr>
                                  <m:ctrlPr>
                                    <a:rPr lang="en-US" sz="1600" b="0" i="1" smtClean="0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sz="1600" b="0" i="1" smtClean="0">
                                      <a:latin typeface="Cambria Math"/>
                                    </a:rPr>
                                    <m:t>𝑇</m:t>
                                  </m:r>
                                </m:e>
                              </m:d>
                            </m:num>
                            <m:den>
                              <m:r>
                                <a:rPr lang="en-US" sz="1600" b="0" i="1" smtClean="0">
                                  <a:latin typeface="Cambria Math"/>
                                </a:rPr>
                                <m:t>𝑚</m:t>
                              </m:r>
                            </m:den>
                          </m:f>
                        </m:e>
                      </m:d>
                      <m:r>
                        <a:rPr lang="en-US" sz="1600" b="0" i="1" smtClean="0">
                          <a:latin typeface="Cambria Math"/>
                        </a:rPr>
                        <m:t>𝑢</m:t>
                      </m:r>
                      <m:d>
                        <m:dPr>
                          <m:ctrlPr>
                            <a:rPr lang="en-US" sz="16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𝑇</m:t>
                          </m:r>
                        </m:e>
                      </m:d>
                      <m:r>
                        <a:rPr lang="en-US" sz="1600" b="0" i="1" smtClean="0">
                          <a:latin typeface="Cambria Math"/>
                        </a:rPr>
                        <m:t>=1</m:t>
                      </m:r>
                      <m:sSub>
                        <m:sSubPr>
                          <m:ctrlPr>
                            <a:rPr lang="en-US" sz="16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sz="1600" i="1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US" sz="1600" i="1">
                              <a:latin typeface="Cambria Math"/>
                            </a:rPr>
                            <m:t>1</m:t>
                          </m:r>
                        </m:sub>
                      </m:sSub>
                      <m:acc>
                        <m:accPr>
                          <m:chr m:val="̇"/>
                          <m:ctrlPr>
                            <a:rPr lang="en-US" sz="1600" i="1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1600" i="1">
                              <a:latin typeface="Cambria Math"/>
                            </a:rPr>
                            <m:t>𝑥</m:t>
                          </m:r>
                        </m:e>
                      </m:acc>
                      <m:d>
                        <m:dPr>
                          <m:ctrlPr>
                            <a:rPr lang="en-US" sz="1600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1600" i="1">
                              <a:latin typeface="Cambria Math"/>
                            </a:rPr>
                            <m:t>𝑇</m:t>
                          </m:r>
                        </m:e>
                      </m:d>
                      <m:r>
                        <a:rPr lang="en-US" sz="1600" i="1">
                          <a:latin typeface="Cambria Math"/>
                        </a:rPr>
                        <m:t>−</m:t>
                      </m:r>
                      <m:d>
                        <m:dPr>
                          <m:ctrlPr>
                            <a:rPr lang="en-US" sz="1600" i="1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600" i="1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sz="1600" i="1">
                                  <a:latin typeface="Cambria Math"/>
                                </a:rPr>
                                <m:t>𝐶</m:t>
                              </m:r>
                            </m:num>
                            <m:den>
                              <m:r>
                                <a:rPr lang="en-US" sz="1600" i="1">
                                  <a:latin typeface="Cambria Math"/>
                                </a:rPr>
                                <m:t>𝑚</m:t>
                              </m:r>
                            </m:den>
                          </m:f>
                        </m:e>
                      </m:d>
                      <m:sSub>
                        <m:sSubPr>
                          <m:ctrlPr>
                            <a:rPr lang="en-US" sz="1600" i="1">
                              <a:latin typeface="Cambria Math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l-GR" sz="1600" i="1">
                              <a:latin typeface="Cambria Math"/>
                            </a:rPr>
                            <m:t>λ</m:t>
                          </m:r>
                        </m:e>
                        <m:sub>
                          <m:r>
                            <a:rPr lang="en-US" sz="1600" i="1">
                              <a:latin typeface="Cambria Math"/>
                            </a:rPr>
                            <m:t>2</m:t>
                          </m:r>
                        </m:sub>
                      </m:sSub>
                      <m:d>
                        <m:dPr>
                          <m:ctrlPr>
                            <a:rPr lang="en-US" sz="1600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1600" i="1">
                              <a:latin typeface="Cambria Math"/>
                            </a:rPr>
                            <m:t>𝑇</m:t>
                          </m:r>
                        </m:e>
                      </m:d>
                      <m:r>
                        <a:rPr lang="en-US" sz="1600" i="1">
                          <a:latin typeface="Cambria Math"/>
                        </a:rPr>
                        <m:t>𝑠𝑔𝑛</m:t>
                      </m:r>
                      <m:d>
                        <m:dPr>
                          <m:ctrlPr>
                            <a:rPr lang="en-US" sz="1600" i="1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6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l-GR" sz="1600" i="1">
                                  <a:latin typeface="Cambria Math"/>
                                </a:rPr>
                                <m:t>λ</m:t>
                              </m:r>
                            </m:e>
                            <m:sub>
                              <m:r>
                                <a:rPr lang="en-US" sz="16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d>
                            <m:dPr>
                              <m:ctrlPr>
                                <a:rPr lang="en-US" sz="1600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sz="1600" i="1">
                                  <a:latin typeface="Cambria Math"/>
                                </a:rPr>
                                <m:t>𝑇</m:t>
                              </m:r>
                            </m:e>
                          </m:d>
                        </m:e>
                      </m:d>
                    </m:oMath>
                  </m:oMathPara>
                </a14:m>
                <a:endParaRPr lang="en-US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4961467"/>
                <a:ext cx="8382000" cy="645561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Rectangle 3"/>
          <p:cNvSpPr txBox="1">
            <a:spLocks noChangeArrowheads="1"/>
          </p:cNvSpPr>
          <p:nvPr/>
        </p:nvSpPr>
        <p:spPr bwMode="auto">
          <a:xfrm>
            <a:off x="609600" y="1295400"/>
            <a:ext cx="8229600" cy="5485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342900" lvl="1" indent="-342900"/>
            <a:r>
              <a:rPr lang="en-US" sz="2000" b="1" kern="0" dirty="0" smtClean="0"/>
              <a:t>Step 5: </a:t>
            </a:r>
            <a:r>
              <a:rPr lang="en-US" sz="2000" kern="0" dirty="0" smtClean="0"/>
              <a:t>Apply (PMP 4), the </a:t>
            </a:r>
            <a:r>
              <a:rPr lang="en-US" sz="2000" kern="0" dirty="0" err="1" smtClean="0"/>
              <a:t>adjoint</a:t>
            </a:r>
            <a:r>
              <a:rPr lang="en-US" sz="2000" kern="0" dirty="0" smtClean="0"/>
              <a:t> terminal constraints: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1" name="TextBox 20"/>
              <p:cNvSpPr txBox="1"/>
              <p:nvPr/>
            </p:nvSpPr>
            <p:spPr>
              <a:xfrm>
                <a:off x="2956486" y="1905000"/>
                <a:ext cx="3273362" cy="4995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l-GR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λ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𝑇</m:t>
                        </m:r>
                      </m:e>
                    </m:d>
                    <m:r>
                      <a:rPr lang="en-US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i="1" smtClean="0">
                            <a:latin typeface="Cambria Math"/>
                            <a:ea typeface="Cambria Math"/>
                          </a:rPr>
                          <m:t>𝜕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𝑉</m:t>
                        </m:r>
                      </m:num>
                      <m:den>
                        <m:r>
                          <a:rPr lang="en-US" i="1" smtClean="0">
                            <a:latin typeface="Cambria Math"/>
                            <a:ea typeface="Cambria Math"/>
                          </a:rPr>
                          <m:t>𝜕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𝑧</m:t>
                        </m:r>
                      </m:den>
                    </m:f>
                    <m:d>
                      <m:dPr>
                        <m:ctrlPr>
                          <a:rPr lang="en-US" b="0" i="1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𝑧</m:t>
                        </m:r>
                        <m:d>
                          <m:dPr>
                            <m:ctrlPr>
                              <a:rPr lang="en-US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/>
                              </a:rPr>
                              <m:t>𝑇</m:t>
                            </m:r>
                          </m:e>
                        </m:d>
                      </m:e>
                    </m:d>
                    <m:r>
                      <a:rPr lang="en-US" b="0" i="1" smtClean="0">
                        <a:latin typeface="Cambria Math"/>
                      </a:rPr>
                      <m:t>+ 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𝜕𝜑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𝜕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𝑧</m:t>
                        </m:r>
                      </m:den>
                    </m:f>
                    <m:d>
                      <m:dPr>
                        <m:ctrlPr>
                          <a:rPr lang="en-US" b="0" i="1" smtClean="0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𝑧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𝑇</m:t>
                            </m:r>
                          </m:e>
                        </m:d>
                      </m:e>
                    </m:d>
                    <m:acc>
                      <m:accPr>
                        <m:chr m:val="⃗"/>
                        <m:ctrlPr>
                          <a:rPr lang="en-US" b="0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/>
                          </a:rPr>
                          <m:t>𝑣</m:t>
                        </m:r>
                      </m:e>
                    </m:acc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56486" y="1905000"/>
                <a:ext cx="3273362" cy="499560"/>
              </a:xfrm>
              <a:prstGeom prst="rect">
                <a:avLst/>
              </a:prstGeom>
              <a:blipFill rotWithShape="1">
                <a:blip r:embed="rId4"/>
                <a:stretch>
                  <a:fillRect l="-1676" t="-2469" r="-6890" b="-49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4419600" y="2373868"/>
                <a:ext cx="838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  <a:ea typeface="Cambria Math"/>
                      </a:rPr>
                      <m:t>⇓</m:t>
                    </m:r>
                  </m:oMath>
                </a14:m>
                <a:r>
                  <a:rPr lang="en-US" dirty="0" smtClean="0">
                    <a:solidFill>
                      <a:srgbClr val="FF0000"/>
                    </a:solidFill>
                  </a:rPr>
                  <a:t>   </a:t>
                </a:r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2373868"/>
                <a:ext cx="838200" cy="36933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993838" y="2725384"/>
                <a:ext cx="7692962" cy="6274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US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l-GR" i="1">
                                        <a:latin typeface="Cambria Math"/>
                                      </a:rPr>
                                      <m:t>λ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en-US" b="0" i="1" smtClean="0">
                                    <a:latin typeface="Cambria Math"/>
                                  </a:rPr>
                                  <m:t>(</m:t>
                                </m:r>
                                <m:r>
                                  <a:rPr lang="en-US" b="0" i="1" smtClean="0">
                                    <a:latin typeface="Cambria Math"/>
                                  </a:rPr>
                                  <m:t>𝑇</m:t>
                                </m:r>
                                <m:r>
                                  <a:rPr lang="en-US" b="0" i="1" smtClean="0">
                                    <a:latin typeface="Cambria Math"/>
                                  </a:rPr>
                                  <m:t>)</m:t>
                                </m:r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l-GR" i="1">
                                        <a:latin typeface="Cambria Math"/>
                                      </a:rPr>
                                      <m:t>λ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/>
                                      </a:rPr>
                                      <m:t>2</m:t>
                                    </m:r>
                                  </m:sub>
                                </m:sSub>
                                <m:r>
                                  <a:rPr lang="en-US" b="0" i="1" smtClean="0">
                                    <a:latin typeface="Cambria Math"/>
                                  </a:rPr>
                                  <m:t>(</m:t>
                                </m:r>
                                <m:r>
                                  <a:rPr lang="en-US" b="0" i="1" smtClean="0">
                                    <a:latin typeface="Cambria Math"/>
                                  </a:rPr>
                                  <m:t>𝑇</m:t>
                                </m:r>
                                <m:r>
                                  <a:rPr lang="en-US" b="0" i="1" smtClean="0">
                                    <a:latin typeface="Cambria Math"/>
                                  </a:rPr>
                                  <m:t>)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 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i="1" smtClean="0">
                                    <a:latin typeface="Cambria Math"/>
                                    <a:ea typeface="Cambria Math"/>
                                  </a:rPr>
                                  <m:t>𝜕</m:t>
                                </m:r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/>
                                        <a:ea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 smtClean="0">
                                        <a:latin typeface="Cambria Math"/>
                                        <a:ea typeface="Cambria Math"/>
                                      </a:rPr>
                                      <m:t>𝜑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/>
                                        <a:ea typeface="Cambria Math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m:rPr>
                                    <m:brk m:alnAt="7"/>
                                  </m:rPr>
                                  <a:rPr lang="en-US" b="0" i="1" smtClean="0">
                                    <a:latin typeface="Cambria Math"/>
                                    <a:ea typeface="Cambria Math"/>
                                  </a:rPr>
                                  <m:t>/</m:t>
                                </m:r>
                                <m:r>
                                  <a:rPr lang="en-US" b="0" i="1" smtClean="0">
                                    <a:latin typeface="Cambria Math"/>
                                    <a:ea typeface="Cambria Math"/>
                                  </a:rPr>
                                  <m:t>𝜕</m:t>
                                </m:r>
                                <m:sSub>
                                  <m:sSubPr>
                                    <m:ctrlPr>
                                      <a:rPr lang="en-US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/>
                                      </a:rPr>
                                      <m:t>𝑧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  <m:e>
                                <m:r>
                                  <m:rPr>
                                    <m:brk m:alnAt="7"/>
                                  </m:rPr>
                                  <a:rPr lang="en-US" i="1">
                                    <a:latin typeface="Cambria Math"/>
                                    <a:ea typeface="Cambria Math"/>
                                  </a:rPr>
                                  <m:t>𝜕</m:t>
                                </m:r>
                                <m:sSub>
                                  <m:sSubPr>
                                    <m:ctrlPr>
                                      <a:rPr lang="en-US" i="1">
                                        <a:latin typeface="Cambria Math"/>
                                        <a:ea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/>
                                        <a:ea typeface="Cambria Math"/>
                                      </a:rPr>
                                      <m:t>𝜑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/>
                                        <a:ea typeface="Cambria Math"/>
                                      </a:rPr>
                                      <m:t>2</m:t>
                                    </m:r>
                                  </m:sub>
                                </m:sSub>
                                <m:r>
                                  <m:rPr>
                                    <m:brk m:alnAt="7"/>
                                  </m:rPr>
                                  <a:rPr lang="en-US" i="1">
                                    <a:latin typeface="Cambria Math"/>
                                    <a:ea typeface="Cambria Math"/>
                                  </a:rPr>
                                  <m:t>/</m:t>
                                </m:r>
                                <m:r>
                                  <a:rPr lang="en-US" i="1">
                                    <a:latin typeface="Cambria Math"/>
                                    <a:ea typeface="Cambria Math"/>
                                  </a:rPr>
                                  <m:t>𝜕</m:t>
                                </m:r>
                                <m:sSub>
                                  <m:sSubPr>
                                    <m:ctrlPr>
                                      <a:rPr lang="en-US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/>
                                      </a:rPr>
                                      <m:t>𝑧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i="1">
                                    <a:latin typeface="Cambria Math"/>
                                    <a:ea typeface="Cambria Math"/>
                                  </a:rPr>
                                  <m:t>𝜕</m:t>
                                </m:r>
                                <m:sSub>
                                  <m:sSubPr>
                                    <m:ctrlPr>
                                      <a:rPr lang="en-US" i="1">
                                        <a:latin typeface="Cambria Math"/>
                                        <a:ea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/>
                                        <a:ea typeface="Cambria Math"/>
                                      </a:rPr>
                                      <m:t>𝜑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/>
                                        <a:ea typeface="Cambria Math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m:rPr>
                                    <m:brk m:alnAt="7"/>
                                  </m:rPr>
                                  <a:rPr lang="en-US" i="1">
                                    <a:latin typeface="Cambria Math"/>
                                    <a:ea typeface="Cambria Math"/>
                                  </a:rPr>
                                  <m:t>/</m:t>
                                </m:r>
                                <m:r>
                                  <a:rPr lang="en-US" i="1">
                                    <a:latin typeface="Cambria Math"/>
                                    <a:ea typeface="Cambria Math"/>
                                  </a:rPr>
                                  <m:t>𝜕</m:t>
                                </m:r>
                                <m:sSub>
                                  <m:sSubPr>
                                    <m:ctrlPr>
                                      <a:rPr lang="en-US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/>
                                      </a:rPr>
                                      <m:t>𝑧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2</m:t>
                                    </m:r>
                                  </m:sub>
                                </m:sSub>
                              </m:e>
                              <m:e>
                                <m:r>
                                  <m:rPr>
                                    <m:brk m:alnAt="7"/>
                                  </m:rPr>
                                  <a:rPr lang="en-US" i="1">
                                    <a:latin typeface="Cambria Math"/>
                                    <a:ea typeface="Cambria Math"/>
                                  </a:rPr>
                                  <m:t>𝜕</m:t>
                                </m:r>
                                <m:sSub>
                                  <m:sSubPr>
                                    <m:ctrlPr>
                                      <a:rPr lang="en-US" i="1">
                                        <a:latin typeface="Cambria Math"/>
                                        <a:ea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/>
                                        <a:ea typeface="Cambria Math"/>
                                      </a:rPr>
                                      <m:t>𝜑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/>
                                        <a:ea typeface="Cambria Math"/>
                                      </a:rPr>
                                      <m:t>2</m:t>
                                    </m:r>
                                  </m:sub>
                                </m:sSub>
                                <m:r>
                                  <m:rPr>
                                    <m:brk m:alnAt="7"/>
                                  </m:rPr>
                                  <a:rPr lang="en-US" i="1">
                                    <a:latin typeface="Cambria Math"/>
                                    <a:ea typeface="Cambria Math"/>
                                  </a:rPr>
                                  <m:t>/</m:t>
                                </m:r>
                                <m:r>
                                  <a:rPr lang="en-US" i="1">
                                    <a:latin typeface="Cambria Math"/>
                                    <a:ea typeface="Cambria Math"/>
                                  </a:rPr>
                                  <m:t>𝜕</m:t>
                                </m:r>
                                <m:sSub>
                                  <m:sSubPr>
                                    <m:ctrlPr>
                                      <a:rPr lang="en-US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/>
                                      </a:rPr>
                                      <m:t>𝑧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/>
                                      </a:rPr>
                                      <m:t>2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2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b="0" i="1" smtClean="0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  <m:d>
                        <m:dPr>
                          <m:ctrlPr>
                            <a:rPr lang="en-US" i="1">
                              <a:latin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US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/>
                                      </a:rPr>
                                      <m:t>2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US" i="1">
                              <a:latin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US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/>
                                      </a:rPr>
                                      <m:t>2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US" i="1">
                              <a:latin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i="1" smtClean="0">
                                    <a:latin typeface="Cambria Math"/>
                                    <a:ea typeface="Cambria Math"/>
                                  </a:rPr>
                                  <m:t>𝛼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US" i="1">
                                    <a:latin typeface="Cambria Math"/>
                                    <a:ea typeface="Cambria Math"/>
                                  </a:rPr>
                                  <m:t>𝛼</m:t>
                                </m:r>
                                <m:r>
                                  <a:rPr lang="en-US" b="0" i="1" smtClean="0">
                                    <a:latin typeface="Cambria Math"/>
                                    <a:ea typeface="Cambria Math"/>
                                  </a:rPr>
                                  <m:t>𝑇</m:t>
                                </m:r>
                                <m:r>
                                  <a:rPr lang="en-US" b="0" i="1" smtClean="0">
                                    <a:latin typeface="Cambria Math"/>
                                    <a:ea typeface="Cambria Math"/>
                                  </a:rPr>
                                  <m:t>+</m:t>
                                </m:r>
                                <m:r>
                                  <a:rPr lang="en-US" i="1">
                                    <a:latin typeface="Cambria Math"/>
                                    <a:ea typeface="Cambria Math"/>
                                  </a:rPr>
                                  <m:t>𝛽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3838" y="2725384"/>
                <a:ext cx="7692962" cy="627416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4419600" y="3352800"/>
                <a:ext cx="838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  <a:ea typeface="Cambria Math"/>
                      </a:rPr>
                      <m:t>⇓</m:t>
                    </m:r>
                  </m:oMath>
                </a14:m>
                <a:r>
                  <a:rPr lang="en-US" dirty="0" smtClean="0">
                    <a:solidFill>
                      <a:srgbClr val="FF0000"/>
                    </a:solidFill>
                  </a:rPr>
                  <a:t>   </a:t>
                </a:r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3352800"/>
                <a:ext cx="838200" cy="369332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3276601" y="3669268"/>
                <a:ext cx="121919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l-GR" i="1">
                              <a:latin typeface="Cambria Math"/>
                            </a:rPr>
                            <m:t>λ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𝑡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6601" y="3669268"/>
                <a:ext cx="1219199" cy="369332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4495800" y="3669268"/>
                <a:ext cx="308039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l-GR" i="1">
                              <a:latin typeface="Cambria Math"/>
                            </a:rPr>
                            <m:t>λ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𝑡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(</m:t>
                      </m:r>
                      <m:r>
                        <a:rPr lang="en-US" b="0" i="1" smtClean="0">
                          <a:latin typeface="Cambria Math"/>
                        </a:rPr>
                        <m:t>𝑇</m:t>
                      </m:r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𝑡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)+</m:t>
                      </m:r>
                      <m:sSub>
                        <m:sSubPr>
                          <m:ctrlPr>
                            <a:rPr lang="en-US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3669268"/>
                <a:ext cx="3080392" cy="369332"/>
              </a:xfrm>
              <a:prstGeom prst="rect">
                <a:avLst/>
              </a:prstGeom>
              <a:blipFill rotWithShape="1">
                <a:blip r:embed="rId9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872067" y="3657600"/>
                <a:ext cx="20574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𝛽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+ </m:t>
                      </m:r>
                      <m:sSub>
                        <m:sSubPr>
                          <m:ctrlPr>
                            <a:rPr lang="en-US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𝑇</m:t>
                      </m:r>
                    </m:oMath>
                  </m:oMathPara>
                </a14:m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2067" y="3657600"/>
                <a:ext cx="2057400" cy="369332"/>
              </a:xfrm>
              <a:prstGeom prst="rect">
                <a:avLst/>
              </a:prstGeom>
              <a:blipFill rotWithShape="1">
                <a:blip r:embed="rId10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2590800" y="3688265"/>
                <a:ext cx="838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  <a:ea typeface="Cambria Math"/>
                      </a:rPr>
                      <m:t>⇒</m:t>
                    </m:r>
                  </m:oMath>
                </a14:m>
                <a:r>
                  <a:rPr lang="en-US" dirty="0" smtClean="0">
                    <a:solidFill>
                      <a:srgbClr val="FF0000"/>
                    </a:solidFill>
                  </a:rPr>
                  <a:t>   </a:t>
                </a:r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0800" y="3688265"/>
                <a:ext cx="838200" cy="369332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Rectangle 30"/>
          <p:cNvSpPr/>
          <p:nvPr/>
        </p:nvSpPr>
        <p:spPr>
          <a:xfrm>
            <a:off x="3276600" y="3657600"/>
            <a:ext cx="3962400" cy="47733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3"/>
          <p:cNvSpPr txBox="1">
            <a:spLocks noChangeArrowheads="1"/>
          </p:cNvSpPr>
          <p:nvPr/>
        </p:nvSpPr>
        <p:spPr bwMode="auto">
          <a:xfrm>
            <a:off x="609600" y="4404471"/>
            <a:ext cx="8229600" cy="5485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342900" lvl="1" indent="-342900"/>
            <a:r>
              <a:rPr lang="en-US" sz="2000" b="1" kern="0" dirty="0" smtClean="0"/>
              <a:t>Step 6: </a:t>
            </a:r>
            <a:r>
              <a:rPr lang="en-US" sz="2000" kern="0" dirty="0" smtClean="0"/>
              <a:t>Apply (PMP 5), the undetermined final time condition:</a:t>
            </a:r>
          </a:p>
        </p:txBody>
      </p:sp>
      <p:cxnSp>
        <p:nvCxnSpPr>
          <p:cNvPr id="3" name="Straight Arrow Connector 2"/>
          <p:cNvCxnSpPr/>
          <p:nvPr/>
        </p:nvCxnSpPr>
        <p:spPr>
          <a:xfrm flipV="1">
            <a:off x="5257800" y="5105400"/>
            <a:ext cx="381000" cy="3810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5562600" y="4876800"/>
            <a:ext cx="22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1295400" y="5679039"/>
                <a:ext cx="2971800" cy="6455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= 1 − </m:t>
                      </m:r>
                      <m:sSub>
                        <m:sSubPr>
                          <m:ctrlPr>
                            <a:rPr lang="en-US" sz="16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i="1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d>
                        <m:dPr>
                          <m:ctrlPr>
                            <a:rPr lang="en-US" sz="1600" i="1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600" i="1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sz="1600" i="1">
                                  <a:latin typeface="Cambria Math"/>
                                </a:rPr>
                                <m:t>𝐶</m:t>
                              </m:r>
                            </m:num>
                            <m:den>
                              <m:r>
                                <a:rPr lang="en-US" sz="1600" i="1">
                                  <a:latin typeface="Cambria Math"/>
                                </a:rPr>
                                <m:t>𝑚</m:t>
                              </m:r>
                            </m:den>
                          </m:f>
                        </m:e>
                      </m:d>
                      <m:r>
                        <a:rPr lang="en-US" sz="1600" i="1">
                          <a:latin typeface="Cambria Math"/>
                        </a:rPr>
                        <m:t>𝑠𝑔𝑛</m:t>
                      </m:r>
                      <m:d>
                        <m:dPr>
                          <m:ctrlPr>
                            <a:rPr lang="en-US" sz="1600" i="1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6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600" i="1">
                                  <a:latin typeface="Cambria Math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sz="16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r>
                        <a:rPr lang="en-US" sz="16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US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5400" y="5679039"/>
                <a:ext cx="2971800" cy="645561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Straight Arrow Connector 32"/>
          <p:cNvCxnSpPr/>
          <p:nvPr/>
        </p:nvCxnSpPr>
        <p:spPr>
          <a:xfrm flipV="1">
            <a:off x="6477000" y="5105400"/>
            <a:ext cx="381000" cy="3810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6562404" y="4759867"/>
                <a:ext cx="70199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US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62404" y="4759867"/>
                <a:ext cx="701996" cy="369332"/>
              </a:xfrm>
              <a:prstGeom prst="rect">
                <a:avLst/>
              </a:prstGeom>
              <a:blipFill rotWithShape="1">
                <a:blip r:embed="rId13"/>
                <a:stretch>
                  <a:fillRect b="-1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5" name="Straight Arrow Connector 34"/>
          <p:cNvCxnSpPr/>
          <p:nvPr/>
        </p:nvCxnSpPr>
        <p:spPr>
          <a:xfrm flipV="1">
            <a:off x="7391400" y="5105400"/>
            <a:ext cx="381000" cy="3810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7561471" y="4775200"/>
                <a:ext cx="70199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US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61471" y="4775200"/>
                <a:ext cx="701996" cy="369332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4495800" y="5802868"/>
                <a:ext cx="838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  <a:ea typeface="Cambria Math"/>
                      </a:rPr>
                      <m:t>⇒</m:t>
                    </m:r>
                  </m:oMath>
                </a14:m>
                <a:r>
                  <a:rPr lang="en-US" dirty="0" smtClean="0">
                    <a:solidFill>
                      <a:srgbClr val="FF0000"/>
                    </a:solidFill>
                  </a:rPr>
                  <a:t>   </a:t>
                </a:r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5802868"/>
                <a:ext cx="838200" cy="369332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4800600" y="5679039"/>
                <a:ext cx="2971800" cy="5140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i="1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sz="1600" b="0" i="1" smtClean="0">
                          <a:latin typeface="Cambria Math"/>
                        </a:rPr>
                        <m:t>=±</m:t>
                      </m:r>
                      <m:d>
                        <m:dPr>
                          <m:ctrlPr>
                            <a:rPr lang="en-US" sz="1600" i="1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600" i="1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/>
                                </a:rPr>
                                <m:t>𝑚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/>
                                </a:rPr>
                                <m:t>𝐶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US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0600" y="5679039"/>
                <a:ext cx="2971800" cy="514051"/>
              </a:xfrm>
              <a:prstGeom prst="rect">
                <a:avLst/>
              </a:prstGeom>
              <a:blipFill rotWithShape="1">
                <a:blip r:embed="rId16"/>
                <a:stretch>
                  <a:fillRect b="-35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Rectangle 38"/>
          <p:cNvSpPr/>
          <p:nvPr/>
        </p:nvSpPr>
        <p:spPr>
          <a:xfrm>
            <a:off x="5486400" y="5694865"/>
            <a:ext cx="1752600" cy="47733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098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8229600" cy="944562"/>
          </a:xfrm>
          <a:ln w="28575"/>
        </p:spPr>
        <p:txBody>
          <a:bodyPr/>
          <a:lstStyle/>
          <a:p>
            <a:r>
              <a:rPr lang="en-US" dirty="0" smtClean="0"/>
              <a:t>Bead on a Wire (continued)</a:t>
            </a:r>
          </a:p>
        </p:txBody>
      </p:sp>
      <p:sp>
        <p:nvSpPr>
          <p:cNvPr id="20" name="Rectangle 3"/>
          <p:cNvSpPr txBox="1">
            <a:spLocks noChangeArrowheads="1"/>
          </p:cNvSpPr>
          <p:nvPr/>
        </p:nvSpPr>
        <p:spPr bwMode="auto">
          <a:xfrm>
            <a:off x="609600" y="1295400"/>
            <a:ext cx="82296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342900" lvl="1" indent="-342900"/>
            <a:r>
              <a:rPr lang="en-US" sz="2000" b="1" kern="0" dirty="0" smtClean="0"/>
              <a:t>Step 7: </a:t>
            </a:r>
            <a:r>
              <a:rPr lang="en-US" sz="2000" kern="0" dirty="0" smtClean="0"/>
              <a:t>Apply (PMP 1), the dynamics, and (BC)</a:t>
            </a:r>
          </a:p>
          <a:p>
            <a:pPr marL="742950" lvl="2" indent="-342900"/>
            <a:r>
              <a:rPr lang="en-US" kern="0" dirty="0" smtClean="0"/>
              <a:t>We know that </a:t>
            </a:r>
            <a:r>
              <a:rPr lang="en-US" kern="0" dirty="0"/>
              <a:t>the control “switches” at some as yet unknown time, </a:t>
            </a:r>
            <a:r>
              <a:rPr lang="en-US" i="1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kern="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endParaRPr lang="en-US" kern="0" dirty="0" smtClean="0"/>
          </a:p>
          <a:p>
            <a:pPr marL="742950" lvl="2" indent="-342900"/>
            <a:r>
              <a:rPr lang="en-US" kern="0" dirty="0" smtClean="0"/>
              <a:t>Integrate the acceleration to get the velocity over </a:t>
            </a:r>
            <a:r>
              <a:rPr lang="en-US" i="1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ϵ</a:t>
            </a:r>
            <a:r>
              <a:rPr lang="en-US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[0,T]</a:t>
            </a:r>
          </a:p>
          <a:p>
            <a:pPr marL="400050" lvl="2" indent="0">
              <a:buNone/>
            </a:pPr>
            <a:r>
              <a:rPr lang="en-US" kern="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kern="0" baseline="-25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5334000" y="3322100"/>
                <a:ext cx="838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  <a:ea typeface="Cambria Math"/>
                      </a:rPr>
                      <m:t>⇒</m:t>
                    </m:r>
                  </m:oMath>
                </a14:m>
                <a:r>
                  <a:rPr lang="en-US" dirty="0" smtClean="0">
                    <a:solidFill>
                      <a:srgbClr val="FF0000"/>
                    </a:solidFill>
                  </a:rPr>
                  <a:t>   </a:t>
                </a:r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3322100"/>
                <a:ext cx="838200" cy="36933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Rectangle 3"/>
          <p:cNvSpPr txBox="1">
            <a:spLocks noChangeArrowheads="1"/>
          </p:cNvSpPr>
          <p:nvPr/>
        </p:nvSpPr>
        <p:spPr bwMode="auto">
          <a:xfrm>
            <a:off x="609600" y="41148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342900" lvl="1" indent="-342900"/>
            <a:r>
              <a:rPr lang="en-US" sz="2000" b="1" kern="0" dirty="0" smtClean="0"/>
              <a:t>Step 8: </a:t>
            </a:r>
            <a:r>
              <a:rPr lang="en-US" sz="2000" kern="0" dirty="0"/>
              <a:t>Apply (PMP 1), the dynamics, and (BC</a:t>
            </a:r>
            <a:r>
              <a:rPr lang="en-US" sz="2000" kern="0" dirty="0" smtClean="0"/>
              <a:t>)</a:t>
            </a:r>
          </a:p>
          <a:p>
            <a:pPr marL="742950" lvl="2" indent="-342900">
              <a:spcAft>
                <a:spcPts val="600"/>
              </a:spcAft>
            </a:pPr>
            <a:r>
              <a:rPr lang="en-US" kern="0" dirty="0"/>
              <a:t>Integrate </a:t>
            </a:r>
            <a:r>
              <a:rPr lang="en-US" kern="0" dirty="0" smtClean="0"/>
              <a:t>velocity to </a:t>
            </a:r>
            <a:r>
              <a:rPr lang="en-US" kern="0" dirty="0"/>
              <a:t>get </a:t>
            </a:r>
            <a:r>
              <a:rPr lang="en-US" kern="0" dirty="0" smtClean="0"/>
              <a:t>position over </a:t>
            </a:r>
            <a:r>
              <a:rPr lang="en-US" i="1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ϵ</a:t>
            </a:r>
            <a:r>
              <a:rPr lang="en-US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[0,T</a:t>
            </a:r>
            <a:r>
              <a:rPr lang="en-US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], knowing switch at T/2</a:t>
            </a:r>
          </a:p>
          <a:p>
            <a:pPr marL="742950" lvl="2" indent="-342900"/>
            <a:r>
              <a:rPr lang="en-US" kern="0" dirty="0" smtClean="0">
                <a:cs typeface="Times New Roman" panose="02020603050405020304" pitchFamily="18" charset="0"/>
              </a:rPr>
              <a:t>For constant acceleration:</a:t>
            </a:r>
            <a:endParaRPr lang="en-US" kern="0" dirty="0"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0" name="TextBox 39"/>
              <p:cNvSpPr txBox="1"/>
              <p:nvPr/>
            </p:nvSpPr>
            <p:spPr>
              <a:xfrm>
                <a:off x="381000" y="2451156"/>
                <a:ext cx="8534400" cy="7492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̇"/>
                          <m:ctrlPr>
                            <a:rPr lang="en-US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</m:acc>
                      <m:r>
                        <a:rPr lang="en-US" i="1">
                          <a:latin typeface="Cambria Math"/>
                        </a:rPr>
                        <m:t>(</m:t>
                      </m:r>
                      <m:r>
                        <a:rPr lang="en-US" i="1">
                          <a:latin typeface="Cambria Math"/>
                        </a:rPr>
                        <m:t>𝑇</m:t>
                      </m:r>
                      <m:r>
                        <a:rPr lang="en-US" i="1">
                          <a:latin typeface="Cambria Math"/>
                        </a:rPr>
                        <m:t>)=</m:t>
                      </m:r>
                      <m:acc>
                        <m:accPr>
                          <m:chr m:val="̇"/>
                          <m:ctrlPr>
                            <a:rPr lang="en-US" i="1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i="1">
                              <a:latin typeface="Cambria Math"/>
                            </a:rPr>
                            <m:t>𝑥</m:t>
                          </m:r>
                        </m:e>
                      </m:acc>
                      <m:d>
                        <m:dPr>
                          <m:ctrlPr>
                            <a:rPr lang="en-US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/>
                            </a:rPr>
                            <m:t>0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nary>
                        <m:naryPr>
                          <m:ctrlPr>
                            <a:rPr lang="en-US" i="1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i="1">
                              <a:latin typeface="Cambria Math"/>
                            </a:rPr>
                            <m:t>0</m:t>
                          </m:r>
                        </m:sub>
                        <m:sup>
                          <m:sSub>
                            <m:sSub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en-US" i="1">
                                  <a:latin typeface="Cambria Math"/>
                                </a:rPr>
                                <m:t>𝑠</m:t>
                              </m:r>
                            </m:sub>
                          </m:sSub>
                        </m:sup>
                        <m:e>
                          <m:acc>
                            <m:accPr>
                              <m:chr m:val="̈"/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 </m:t>
                              </m:r>
                            </m:e>
                          </m:acc>
                          <m:r>
                            <a:rPr lang="en-US" i="1">
                              <a:latin typeface="Cambria Math"/>
                            </a:rPr>
                            <m:t>𝑑𝑡</m:t>
                          </m:r>
                        </m:e>
                      </m:nary>
                      <m:r>
                        <a:rPr lang="en-US" i="1">
                          <a:latin typeface="Cambria Math"/>
                        </a:rPr>
                        <m:t>+</m:t>
                      </m:r>
                      <m:nary>
                        <m:naryPr>
                          <m:ctrlPr>
                            <a:rPr lang="en-US" i="1" smtClean="0">
                              <a:latin typeface="Cambria Math"/>
                            </a:rPr>
                          </m:ctrlPr>
                        </m:naryPr>
                        <m:sub>
                          <m:sSub>
                            <m:sSubPr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𝑠</m:t>
                              </m:r>
                            </m:sub>
                          </m:sSub>
                        </m:sub>
                        <m:sup>
                          <m:r>
                            <a:rPr lang="en-US" b="0" i="1" smtClean="0">
                              <a:latin typeface="Cambria Math"/>
                            </a:rPr>
                            <m:t>𝑇</m:t>
                          </m:r>
                        </m:sup>
                        <m:e>
                          <m:acc>
                            <m:accPr>
                              <m:chr m:val="̈"/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 </m:t>
                              </m:r>
                            </m:e>
                          </m:acc>
                          <m:r>
                            <a:rPr lang="en-US" i="1">
                              <a:latin typeface="Cambria Math"/>
                            </a:rPr>
                            <m:t>𝑑𝑡</m:t>
                          </m:r>
                        </m:e>
                      </m:nary>
                      <m:r>
                        <a:rPr lang="en-US" i="1" smtClean="0">
                          <a:latin typeface="Cambria Math"/>
                        </a:rPr>
                        <m:t>=</m:t>
                      </m:r>
                      <m:nary>
                        <m:naryPr>
                          <m:ctrlPr>
                            <a:rPr lang="en-US" i="1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i="1">
                              <a:latin typeface="Cambria Math"/>
                            </a:rPr>
                            <m:t>0</m:t>
                          </m:r>
                        </m:sub>
                        <m:sup>
                          <m:sSub>
                            <m:sSub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en-US" i="1">
                                  <a:latin typeface="Cambria Math"/>
                                </a:rPr>
                                <m:t>𝑠</m:t>
                              </m:r>
                            </m:sub>
                          </m:sSub>
                        </m:sup>
                        <m:e>
                          <m:r>
                            <a:rPr lang="en-US" b="0" i="1" smtClean="0">
                              <a:latin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𝐶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𝑚</m:t>
                              </m:r>
                            </m:den>
                          </m:f>
                          <m:r>
                            <a:rPr lang="en-US" b="0" i="1" smtClean="0">
                              <a:latin typeface="Cambria Math"/>
                            </a:rPr>
                            <m:t>𝑠𝑔𝑛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l-GR" i="1">
                                      <a:latin typeface="Cambria Math"/>
                                    </a:rPr>
                                    <m:t>λ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  <m:d>
                                <m:dPr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0</m:t>
                                  </m:r>
                                </m:e>
                              </m:d>
                            </m:e>
                          </m:d>
                          <m:r>
                            <a:rPr lang="en-US" b="0" i="1" smtClean="0">
                              <a:latin typeface="Cambria Math"/>
                            </a:rPr>
                            <m:t>𝑑𝑡</m:t>
                          </m:r>
                        </m:e>
                      </m:nary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nary>
                        <m:nary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naryPr>
                        <m:sub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𝑠</m:t>
                              </m:r>
                            </m:sub>
                          </m:sSub>
                        </m:sub>
                        <m:sup>
                          <m:r>
                            <a:rPr lang="en-US" b="0" i="1" smtClean="0">
                              <a:latin typeface="Cambria Math"/>
                            </a:rPr>
                            <m:t>𝑇</m:t>
                          </m:r>
                        </m:sup>
                        <m:e>
                          <m:f>
                            <m:f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/>
                                </a:rPr>
                                <m:t>𝐶</m:t>
                              </m:r>
                            </m:num>
                            <m:den>
                              <m:r>
                                <a:rPr lang="en-US" i="1">
                                  <a:latin typeface="Cambria Math"/>
                                </a:rPr>
                                <m:t>𝑚</m:t>
                              </m:r>
                            </m:den>
                          </m:f>
                          <m:r>
                            <a:rPr lang="en-US" i="1">
                              <a:latin typeface="Cambria Math"/>
                            </a:rPr>
                            <m:t>𝑠𝑔𝑛</m:t>
                          </m:r>
                          <m:d>
                            <m:d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l-GR" i="1">
                                      <a:latin typeface="Cambria Math"/>
                                    </a:rPr>
                                    <m:t>λ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  <m:d>
                                <m:dPr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i="1" smtClean="0">
                                      <a:latin typeface="Cambria Math"/>
                                    </a:rPr>
                                    <m:t>0</m:t>
                                  </m:r>
                                </m:e>
                              </m:d>
                            </m:e>
                          </m:d>
                          <m:r>
                            <a:rPr lang="en-US" i="1">
                              <a:latin typeface="Cambria Math"/>
                            </a:rPr>
                            <m:t>𝑑𝑡</m:t>
                          </m:r>
                        </m:e>
                      </m:nary>
                    </m:oMath>
                  </m:oMathPara>
                </a14:m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" y="2451156"/>
                <a:ext cx="8534400" cy="749244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1066800" y="3200400"/>
                <a:ext cx="4191000" cy="612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/>
                            </a:rPr>
                            <m:t>𝐶</m:t>
                          </m:r>
                        </m:num>
                        <m:den>
                          <m:r>
                            <a:rPr lang="en-US" i="1">
                              <a:latin typeface="Cambria Math"/>
                            </a:rPr>
                            <m:t>𝑚</m:t>
                          </m:r>
                        </m:den>
                      </m:f>
                      <m:r>
                        <a:rPr lang="en-US" i="1">
                          <a:latin typeface="Cambria Math"/>
                        </a:rPr>
                        <m:t>𝑠𝑔𝑛</m:t>
                      </m:r>
                      <m:d>
                        <m:dPr>
                          <m:ctrlPr>
                            <a:rPr lang="en-US" i="1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l-GR" i="1">
                                  <a:latin typeface="Cambria Math"/>
                                </a:rPr>
                                <m:t>λ</m:t>
                              </m:r>
                            </m:e>
                            <m:sub>
                              <m:r>
                                <a:rPr lang="en-US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d>
                            <m:d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0</m:t>
                              </m:r>
                            </m:e>
                          </m:d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US" i="1" smtClean="0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𝑠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/>
                            </a:rPr>
                            <m:t>+(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𝑇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𝑠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/>
                            </a:rPr>
                            <m:t>)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6800" y="3200400"/>
                <a:ext cx="4191000" cy="61273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2" name="Straight Arrow Connector 41"/>
          <p:cNvCxnSpPr/>
          <p:nvPr/>
        </p:nvCxnSpPr>
        <p:spPr>
          <a:xfrm flipV="1">
            <a:off x="1600200" y="2635278"/>
            <a:ext cx="381000" cy="3810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1905000" y="2362200"/>
            <a:ext cx="22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5829300" y="3308333"/>
                <a:ext cx="1485900" cy="6090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𝑡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𝑠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𝑇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29300" y="3308333"/>
                <a:ext cx="1485900" cy="609077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5" name="Rectangle 44"/>
          <p:cNvSpPr/>
          <p:nvPr/>
        </p:nvSpPr>
        <p:spPr>
          <a:xfrm>
            <a:off x="6019800" y="3322100"/>
            <a:ext cx="1219200" cy="62279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3886200" y="4876800"/>
                <a:ext cx="40386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𝑡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0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acc>
                        <m:accPr>
                          <m:chr m:val="̇"/>
                          <m:ctrlPr>
                            <a:rPr lang="en-US" i="1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i="1" smtClean="0">
                              <a:latin typeface="Cambria Math"/>
                            </a:rPr>
                            <m:t>𝑥</m:t>
                          </m:r>
                        </m:e>
                      </m:acc>
                      <m:d>
                        <m:dPr>
                          <m:ctrlPr>
                            <a:rPr lang="en-US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/>
                            </a:rPr>
                            <m:t>0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𝑡</m:t>
                      </m:r>
                      <m:r>
                        <a:rPr lang="en-US" b="0" i="1" smtClean="0">
                          <a:latin typeface="Cambria Math"/>
                        </a:rPr>
                        <m:t> +</m:t>
                      </m:r>
                      <m:acc>
                        <m:accPr>
                          <m:chr m:val="̈"/>
                          <m:ctrlPr>
                            <a:rPr lang="en-US" i="1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i="1">
                              <a:latin typeface="Cambria Math"/>
                            </a:rPr>
                            <m:t>𝑥</m:t>
                          </m:r>
                          <m:r>
                            <a:rPr lang="en-US" i="1">
                              <a:latin typeface="Cambria Math"/>
                            </a:rPr>
                            <m:t> </m:t>
                          </m:r>
                        </m:e>
                      </m:acc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0</m:t>
                          </m:r>
                        </m:e>
                      </m:d>
                      <m:sSup>
                        <m:sSupPr>
                          <m:ctrlPr>
                            <a:rPr lang="en-US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US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/2</m:t>
                      </m:r>
                    </m:oMath>
                  </m:oMathPara>
                </a14:m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4876800"/>
                <a:ext cx="4038600" cy="369332"/>
              </a:xfrm>
              <a:prstGeom prst="rect">
                <a:avLst/>
              </a:prstGeom>
              <a:blipFill rotWithShape="1">
                <a:blip r:embed="rId7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152400" y="5305117"/>
                <a:ext cx="6172200" cy="71468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𝑇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/2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0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acc>
                            <m:accPr>
                              <m:chr m:val="̇"/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acc>
                          <m:d>
                            <m:d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0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/>
                            </a:rPr>
                            <m:t>𝑇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𝐶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𝑚</m:t>
                              </m:r>
                            </m:den>
                          </m:f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𝑠𝑔𝑛</m:t>
                      </m:r>
                      <m:r>
                        <a:rPr lang="en-US" b="0" i="1" smtClean="0">
                          <a:latin typeface="Cambria Math"/>
                        </a:rPr>
                        <m:t>(</m:t>
                      </m:r>
                      <m:sSub>
                        <m:sSubPr>
                          <m:ctrlPr>
                            <a:rPr lang="en-US" i="1">
                              <a:latin typeface="Cambria Math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l-GR" i="1">
                              <a:latin typeface="Cambria Math"/>
                            </a:rPr>
                            <m:t>λ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2</m:t>
                          </m:r>
                        </m:sub>
                      </m:sSub>
                      <m:d>
                        <m:dPr>
                          <m:ctrlPr>
                            <a:rPr lang="en-US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/>
                            </a:rPr>
                            <m:t>0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)</m:t>
                      </m:r>
                      <m:sSup>
                        <m:sSupPr>
                          <m:ctrlPr>
                            <a:rPr lang="en-US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𝑇</m:t>
                          </m:r>
                        </m:e>
                        <m:sup>
                          <m:r>
                            <a:rPr lang="en-US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/8</m:t>
                      </m:r>
                    </m:oMath>
                  </m:oMathPara>
                </a14:m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" y="5305117"/>
                <a:ext cx="6172200" cy="714683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838200" y="5909075"/>
                <a:ext cx="8305800" cy="72032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𝑇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d>
                        <m:dPr>
                          <m:ctrlPr>
                            <a:rPr lang="en-US" i="1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/>
                                </a:rPr>
                                <m:t>𝑇</m:t>
                              </m:r>
                            </m:num>
                            <m:den>
                              <m:r>
                                <a:rPr lang="en-US" i="1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acc>
                        <m:accPr>
                          <m:chr m:val="̇"/>
                          <m:ctrlPr>
                            <a:rPr lang="en-US" i="1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i="1">
                              <a:latin typeface="Cambria Math"/>
                            </a:rPr>
                            <m:t>𝑥</m:t>
                          </m:r>
                        </m:e>
                      </m:acc>
                      <m:d>
                        <m:dPr>
                          <m:ctrlPr>
                            <a:rPr lang="en-US" i="1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/>
                                </a:rPr>
                                <m:t>𝑇</m:t>
                              </m:r>
                            </m:num>
                            <m:den>
                              <m:r>
                                <a:rPr lang="en-US" i="1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f>
                        <m:fPr>
                          <m:ctrlPr>
                            <a:rPr lang="en-US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/>
                            </a:rPr>
                            <m:t>𝑇</m:t>
                          </m:r>
                        </m:num>
                        <m:den>
                          <m:r>
                            <a:rPr lang="en-US" i="1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𝐶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𝑚</m:t>
                              </m:r>
                            </m:den>
                          </m:f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𝑠𝑔𝑛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l-GR" i="1">
                                  <a:latin typeface="Cambria Math"/>
                                </a:rPr>
                                <m:t>λ</m:t>
                              </m:r>
                            </m:e>
                            <m:sub>
                              <m:r>
                                <a:rPr lang="en-US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d>
                            <m:d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0</m:t>
                              </m:r>
                            </m:e>
                          </m:d>
                        </m:e>
                      </m:d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𝑇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8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0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  <m:d>
                        <m:dPr>
                          <m:ctrlPr>
                            <a:rPr lang="en-US" i="1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/>
                                </a:rPr>
                                <m:t>𝐶</m:t>
                              </m:r>
                            </m:num>
                            <m:den>
                              <m:r>
                                <a:rPr lang="en-US" i="1">
                                  <a:latin typeface="Cambria Math"/>
                                </a:rPr>
                                <m:t>𝑚</m:t>
                              </m:r>
                            </m:den>
                          </m:f>
                        </m:e>
                      </m:d>
                      <m:r>
                        <a:rPr lang="en-US" i="1">
                          <a:latin typeface="Cambria Math"/>
                        </a:rPr>
                        <m:t>𝑠𝑔𝑛</m:t>
                      </m:r>
                      <m:d>
                        <m:dPr>
                          <m:ctrlPr>
                            <a:rPr lang="en-US" i="1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l-GR" i="1">
                                  <a:latin typeface="Cambria Math"/>
                                </a:rPr>
                                <m:t>λ</m:t>
                              </m:r>
                            </m:e>
                            <m:sub>
                              <m:r>
                                <a:rPr lang="en-US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d>
                            <m:d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0</m:t>
                              </m:r>
                            </m:e>
                          </m:d>
                        </m:e>
                      </m:d>
                      <m:f>
                        <m:fPr>
                          <m:ctrlPr>
                            <a:rPr lang="en-US" i="1">
                              <a:latin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𝑇</m:t>
                              </m:r>
                            </m:e>
                            <m:sup>
                              <m:r>
                                <a:rPr lang="en-US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4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𝐹</m:t>
                          </m:r>
                        </m:sub>
                      </m:sSub>
                    </m:oMath>
                  </m:oMathPara>
                </a14:m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5909075"/>
                <a:ext cx="8305800" cy="720325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" name="Group 1"/>
          <p:cNvGrpSpPr/>
          <p:nvPr/>
        </p:nvGrpSpPr>
        <p:grpSpPr>
          <a:xfrm>
            <a:off x="2895600" y="5060922"/>
            <a:ext cx="533400" cy="654078"/>
            <a:chOff x="1752600" y="2514600"/>
            <a:chExt cx="533400" cy="654078"/>
          </a:xfrm>
        </p:grpSpPr>
        <p:cxnSp>
          <p:nvCxnSpPr>
            <p:cNvPr id="49" name="Straight Arrow Connector 48"/>
            <p:cNvCxnSpPr/>
            <p:nvPr/>
          </p:nvCxnSpPr>
          <p:spPr>
            <a:xfrm flipV="1">
              <a:off x="1752600" y="2787678"/>
              <a:ext cx="381000" cy="381000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TextBox 49"/>
            <p:cNvSpPr txBox="1"/>
            <p:nvPr/>
          </p:nvSpPr>
          <p:spPr>
            <a:xfrm>
              <a:off x="2057400" y="2514600"/>
              <a:ext cx="228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  <a:endPara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37946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8229600" cy="944562"/>
          </a:xfrm>
          <a:ln w="28575"/>
        </p:spPr>
        <p:txBody>
          <a:bodyPr/>
          <a:lstStyle/>
          <a:p>
            <a:r>
              <a:rPr lang="en-US" dirty="0" smtClean="0"/>
              <a:t>Bead on a Wire (continued)</a:t>
            </a:r>
          </a:p>
        </p:txBody>
      </p:sp>
      <p:sp>
        <p:nvSpPr>
          <p:cNvPr id="27" name="Rectangle 3"/>
          <p:cNvSpPr txBox="1">
            <a:spLocks noChangeArrowheads="1"/>
          </p:cNvSpPr>
          <p:nvPr/>
        </p:nvSpPr>
        <p:spPr bwMode="auto">
          <a:xfrm>
            <a:off x="457200" y="11430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342900" lvl="1" indent="-342900"/>
            <a:r>
              <a:rPr lang="en-US" sz="2000" b="1" kern="0" dirty="0" smtClean="0"/>
              <a:t>Step 8: </a:t>
            </a:r>
            <a:r>
              <a:rPr lang="en-US" sz="2000" kern="0" dirty="0" smtClean="0"/>
              <a:t>(</a:t>
            </a:r>
            <a:r>
              <a:rPr lang="en-US" sz="2000" i="1" kern="0" dirty="0" smtClean="0"/>
              <a:t>continued</a:t>
            </a:r>
            <a:r>
              <a:rPr lang="en-US" sz="2000" kern="0" dirty="0" smtClean="0"/>
              <a:t>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5486400" y="1688068"/>
                <a:ext cx="3505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𝑠𝑔𝑛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l-GR" i="1">
                                  <a:latin typeface="Cambria Math"/>
                                </a:rPr>
                                <m:t>λ</m:t>
                              </m:r>
                            </m:e>
                            <m:sub>
                              <m:r>
                                <a:rPr lang="en-US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d>
                            <m:d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0</m:t>
                              </m:r>
                            </m:e>
                          </m:d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=−</m:t>
                      </m:r>
                      <m:r>
                        <a:rPr lang="en-US" b="0" i="1" smtClean="0">
                          <a:latin typeface="Cambria Math"/>
                        </a:rPr>
                        <m:t>𝑠𝑔𝑛</m:t>
                      </m:r>
                      <m:r>
                        <a:rPr lang="en-US" b="0" i="1" smtClean="0">
                          <a:latin typeface="Cambria Math"/>
                        </a:rPr>
                        <m:t>(</m:t>
                      </m:r>
                      <m:sSub>
                        <m:sSubPr>
                          <m:ctrlPr>
                            <a:rPr lang="en-US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𝐹</m:t>
                          </m:r>
                        </m:sub>
                      </m:sSub>
                      <m:r>
                        <a:rPr lang="en-US" i="1">
                          <a:latin typeface="Cambria Math"/>
                        </a:rPr>
                        <m:t>−</m:t>
                      </m:r>
                      <m:sSub>
                        <m:sSubPr>
                          <m:ctrlPr>
                            <a:rPr lang="en-US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0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1688068"/>
                <a:ext cx="3505200" cy="369332"/>
              </a:xfrm>
              <a:prstGeom prst="rect">
                <a:avLst/>
              </a:prstGeom>
              <a:blipFill rotWithShape="1">
                <a:blip r:embed="rId3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1219200" y="1553684"/>
                <a:ext cx="4038600" cy="7314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𝑇</m:t>
                    </m:r>
                    <m:r>
                      <a:rPr lang="en-US" b="0" i="1" smtClean="0">
                        <a:latin typeface="Cambria Math"/>
                      </a:rPr>
                      <m:t>=2</m:t>
                    </m:r>
                  </m:oMath>
                </a14:m>
                <a:r>
                  <a:rPr lang="en-US" dirty="0"/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i="1">
                            <a:latin typeface="Cambria Math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n-US" i="1">
                                <a:latin typeface="Cambria Math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/>
                                  </a:rPr>
                                  <m:t>𝐹</m:t>
                                </m:r>
                              </m:sub>
                            </m:sSub>
                            <m:r>
                              <a:rPr lang="en-US" i="1">
                                <a:latin typeface="Cambria Math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en-US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/>
                                  </a:rPr>
                                  <m:t>0</m:t>
                                </m:r>
                              </m:sub>
                            </m:sSub>
                          </m:num>
                          <m:den>
                            <m:r>
                              <a:rPr lang="en-US" i="1">
                                <a:latin typeface="Cambria Math"/>
                              </a:rPr>
                              <m:t>−(</m:t>
                            </m:r>
                            <m:f>
                              <m:fPr>
                                <m:ctrlPr>
                                  <a:rPr lang="en-US" i="1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i="1">
                                    <a:latin typeface="Cambria Math"/>
                                  </a:rPr>
                                  <m:t>𝐶</m:t>
                                </m:r>
                              </m:num>
                              <m:den>
                                <m:r>
                                  <a:rPr lang="en-US" i="1">
                                    <a:latin typeface="Cambria Math"/>
                                  </a:rPr>
                                  <m:t>𝑚</m:t>
                                </m:r>
                              </m:den>
                            </m:f>
                            <m:r>
                              <a:rPr lang="en-US" i="1">
                                <a:latin typeface="Cambria Math"/>
                              </a:rPr>
                              <m:t>)</m:t>
                            </m:r>
                            <m:r>
                              <a:rPr lang="en-US" i="1">
                                <a:latin typeface="Cambria Math"/>
                              </a:rPr>
                              <m:t>𝑠𝑔𝑛</m:t>
                            </m:r>
                            <m:d>
                              <m:dPr>
                                <m:ctrlPr>
                                  <a:rPr lang="en-US" i="1">
                                    <a:latin typeface="Cambria Math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US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l-GR" i="1">
                                        <a:latin typeface="Cambria Math"/>
                                      </a:rPr>
                                      <m:t>λ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/>
                                      </a:rPr>
                                      <m:t>2</m:t>
                                    </m:r>
                                  </m:sub>
                                </m:sSub>
                                <m:d>
                                  <m:dPr>
                                    <m:ctrlPr>
                                      <a:rPr lang="en-US" i="1">
                                        <a:latin typeface="Cambria Math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i="1">
                                        <a:latin typeface="Cambria Math"/>
                                      </a:rPr>
                                      <m:t>0</m:t>
                                    </m:r>
                                  </m:e>
                                </m:d>
                              </m:e>
                            </m:d>
                          </m:den>
                        </m:f>
                      </m:e>
                    </m:rad>
                    <m:r>
                      <a:rPr lang="en-US" b="0" i="1" smtClean="0">
                        <a:latin typeface="Cambria Math"/>
                      </a:rPr>
                      <m:t>   =   2 </m:t>
                    </m:r>
                    <m:rad>
                      <m:radPr>
                        <m:degHide m:val="on"/>
                        <m:ctrlPr>
                          <a:rPr lang="en-US" i="1">
                            <a:latin typeface="Cambria Math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n-US" i="1">
                                <a:latin typeface="Cambria Math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𝑚</m:t>
                                </m:r>
                                <m:r>
                                  <a:rPr lang="en-US" b="0" i="1" smtClean="0">
                                    <a:latin typeface="Cambria Math"/>
                                  </a:rPr>
                                  <m:t>|</m:t>
                                </m:r>
                                <m:r>
                                  <a:rPr lang="en-US" i="1">
                                    <a:latin typeface="Cambria Math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/>
                                  </a:rPr>
                                  <m:t>𝐹</m:t>
                                </m:r>
                              </m:sub>
                            </m:sSub>
                            <m:r>
                              <a:rPr lang="en-US" i="1">
                                <a:latin typeface="Cambria Math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en-US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/>
                                  </a:rPr>
                                  <m:t>0</m:t>
                                </m:r>
                              </m:sub>
                            </m:sSub>
                            <m:r>
                              <a:rPr lang="en-US" b="0" i="1" smtClean="0">
                                <a:latin typeface="Cambria Math"/>
                              </a:rPr>
                              <m:t>|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/>
                              </a:rPr>
                              <m:t>𝐶</m:t>
                            </m:r>
                          </m:den>
                        </m:f>
                      </m:e>
                    </m:rad>
                  </m:oMath>
                </a14:m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9200" y="1553684"/>
                <a:ext cx="4038600" cy="731419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762000" y="1676400"/>
                <a:ext cx="838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  <a:ea typeface="Cambria Math"/>
                      </a:rPr>
                      <m:t>⇒</m:t>
                    </m:r>
                  </m:oMath>
                </a14:m>
                <a:r>
                  <a:rPr lang="en-US" dirty="0" smtClean="0">
                    <a:solidFill>
                      <a:srgbClr val="FF0000"/>
                    </a:solidFill>
                  </a:rPr>
                  <a:t>   </a:t>
                </a:r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0" y="1676400"/>
                <a:ext cx="838200" cy="36933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Rectangle 3"/>
          <p:cNvSpPr txBox="1">
            <a:spLocks noChangeArrowheads="1"/>
          </p:cNvSpPr>
          <p:nvPr/>
        </p:nvSpPr>
        <p:spPr bwMode="auto">
          <a:xfrm>
            <a:off x="457200" y="2514600"/>
            <a:ext cx="8229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342900" lvl="1" indent="-342900"/>
            <a:r>
              <a:rPr lang="en-US" sz="2000" b="1" kern="0" dirty="0" smtClean="0"/>
              <a:t>Step 9: </a:t>
            </a:r>
            <a:r>
              <a:rPr lang="en-US" sz="2000" kern="0" dirty="0" smtClean="0"/>
              <a:t>Using the switching function characteristic to find </a:t>
            </a:r>
            <a:r>
              <a:rPr lang="en-US" sz="2000" i="1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sz="2000" kern="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US" sz="2000" kern="0" baseline="-25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1263008" y="2971800"/>
                <a:ext cx="3080392" cy="61677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l-GR" i="1">
                              <a:latin typeface="Cambria Math"/>
                            </a:rPr>
                            <m:t>λ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𝑇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/2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0=</m:t>
                          </m:r>
                          <m:r>
                            <a:rPr lang="en-US" i="1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1</m:t>
                          </m:r>
                        </m:sub>
                      </m:sSub>
                      <m:d>
                        <m:dPr>
                          <m:ctrlPr>
                            <a:rPr lang="en-US" i="1" smtClean="0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/>
                                </a:rPr>
                                <m:t>𝑇</m:t>
                              </m:r>
                            </m:num>
                            <m:den>
                              <m:r>
                                <a:rPr lang="en-US" i="1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+</m:t>
                      </m:r>
                      <m:sSub>
                        <m:sSubPr>
                          <m:ctrlPr>
                            <a:rPr lang="en-US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63008" y="2971800"/>
                <a:ext cx="3080392" cy="61677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4419600" y="3135868"/>
                <a:ext cx="838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  <a:ea typeface="Cambria Math"/>
                      </a:rPr>
                      <m:t>⇒</m:t>
                    </m:r>
                  </m:oMath>
                </a14:m>
                <a:r>
                  <a:rPr lang="en-US" dirty="0" smtClean="0">
                    <a:solidFill>
                      <a:srgbClr val="FF0000"/>
                    </a:solidFill>
                  </a:rPr>
                  <a:t>   </a:t>
                </a:r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3135868"/>
                <a:ext cx="838200" cy="369332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4996808" y="2971800"/>
                <a:ext cx="3080392" cy="71468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=−</m:t>
                      </m:r>
                      <m:d>
                        <m:dPr>
                          <m:ctrlPr>
                            <a:rPr lang="en-US" i="1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𝑇</m:t>
                              </m:r>
                            </m:den>
                          </m:f>
                        </m:e>
                      </m:d>
                      <m:sSub>
                        <m:sSubPr>
                          <m:ctrlPr>
                            <a:rPr lang="en-US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∓</m:t>
                      </m:r>
                      <m:d>
                        <m:dPr>
                          <m:ctrlPr>
                            <a:rPr lang="en-US" i="1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i="1">
                                  <a:latin typeface="Cambria Math"/>
                                </a:rPr>
                                <m:t>𝑇</m:t>
                              </m:r>
                            </m:den>
                          </m:f>
                        </m:e>
                      </m:d>
                      <m:d>
                        <m:dPr>
                          <m:ctrlPr>
                            <a:rPr lang="en-US" i="1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𝑚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𝐶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96808" y="2971800"/>
                <a:ext cx="3080392" cy="714683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457200" y="3733800"/>
                <a:ext cx="8610600" cy="71468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l-GR" i="1">
                              <a:latin typeface="Cambria Math"/>
                            </a:rPr>
                            <m:t>λ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𝑡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1</m:t>
                          </m:r>
                        </m:sub>
                      </m:sSub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𝑇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𝑡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+</m:t>
                      </m:r>
                      <m:sSub>
                        <m:sSubPr>
                          <m:ctrlPr>
                            <a:rPr lang="en-US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b="0" i="0" smtClean="0">
                          <a:latin typeface="Cambria Math"/>
                        </a:rPr>
                        <m:t>=</m:t>
                      </m:r>
                      <m:r>
                        <a:rPr lang="en-US" i="1">
                          <a:latin typeface="Cambria Math"/>
                          <a:ea typeface="Cambria Math"/>
                        </a:rPr>
                        <m:t>∓</m:t>
                      </m:r>
                      <m:d>
                        <m:dPr>
                          <m:ctrlPr>
                            <a:rPr lang="en-US" i="1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/>
                                </a:rPr>
                                <m:t>𝑚</m:t>
                              </m:r>
                            </m:num>
                            <m:den>
                              <m:r>
                                <a:rPr lang="en-US" i="1">
                                  <a:latin typeface="Cambria Math"/>
                                </a:rPr>
                                <m:t>𝐶</m:t>
                              </m:r>
                            </m:den>
                          </m:f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US" i="1" smtClean="0">
                              <a:latin typeface="Cambria Math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i="1">
                                      <a:latin typeface="Cambria Math"/>
                                    </a:rPr>
                                    <m:t>2</m:t>
                                  </m:r>
                                </m:num>
                                <m:den>
                                  <m:r>
                                    <a:rPr lang="en-US" i="1">
                                      <a:latin typeface="Cambria Math"/>
                                    </a:rPr>
                                    <m:t>𝑇</m:t>
                                  </m:r>
                                </m:den>
                              </m:f>
                            </m:e>
                          </m:d>
                          <m:d>
                            <m:d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𝑇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𝑡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/>
                            </a:rPr>
                            <m:t>−1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i="1">
                          <a:latin typeface="Cambria Math"/>
                        </a:rPr>
                        <m:t>±</m:t>
                      </m:r>
                      <m:d>
                        <m:dPr>
                          <m:ctrlPr>
                            <a:rPr lang="en-US" i="1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/>
                                </a:rPr>
                                <m:t>𝑚</m:t>
                              </m:r>
                            </m:num>
                            <m:den>
                              <m:r>
                                <a:rPr lang="en-US" i="1">
                                  <a:latin typeface="Cambria Math"/>
                                </a:rPr>
                                <m:t>𝐶</m:t>
                              </m:r>
                            </m:den>
                          </m:f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US" i="1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/>
                                </a:rPr>
                                <m:t>2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𝑡</m:t>
                              </m:r>
                            </m:num>
                            <m:den>
                              <m:r>
                                <a:rPr lang="en-US" i="1">
                                  <a:latin typeface="Cambria Math"/>
                                </a:rPr>
                                <m:t>𝑇</m:t>
                              </m:r>
                            </m:den>
                          </m:f>
                          <m:r>
                            <a:rPr lang="en-US" i="1">
                              <a:latin typeface="Cambria Math"/>
                            </a:rPr>
                            <m:t>−1</m:t>
                          </m:r>
                        </m:e>
                      </m:d>
                    </m:oMath>
                  </m:oMathPara>
                </a14:m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3733800"/>
                <a:ext cx="8610600" cy="714683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5" name="TextBox 24"/>
              <p:cNvSpPr txBox="1"/>
              <p:nvPr/>
            </p:nvSpPr>
            <p:spPr>
              <a:xfrm>
                <a:off x="1905000" y="5920680"/>
                <a:ext cx="4800600" cy="7087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b="0" i="0" smtClean="0">
                          <a:latin typeface="Cambria Math"/>
                        </a:rPr>
                        <m:t>u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𝑡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=−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/>
                        </a:rPr>
                        <m:t>C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</a:rPr>
                        <m:t>𝑠𝑔𝑛</m:t>
                      </m:r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i="1" smtClean="0">
                              <a:latin typeface="Cambria Math"/>
                            </a:rPr>
                            <m:t> </m:t>
                          </m:r>
                          <m:r>
                            <a:rPr lang="en-US" i="1">
                              <a:latin typeface="Cambria Math"/>
                            </a:rPr>
                            <m:t>(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i="1">
                                  <a:latin typeface="Cambria Math"/>
                                </a:rPr>
                                <m:t>𝐹</m:t>
                              </m:r>
                            </m:sub>
                          </m:sSub>
                          <m:r>
                            <a:rPr lang="en-US" i="1">
                              <a:latin typeface="Cambria Math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i="1">
                                  <a:latin typeface="Cambria Math"/>
                                </a:rPr>
                                <m:t>0</m:t>
                              </m:r>
                            </m:sub>
                          </m:sSub>
                          <m:r>
                            <a:rPr lang="en-US" i="1">
                              <a:latin typeface="Cambria Math"/>
                            </a:rPr>
                            <m:t>)</m:t>
                          </m:r>
                          <m:r>
                            <a:rPr lang="en-US" i="1" smtClean="0">
                              <a:latin typeface="Cambria Math"/>
                            </a:rPr>
                            <m:t> 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i="1">
                                      <a:latin typeface="Cambria Math"/>
                                    </a:rPr>
                                    <m:t>2</m:t>
                                  </m:r>
                                  <m:r>
                                    <a:rPr lang="en-US" i="1">
                                      <a:latin typeface="Cambria Math"/>
                                    </a:rPr>
                                    <m:t>𝑡</m:t>
                                  </m:r>
                                </m:num>
                                <m:den>
                                  <m:r>
                                    <a:rPr lang="en-US" i="1">
                                      <a:latin typeface="Cambria Math"/>
                                    </a:rPr>
                                    <m:t>𝑇</m:t>
                                  </m:r>
                                </m:den>
                              </m:f>
                              <m:r>
                                <a:rPr lang="en-US" i="1">
                                  <a:latin typeface="Cambria Math"/>
                                </a:rPr>
                                <m:t>−1</m:t>
                              </m:r>
                            </m:e>
                          </m:d>
                        </m:e>
                      </m:d>
                    </m:oMath>
                  </m:oMathPara>
                </a14:m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5000" y="5920680"/>
                <a:ext cx="4800600" cy="708720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Rectangle 25"/>
          <p:cNvSpPr/>
          <p:nvPr/>
        </p:nvSpPr>
        <p:spPr>
          <a:xfrm>
            <a:off x="3886200" y="1524000"/>
            <a:ext cx="1349697" cy="73556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2175197" y="4953000"/>
            <a:ext cx="4797103" cy="73556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762000" y="5181600"/>
                <a:ext cx="838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  <a:ea typeface="Cambria Math"/>
                      </a:rPr>
                      <m:t>⇒</m:t>
                    </m:r>
                  </m:oMath>
                </a14:m>
                <a:r>
                  <a:rPr lang="en-US" dirty="0" smtClean="0">
                    <a:solidFill>
                      <a:srgbClr val="FF0000"/>
                    </a:solidFill>
                  </a:rPr>
                  <a:t>   </a:t>
                </a:r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0" y="5181600"/>
                <a:ext cx="838200" cy="36933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Rectangle 15"/>
          <p:cNvSpPr/>
          <p:nvPr/>
        </p:nvSpPr>
        <p:spPr>
          <a:xfrm>
            <a:off x="5715000" y="1524000"/>
            <a:ext cx="3048000" cy="73556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Box 16"/>
              <p:cNvSpPr txBox="1"/>
              <p:nvPr/>
            </p:nvSpPr>
            <p:spPr>
              <a:xfrm>
                <a:off x="2286000" y="5006280"/>
                <a:ext cx="4800600" cy="7087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b="0" i="0" smtClean="0">
                          <a:latin typeface="Cambria Math"/>
                        </a:rPr>
                        <m:t>u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𝑡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=−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/>
                        </a:rPr>
                        <m:t>C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</a:rPr>
                        <m:t>𝑠𝑔𝑛</m:t>
                      </m:r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/>
                            </a:rPr>
                            <m:t>𝑠𝑔𝑛</m:t>
                          </m:r>
                          <m:r>
                            <a:rPr lang="en-US" i="1">
                              <a:latin typeface="Cambria Math"/>
                            </a:rPr>
                            <m:t>(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i="1">
                                  <a:latin typeface="Cambria Math"/>
                                </a:rPr>
                                <m:t>𝐹</m:t>
                              </m:r>
                            </m:sub>
                          </m:sSub>
                          <m:r>
                            <a:rPr lang="en-US" i="1">
                              <a:latin typeface="Cambria Math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i="1">
                                  <a:latin typeface="Cambria Math"/>
                                </a:rPr>
                                <m:t>0</m:t>
                              </m:r>
                            </m:sub>
                          </m:sSub>
                          <m:r>
                            <a:rPr lang="en-US" i="1">
                              <a:latin typeface="Cambria Math"/>
                            </a:rPr>
                            <m:t>)</m:t>
                          </m:r>
                          <m:d>
                            <m:d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i="1">
                                      <a:latin typeface="Cambria Math"/>
                                    </a:rPr>
                                    <m:t>𝑚</m:t>
                                  </m:r>
                                </m:num>
                                <m:den>
                                  <m:r>
                                    <a:rPr lang="en-US" i="1">
                                      <a:latin typeface="Cambria Math"/>
                                    </a:rPr>
                                    <m:t>𝐶</m:t>
                                  </m:r>
                                </m:den>
                              </m:f>
                            </m:e>
                          </m:d>
                          <m:d>
                            <m:dPr>
                              <m:begChr m:val="["/>
                              <m:endChr m:val="]"/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i="1">
                                      <a:latin typeface="Cambria Math"/>
                                    </a:rPr>
                                    <m:t>2</m:t>
                                  </m:r>
                                  <m:r>
                                    <a:rPr lang="en-US" i="1">
                                      <a:latin typeface="Cambria Math"/>
                                    </a:rPr>
                                    <m:t>𝑡</m:t>
                                  </m:r>
                                </m:num>
                                <m:den>
                                  <m:r>
                                    <a:rPr lang="en-US" i="1">
                                      <a:latin typeface="Cambria Math"/>
                                    </a:rPr>
                                    <m:t>𝑇</m:t>
                                  </m:r>
                                </m:den>
                              </m:f>
                              <m:r>
                                <a:rPr lang="en-US" i="1">
                                  <a:latin typeface="Cambria Math"/>
                                </a:rPr>
                                <m:t>−1</m:t>
                              </m:r>
                            </m:e>
                          </m:d>
                        </m:e>
                      </m:d>
                    </m:oMath>
                  </m:oMathPara>
                </a14:m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0" y="5006280"/>
                <a:ext cx="4800600" cy="708720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xtBox 19"/>
              <p:cNvSpPr txBox="1"/>
              <p:nvPr/>
            </p:nvSpPr>
            <p:spPr>
              <a:xfrm>
                <a:off x="762000" y="6031468"/>
                <a:ext cx="838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  <a:ea typeface="Cambria Math"/>
                      </a:rPr>
                      <m:t>⇒</m:t>
                    </m:r>
                  </m:oMath>
                </a14:m>
                <a:r>
                  <a:rPr lang="en-US" dirty="0" smtClean="0">
                    <a:solidFill>
                      <a:srgbClr val="FF0000"/>
                    </a:solidFill>
                  </a:rPr>
                  <a:t>   </a:t>
                </a:r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0" y="6031468"/>
                <a:ext cx="838200" cy="369332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Box 1"/>
          <p:cNvSpPr txBox="1"/>
          <p:nvPr/>
        </p:nvSpPr>
        <p:spPr>
          <a:xfrm>
            <a:off x="152400" y="6258580"/>
            <a:ext cx="1676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rgbClr val="FF0000"/>
                </a:solidFill>
              </a:rPr>
              <a:t>Simpler, but equivalent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7617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INIT" val=""/>
  <p:tag name="USEAMSFONTS" val="True"/>
  <p:tag name="EMBEDFONTS" val="False"/>
  <p:tag name="USEBOLDAMS" val="False"/>
  <p:tag name="DEFAULTDISPLAYSOURCE" val="\documentclass{slides}\pagestyle{empty}&#10;\begin{document}&#10;\end{document}&#10;"/>
  <p:tag name="TEX2PS" val="pdfetex &quot;&amp;latex&quot; %.tex; dvips -D 300 -E -o %.ps %.dvi"/>
  <p:tag name="TEX2PSBATCH" val="latex --interaction=nonstopmode %.tex; dvips -D 300 -E -o %.ps %.dvi"/>
  <p:tag name="DEFAULTMAGNIFICATION" val="0.9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usepackage{amsmath,amsfonts,amssymb}&#10;\begin{document}&#10;$$H\triangleq L+\lambda^Tf$$&#10;\end{document}&#10;"/>
  <p:tag name="EXTERNALNAME" val="Edittex"/>
  <p:tag name="BLEND" val="False"/>
  <p:tag name="TRANSPARENT" val="False"/>
  <p:tag name="BITMAPFORMAT" val="bmpmono"/>
  <p:tag name="DEBUGINTERACTIVE" val="True"/>
  <p:tag name="ORIGWIDTH" val="126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usepackage{amsmath,amsfonts}&#10;\begin{document}&#10;\begin{align*}&#10;\tilde{J}(x,u,\lambda)&amp;=J(x,u)+\int_0^T\lambda^T\left(f(x,u)-\dot{x}\right)\mathrm{d}t\\&#10;&amp;=\int_0^T\left(L(x,u)+\lambda^T(f(x,u)-\dot{x})\right)\mathrm{d}t+V(x(T))\\&#10;&amp;=\int_0^T\left(H(x,u,\lambda)-\lambda^T\dot{x}\right)\mathrm{d}t+V(x(T))&#10;\end{align*}&#10;&#10;\end{document}&#10;"/>
  <p:tag name="EXTERNALNAME" val="Edittex"/>
  <p:tag name="BLEND" val="False"/>
  <p:tag name="TRANSPARENT" val="False"/>
  <p:tag name="BITMAPFORMAT" val="bmpmono"/>
  <p:tag name="DEBUGINTERACTIVE" val="True"/>
  <p:tag name="ORIGWIDTH" val="546.961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usepackage{amsmath,amsfonts,amssymb}&#10;\begin{document}&#10;\begin{multline*}&#10;\delta\tilde{J}=\int_0^T\left[\left(\frac{\partial H}{\partial x}+\dot{\lambda}^T\right)\delta x&#10;+\frac{\partial H}{\partial u}\delta u&#10;+\left(\frac{\partial H}{\partial \lambda}-\dot{x}^T\right)\delta \lambda\right]\mathrm{d}t\\&#10;+\left(\frac{\partial V}{\partial x}-\lambda^T(T)\right)\delta x(T)+\lambda^T(0)\delta x(0)&#10;\end{multline*}&#10;\end{document}&#10;"/>
  <p:tag name="EXTERNALNAME" val="Edittex"/>
  <p:tag name="BLEND" val="False"/>
  <p:tag name="TRANSPARENT" val="False"/>
  <p:tag name="BITMAPFORMAT" val="bmpmono"/>
  <p:tag name="DEBUGINTERACTIVE" val="True"/>
  <p:tag name="ORIGWIDTH" val="516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usepackage{amsmath,amsfonts}&#10;\newcommand{\reals}{\mathbb{R}}&#10;\begin{document}&#10;If $\Omega=\reals^m$ and $H$ differentiable then $\partial H/\partial u=0$&#10;\end{document}&#10;"/>
  <p:tag name="EXTERNALNAME" val="Edittex"/>
  <p:tag name="BLEND" val="False"/>
  <p:tag name="TRANSPARENT" val="False"/>
  <p:tag name="BITMAPFORMAT" val="bmpmono"/>
  <p:tag name="DEBUGINTERACTIVE" val="True"/>
  <p:tag name="ORIGWIDTH" val="466.8009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usepackage{amsmath,amsfonts}&#10;\begin{document}&#10;\begin{align*}&#10;\dot{x}&amp;=\left(\frac{\partial H}{\partial\lambda}\right)^T\qquad  &amp;x(0)&amp;=x_0\\&#10;-\dot{\lambda}&amp;=\left(\frac{\partial H}{\partial x}\right)^T&#10;&amp;\lambda(T)&amp;=\left(\left.\frac{\partial V}{\partial x}\right|_{x=x(T)}\right)^T&#10;\end{align*}&#10;\end{document}&#10;"/>
  <p:tag name="EXTERNALNAME" val="Edittex"/>
  <p:tag name="BLEND" val="False"/>
  <p:tag name="TRANSPARENT" val="False"/>
  <p:tag name="BITMAPFORMAT" val="bmpmono"/>
  <p:tag name="DEBUGINTERACTIVE" val="True"/>
  <p:tag name="ORIGWIDTH" val="422.8809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usepackage{amsmath,amsfonts}&#10;\begin{document}&#10;$$H(x^*(t),u^*(t),\lambda^*(t))\leq H(x^*(t),u,\lambda^*(t))\,\,\forall u\in\Omega$$&#10;\end{document}&#10;"/>
  <p:tag name="EXTERNALNAME" val="Edittex"/>
  <p:tag name="BLEND" val="False"/>
  <p:tag name="TRANSPARENT" val="False"/>
  <p:tag name="BITMAPFORMAT" val="bmpmono"/>
  <p:tag name="DEBUGINTERACTIVE" val="True"/>
  <p:tag name="ORIGWIDTH" val="468.9609"/>
</p:tagLst>
</file>

<file path=ppt/theme/theme1.xml><?xml version="1.0" encoding="utf-8"?>
<a:theme xmlns:a="http://schemas.openxmlformats.org/drawingml/2006/main" name="TMT">
  <a:themeElements>
    <a:clrScheme name="TM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MT">
      <a:majorFont>
        <a:latin typeface="Comic Sans MS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M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M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M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M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M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M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M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M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M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M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M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M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TMT">
  <a:themeElements>
    <a:clrScheme name="TM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MT">
      <a:majorFont>
        <a:latin typeface="Comic Sans MS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M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M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M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M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M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M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M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M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M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M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M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M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4_TMT">
  <a:themeElements>
    <a:clrScheme name="TM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MT">
      <a:majorFont>
        <a:latin typeface="Comic Sans MS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M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M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M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M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M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M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M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M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M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M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M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M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6883</TotalTime>
  <Words>1893</Words>
  <Application>Microsoft Office PowerPoint</Application>
  <PresentationFormat>On-screen Show (4:3)</PresentationFormat>
  <Paragraphs>158</Paragraphs>
  <Slides>10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TMT</vt:lpstr>
      <vt:lpstr>2_TMT</vt:lpstr>
      <vt:lpstr>4_TMT</vt:lpstr>
      <vt:lpstr>Review of PMP Derivation</vt:lpstr>
      <vt:lpstr>Pontryagin’s Maximum Principle</vt:lpstr>
      <vt:lpstr>Handling Additional Constraints</vt:lpstr>
      <vt:lpstr>Handling Additional Constraints</vt:lpstr>
      <vt:lpstr>Example: Bead on a Wire</vt:lpstr>
      <vt:lpstr>Bead on a Wire (continued)</vt:lpstr>
      <vt:lpstr>Bead on a Wire (continued)</vt:lpstr>
      <vt:lpstr>Bead on a Wire (continued)</vt:lpstr>
      <vt:lpstr>Bead on a Wire (continued)</vt:lpstr>
      <vt:lpstr>Example: Bang-Bang Control</vt:lpstr>
    </vt:vector>
  </TitlesOfParts>
  <Company>CalTech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CDS 110b: Lecture 1.1 Course Overview</dc:title>
  <dc:creator>Doug MacMynowski</dc:creator>
  <cp:lastModifiedBy>Joel W. Burdick</cp:lastModifiedBy>
  <cp:revision>177</cp:revision>
  <cp:lastPrinted>2015-01-07T18:48:57Z</cp:lastPrinted>
  <dcterms:created xsi:type="dcterms:W3CDTF">2009-01-02T15:28:37Z</dcterms:created>
  <dcterms:modified xsi:type="dcterms:W3CDTF">2015-01-12T23:27:54Z</dcterms:modified>
</cp:coreProperties>
</file>