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59" r:id="rId2"/>
    <p:sldMasterId id="2147483783" r:id="rId3"/>
  </p:sldMasterIdLst>
  <p:notesMasterIdLst>
    <p:notesMasterId r:id="rId14"/>
  </p:notesMasterIdLst>
  <p:handoutMasterIdLst>
    <p:handoutMasterId r:id="rId15"/>
  </p:handoutMasterIdLst>
  <p:sldIdLst>
    <p:sldId id="292" r:id="rId4"/>
    <p:sldId id="295" r:id="rId5"/>
    <p:sldId id="296" r:id="rId6"/>
    <p:sldId id="298" r:id="rId7"/>
    <p:sldId id="299" r:id="rId8"/>
    <p:sldId id="300" r:id="rId9"/>
    <p:sldId id="301" r:id="rId10"/>
    <p:sldId id="302" r:id="rId11"/>
    <p:sldId id="303" r:id="rId12"/>
    <p:sldId id="285" r:id="rId13"/>
  </p:sldIdLst>
  <p:sldSz cx="9144000" cy="6858000" type="screen4x3"/>
  <p:notesSz cx="7315200" cy="96012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2" autoAdjust="0"/>
    <p:restoredTop sz="93140" autoAdjust="0"/>
  </p:normalViewPr>
  <p:slideViewPr>
    <p:cSldViewPr>
      <p:cViewPr varScale="1">
        <p:scale>
          <a:sx n="94" d="100"/>
          <a:sy n="94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1D0A372-F29D-4F7C-9865-8E12CC40C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6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AC6E3ED-518F-45B0-8B4B-DE53A91E4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DEFF23-8E50-4436-A165-BC4298880CDF}" type="slidenum">
              <a:rPr lang="en-US" smtClean="0">
                <a:solidFill>
                  <a:prstClr val="black"/>
                </a:solidFill>
              </a:rPr>
              <a:pPr eaLnBrk="1" hangingPunct="1"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7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0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67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83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3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3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71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6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75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0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1/3/2011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35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75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79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772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2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78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37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87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489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8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4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3181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0918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952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4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1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3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8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6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9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8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1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66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6.xml"/><Relationship Id="rId7" Type="http://schemas.openxmlformats.org/officeDocument/2006/relationships/image" Target="../media/image6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9.png"/><Relationship Id="rId4" Type="http://schemas.openxmlformats.org/officeDocument/2006/relationships/tags" Target="../tags/tag7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Review of PMP Derivation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229600" cy="563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want to find control u(t) which minimizes the function:</a:t>
            </a:r>
          </a:p>
        </p:txBody>
      </p:sp>
      <p:pic>
        <p:nvPicPr>
          <p:cNvPr id="22534" name="Picture 7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495800"/>
            <a:ext cx="1600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2536" name="Picture 9" descr="Edittex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368675"/>
            <a:ext cx="69469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5791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       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52600" y="1342113"/>
                <a:ext cx="5257800" cy="1020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000" b="0" i="1" smtClean="0">
                              <a:latin typeface="Cambria Math"/>
                            </a:rPr>
                            <m:t>𝐽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limLoc m:val="undOvr"/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2000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sz="2000" i="1">
                                  <a:latin typeface="Cambria Math"/>
                                </a:rPr>
                                <m:t>𝑑𝑡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𝑢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1342113"/>
                <a:ext cx="5257800" cy="10200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7200" y="23622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Subject to the constraints: </a:t>
            </a:r>
            <a:r>
              <a:rPr lang="en-US" i="1" kern="0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kern="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(t=0) = </a:t>
            </a:r>
            <a:r>
              <a:rPr lang="en-US" i="1" kern="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US" kern="0" baseline="-25000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0,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 fixed, </a:t>
            </a:r>
            <a:r>
              <a:rPr lang="en-US" kern="0" dirty="0" smtClean="0"/>
              <a:t>and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96000" y="2362200"/>
                <a:ext cx="13621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362200"/>
                <a:ext cx="1362168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2865437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To find a necessary condition to minimize 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kern="0" dirty="0" smtClean="0"/>
              <a:t>, we </a:t>
            </a:r>
            <a:r>
              <a:rPr lang="en-US" i="1" kern="0" dirty="0" smtClean="0"/>
              <a:t>augment </a:t>
            </a:r>
            <a:r>
              <a:rPr lang="en-US" kern="0" dirty="0" smtClean="0"/>
              <a:t>the cost function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53340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Then </a:t>
            </a:r>
            <a:r>
              <a:rPr lang="en-US" i="1" kern="0" dirty="0" err="1" smtClean="0"/>
              <a:t>extremize</a:t>
            </a:r>
            <a:r>
              <a:rPr lang="en-US" i="1" kern="0" dirty="0" smtClean="0"/>
              <a:t> </a:t>
            </a:r>
            <a:r>
              <a:rPr lang="en-US" kern="0" dirty="0" smtClean="0"/>
              <a:t>the augmented cost with respect to the variations</a:t>
            </a:r>
          </a:p>
        </p:txBody>
      </p:sp>
    </p:spTree>
    <p:extLst>
      <p:ext uri="{BB962C8B-B14F-4D97-AF65-F5344CB8AC3E}">
        <p14:creationId xmlns:p14="http://schemas.microsoft.com/office/powerpoint/2010/main" val="21468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Bang-Bang Control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111" t="-897"/>
            </a:stretch>
          </a:blipFill>
          <a:extLst/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6C6D2B-1276-4209-9C95-7685C530E5ED}" type="slidenum">
              <a:rPr lang="en-US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62600" y="5638800"/>
            <a:ext cx="2971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>
            <a:off x="5524500" y="5600700"/>
            <a:ext cx="2971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>
            <a:off x="4762500" y="5600700"/>
            <a:ext cx="2971800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>
            <a:off x="6362700" y="5676900"/>
            <a:ext cx="2971800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562600" y="4724400"/>
            <a:ext cx="2590800" cy="1371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8" name="TextBox 17"/>
          <p:cNvSpPr txBox="1">
            <a:spLocks noChangeArrowheads="1"/>
          </p:cNvSpPr>
          <p:nvPr/>
        </p:nvSpPr>
        <p:spPr bwMode="auto">
          <a:xfrm>
            <a:off x="8153400" y="5226050"/>
            <a:ext cx="91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9" name="TextBox 18"/>
          <p:cNvSpPr txBox="1">
            <a:spLocks noChangeArrowheads="1"/>
          </p:cNvSpPr>
          <p:nvPr/>
        </p:nvSpPr>
        <p:spPr bwMode="auto">
          <a:xfrm>
            <a:off x="5943600" y="52689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90" name="TextBox 20"/>
          <p:cNvSpPr txBox="1">
            <a:spLocks noChangeArrowheads="1"/>
          </p:cNvSpPr>
          <p:nvPr/>
        </p:nvSpPr>
        <p:spPr bwMode="auto">
          <a:xfrm>
            <a:off x="7010400" y="4267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91" name="TextBox 21"/>
          <p:cNvSpPr txBox="1">
            <a:spLocks noChangeArrowheads="1"/>
          </p:cNvSpPr>
          <p:nvPr/>
        </p:nvSpPr>
        <p:spPr bwMode="auto">
          <a:xfrm>
            <a:off x="7543800" y="5257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92" name="TextBox 22"/>
          <p:cNvSpPr txBox="1">
            <a:spLocks noChangeArrowheads="1"/>
          </p:cNvSpPr>
          <p:nvPr/>
        </p:nvSpPr>
        <p:spPr bwMode="auto">
          <a:xfrm>
            <a:off x="8001000" y="43434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l</a:t>
            </a:r>
            <a:r>
              <a:rPr lang="en-US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B&gt;0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43601" y="274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“minimum time control”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572000" y="2927866"/>
            <a:ext cx="1371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600200" y="5638800"/>
            <a:ext cx="4724400" cy="646331"/>
            <a:chOff x="1600200" y="5638800"/>
            <a:chExt cx="4724400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1600200" y="5638800"/>
              <a:ext cx="3657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Since H is linear w.r.t. u, minimization occurs at boundary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 flipV="1">
              <a:off x="6172200" y="5676899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4724400" y="5753099"/>
              <a:ext cx="1219201" cy="76200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100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"/>
          <p:cNvSpPr>
            <a:spLocks noChangeArrowheads="1"/>
          </p:cNvSpPr>
          <p:nvPr/>
        </p:nvSpPr>
        <p:spPr bwMode="auto">
          <a:xfrm>
            <a:off x="381000" y="1371600"/>
            <a:ext cx="6477000" cy="2362200"/>
          </a:xfrm>
          <a:prstGeom prst="rect">
            <a:avLst/>
          </a:prstGeom>
          <a:solidFill>
            <a:srgbClr val="E1F4FF"/>
          </a:solidFill>
          <a:ln w="9525">
            <a:solidFill>
              <a:schemeClr val="accent2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Pontryagin’s Maximum Principle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Optimal (x</a:t>
            </a:r>
            <a:r>
              <a:rPr lang="en-US" baseline="30000" dirty="0" smtClean="0"/>
              <a:t>*</a:t>
            </a:r>
            <a:r>
              <a:rPr lang="en-US" dirty="0" smtClean="0"/>
              <a:t>,u</a:t>
            </a:r>
            <a:r>
              <a:rPr lang="en-US" baseline="30000" dirty="0" smtClean="0"/>
              <a:t>*</a:t>
            </a:r>
            <a:r>
              <a:rPr lang="en-US" dirty="0" smtClean="0"/>
              <a:t>)  satisfy: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Can be more general and include terminal constraints </a:t>
            </a:r>
          </a:p>
          <a:p>
            <a:r>
              <a:rPr lang="en-US" dirty="0" smtClean="0"/>
              <a:t>Follows directly from:</a:t>
            </a:r>
          </a:p>
        </p:txBody>
      </p:sp>
      <p:pic>
        <p:nvPicPr>
          <p:cNvPr id="24582" name="Picture 4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05400"/>
            <a:ext cx="6019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4583" name="Picture 10" descr="Edittex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4014788"/>
            <a:ext cx="59277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11" descr="Edittex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1757363"/>
            <a:ext cx="53721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2" descr="Edittex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341688"/>
            <a:ext cx="5956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086600" y="1447800"/>
            <a:ext cx="175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70C0"/>
                </a:solidFill>
              </a:rPr>
              <a:t>Optimal control is solution to O.D.E.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48000" y="4643735"/>
            <a:ext cx="1502229" cy="1009352"/>
            <a:chOff x="3048000" y="4643735"/>
            <a:chExt cx="1502229" cy="1009352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3048000" y="4953000"/>
              <a:ext cx="1066800" cy="7000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093029" y="4643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965371" y="4648200"/>
            <a:ext cx="1502229" cy="1009352"/>
            <a:chOff x="3048000" y="4643735"/>
            <a:chExt cx="1502229" cy="1009352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3048000" y="4953000"/>
              <a:ext cx="1066800" cy="7000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093029" y="4643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74143" y="5648292"/>
            <a:ext cx="801915" cy="1072380"/>
            <a:chOff x="3574143" y="5648292"/>
            <a:chExt cx="801915" cy="1072380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3574143" y="5648292"/>
              <a:ext cx="573315" cy="7597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flipV="1">
              <a:off x="3918858" y="625900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437085" y="5638800"/>
            <a:ext cx="801915" cy="1072380"/>
            <a:chOff x="3574143" y="5648292"/>
            <a:chExt cx="801915" cy="1072380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3574143" y="5648292"/>
              <a:ext cx="573315" cy="7597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flipV="1">
              <a:off x="3918858" y="625900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086600" y="3733800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Unbounded controls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9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47244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With respect to the appropriate variations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Handling Additional Constraints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229600" cy="1096963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/>
              <a:t>Example:</a:t>
            </a:r>
            <a:r>
              <a:rPr lang="en-US" sz="2000" dirty="0"/>
              <a:t> what if </a:t>
            </a:r>
            <a:r>
              <a:rPr lang="en-US" sz="2000" i="1" dirty="0"/>
              <a:t>final state </a:t>
            </a:r>
            <a:r>
              <a:rPr lang="en-US" sz="2000" dirty="0"/>
              <a:t>constraints </a:t>
            </a:r>
            <a:r>
              <a:rPr lang="en-US" sz="2000" i="1" dirty="0">
                <a:latin typeface="Symbol" panose="05050102010706020507" pitchFamily="18" charset="2"/>
              </a:rPr>
              <a:t>f</a:t>
            </a:r>
            <a:r>
              <a:rPr lang="en-US" sz="2000" baseline="-25000" dirty="0"/>
              <a:t>i</a:t>
            </a:r>
            <a:r>
              <a:rPr lang="en-US" sz="2000" dirty="0"/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/>
              <a:t>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dirty="0"/>
              <a:t>))=0,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=1,…,p</a:t>
            </a:r>
            <a:r>
              <a:rPr lang="en-US" sz="2000" dirty="0"/>
              <a:t> are desired:</a:t>
            </a:r>
          </a:p>
          <a:p>
            <a:pPr lvl="1"/>
            <a:r>
              <a:rPr lang="en-US" dirty="0" smtClean="0"/>
              <a:t>Add constraints to cost using additional Lagrange multipliers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4736068"/>
            <a:ext cx="1885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33400" y="1981200"/>
                <a:ext cx="8153400" cy="1020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2000" b="0" i="1" smtClean="0">
                              <a:latin typeface="Cambria Math"/>
                            </a:rPr>
                            <m:t>𝐽</m:t>
                          </m:r>
                          <m:r>
                            <a:rPr lang="en-US" sz="2000" b="0" i="1" baseline="-25000" smtClean="0">
                              <a:latin typeface="Cambria Math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limLoc m:val="undOvr"/>
                              <m:ctrlPr>
                                <a:rPr lang="en-US" sz="2000" b="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sz="2000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𝐿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sz="2000" i="1">
                                  <a:latin typeface="Cambria Math"/>
                                </a:rPr>
                                <m:t>𝑑𝑡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𝑉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𝑥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  <m:r>
                                    <a:rPr lang="en-US" sz="2000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/>
                                    </a:rPr>
                                    <m:t>𝑢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</a:rPr>
                                        <m:t>𝑇</m:t>
                                      </m:r>
                                    </m:e>
                                  </m:d>
                                </m:e>
                              </m:d>
                            </m:e>
                          </m:nary>
                          <m:r>
                            <a:rPr lang="en-US" sz="2000" b="0" i="1" smtClean="0">
                              <a:latin typeface="Cambria Math"/>
                            </a:rPr>
                            <m:t>+ 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</m:d>
                            </m:e>
                          </m:d>
                          <m:r>
                            <a:rPr lang="en-US" sz="2000" b="0" i="1" smtClean="0">
                              <a:latin typeface="Cambria Math"/>
                            </a:rPr>
                            <m:t>+ …+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981200"/>
                <a:ext cx="8153400" cy="10200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3887" y="32004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To find a necessary condition for optimal, </a:t>
            </a:r>
            <a:r>
              <a:rPr lang="en-US" kern="0" dirty="0" err="1" smtClean="0"/>
              <a:t>extremize</a:t>
            </a:r>
            <a:r>
              <a:rPr lang="en-US" kern="0" dirty="0" smtClean="0"/>
              <a:t> the constrained, augmented the cost function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029198" y="2667000"/>
            <a:ext cx="3581399" cy="533396"/>
            <a:chOff x="3733800" y="4202668"/>
            <a:chExt cx="2895600" cy="611299"/>
          </a:xfrm>
        </p:grpSpPr>
        <p:sp>
          <p:nvSpPr>
            <p:cNvPr id="13" name="Right Brace 12"/>
            <p:cNvSpPr/>
            <p:nvPr/>
          </p:nvSpPr>
          <p:spPr>
            <a:xfrm rot="5400000">
              <a:off x="5029200" y="2907268"/>
              <a:ext cx="304800" cy="2895600"/>
            </a:xfrm>
            <a:prstGeom prst="rightBrace">
              <a:avLst>
                <a:gd name="adj1" fmla="val 46308"/>
                <a:gd name="adj2" fmla="val 50000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49887" y="4390694"/>
              <a:ext cx="1714927" cy="4232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  <a:r>
                <a:rPr lang="en-US" dirty="0" smtClean="0"/>
                <a:t>ost augmentation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015588" y="17526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Multipliers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490612" y="1905000"/>
            <a:ext cx="605388" cy="4894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</p:cNvCxnSpPr>
          <p:nvPr/>
        </p:nvCxnSpPr>
        <p:spPr>
          <a:xfrm>
            <a:off x="7239000" y="1937266"/>
            <a:ext cx="152400" cy="4894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4800" y="3810000"/>
                <a:ext cx="8689943" cy="927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)=</m:t>
                      </m:r>
                      <m:nary>
                        <m:naryPr>
                          <m:limLoc m:val="undOvr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𝐻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λ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λ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sup>
                          </m:sSup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</m:e>
                          </m:acc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  <m:r>
                            <a:rPr lang="en-US" i="1">
                              <a:latin typeface="Cambria Math"/>
                            </a:rPr>
                            <m:t> + </m:t>
                          </m:r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</m:d>
                            </m:e>
                          </m:d>
                        </m:e>
                      </m:nary>
                      <m:r>
                        <a:rPr lang="en-US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𝜑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0"/>
                <a:ext cx="8689943" cy="92724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457200" y="52578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1" kern="0" dirty="0" smtClean="0"/>
              <a:t>Result:</a:t>
            </a:r>
            <a:r>
              <a:rPr lang="en-US" kern="0" dirty="0" smtClean="0"/>
              <a:t> </a:t>
            </a:r>
            <a:r>
              <a:rPr lang="en-US" i="1" kern="0" dirty="0" smtClean="0"/>
              <a:t>New </a:t>
            </a:r>
            <a:r>
              <a:rPr lang="en-US" kern="0" dirty="0" smtClean="0"/>
              <a:t>terminal co-state constraint: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82432" y="5821363"/>
                <a:ext cx="3746090" cy="5448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λ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sz="20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num>
                      <m:den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(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)</m:t>
                    </m:r>
                    <m:r>
                      <a:rPr lang="en-US" sz="2000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𝜕𝜑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)</m:t>
                    </m:r>
                    <m:acc>
                      <m:accPr>
                        <m:chr m:val="⃗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2432" y="5821363"/>
                <a:ext cx="3746090" cy="544893"/>
              </a:xfrm>
              <a:prstGeom prst="rect">
                <a:avLst/>
              </a:prstGeom>
              <a:blipFill rotWithShape="1">
                <a:blip r:embed="rId5"/>
                <a:stretch>
                  <a:fillRect l="-1301" b="-2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667000" y="5715000"/>
            <a:ext cx="3609703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Handling Additional Constraints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229600" cy="1096963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/>
              <a:t>Example:</a:t>
            </a:r>
            <a:r>
              <a:rPr lang="en-US" sz="2000" dirty="0"/>
              <a:t> what if </a:t>
            </a:r>
            <a:r>
              <a:rPr lang="en-US" sz="2000" i="1" dirty="0"/>
              <a:t>final </a:t>
            </a:r>
            <a:r>
              <a:rPr lang="en-US" sz="2000" i="1" dirty="0" smtClean="0"/>
              <a:t>time is not specified? </a:t>
            </a:r>
          </a:p>
          <a:p>
            <a:pPr lvl="1"/>
            <a:r>
              <a:rPr lang="en-US" dirty="0" smtClean="0"/>
              <a:t>Must include the additional variation </a:t>
            </a:r>
            <a:r>
              <a:rPr lang="en-US" dirty="0" err="1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extremization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process</a:t>
            </a:r>
          </a:p>
          <a:p>
            <a:pPr lvl="1"/>
            <a:r>
              <a:rPr lang="en-US" b="1" dirty="0" smtClean="0">
                <a:cs typeface="Times New Roman" panose="02020603050405020304" pitchFamily="18" charset="0"/>
              </a:rPr>
              <a:t>Result: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H(T) = 0</a:t>
            </a:r>
            <a:endParaRPr lang="en-US" dirty="0" smtClean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3887" y="23622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/>
              <a:t>Summary with (1) unspecified final time; (2) terminal constraints: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85372" y="4148640"/>
                <a:ext cx="5102162" cy="499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λ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b="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</m:d>
                      </m:e>
                    </m:d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 smtClean="0"/>
                  <a:t>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(PMP 4)</a:t>
                </a:r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372" y="4148640"/>
                <a:ext cx="5102162" cy="499560"/>
              </a:xfrm>
              <a:prstGeom prst="rect">
                <a:avLst/>
              </a:prstGeom>
              <a:blipFill rotWithShape="1">
                <a:blip r:embed="rId3"/>
                <a:stretch>
                  <a:fillRect l="-1075" t="-2439" b="-6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2209801" y="1752600"/>
            <a:ext cx="990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43000" y="2867308"/>
                <a:ext cx="5068295" cy="56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/>
                                    <a:ea typeface="Cambria Math"/>
                                  </a:rPr>
                                  <m:t>λ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             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(PMP 1)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867308"/>
                <a:ext cx="5068295" cy="561692"/>
              </a:xfrm>
              <a:prstGeom prst="rect">
                <a:avLst/>
              </a:prstGeom>
              <a:blipFill rotWithShape="1">
                <a:blip r:embed="rId4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096000" y="2867308"/>
                <a:ext cx="2514600" cy="561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λ</m:t>
                        </m:r>
                      </m:e>
                    </m:acc>
                    <m:r>
                      <a:rPr lang="en-US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 smtClean="0"/>
                  <a:t>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(PMP 2)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867308"/>
                <a:ext cx="2514600" cy="561692"/>
              </a:xfrm>
              <a:prstGeom prst="rect">
                <a:avLst/>
              </a:prstGeom>
              <a:blipFill rotWithShape="1">
                <a:blip r:embed="rId5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096000" y="4202668"/>
                <a:ext cx="266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 </m:t>
                    </m:r>
                  </m:oMath>
                </a14:m>
                <a:r>
                  <a:rPr lang="en-US" dirty="0" smtClean="0"/>
                  <a:t>  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(PMP 5)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202668"/>
                <a:ext cx="266700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97400" y="4888468"/>
                <a:ext cx="2946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)=0</m:t>
                    </m:r>
                  </m:oMath>
                </a14:m>
                <a:r>
                  <a:rPr lang="en-US" dirty="0" smtClean="0"/>
                  <a:t>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(TC )</a:t>
                </a:r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400" y="4888468"/>
                <a:ext cx="294640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14053" y="4888468"/>
                <a:ext cx="22098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(BC)</a:t>
                </a:r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053" y="4888468"/>
                <a:ext cx="2209801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86000" y="3539040"/>
                <a:ext cx="6400800" cy="499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𝐻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den>
                    </m:f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 ;    </m:t>
                    </m:r>
                    <m:r>
                      <a:rPr lang="en-US" b="0" i="1" smtClean="0">
                        <a:latin typeface="Cambria Math"/>
                      </a:rPr>
                      <m:t>𝑜𝑟</m:t>
                    </m:r>
                    <m:r>
                      <a:rPr lang="en-US" b="0" i="1" smtClean="0">
                        <a:latin typeface="Cambria Math"/>
                      </a:rPr>
                      <m:t>   </m:t>
                    </m:r>
                    <m:r>
                      <a:rPr lang="en-US" b="0" i="1" smtClean="0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/>
                              </a:rPr>
                              <m:t>λ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>
                        <a:latin typeface="Cambria Math"/>
                      </a:rPr>
                      <m:t>𝐻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</a:rPr>
                              <m:t>λ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                (PMP 3)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539040"/>
                <a:ext cx="6400800" cy="499560"/>
              </a:xfrm>
              <a:prstGeom prst="rect">
                <a:avLst/>
              </a:prstGeom>
              <a:blipFill rotWithShape="1">
                <a:blip r:embed="rId9"/>
                <a:stretch>
                  <a:fillRect b="-6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09600" y="3429000"/>
            <a:ext cx="8229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Aft>
                <a:spcPts val="600"/>
              </a:spcAft>
              <a:buFontTx/>
              <a:buNone/>
            </a:pPr>
            <a:r>
              <a:rPr lang="en-US" sz="2000" b="1" kern="0" dirty="0" smtClean="0"/>
              <a:t>Solution:  PMP </a:t>
            </a:r>
            <a:r>
              <a:rPr lang="en-US" sz="2000" kern="0" dirty="0" smtClean="0"/>
              <a:t>with unspecified final time &amp; terminal constraints</a:t>
            </a:r>
          </a:p>
          <a:p>
            <a:pPr marL="342900" lvl="1" indent="-342900"/>
            <a:r>
              <a:rPr lang="en-US" sz="2000" b="1" kern="0" dirty="0" smtClean="0"/>
              <a:t>Step 1: </a:t>
            </a:r>
            <a:r>
              <a:rPr lang="en-US" sz="2000" kern="0" dirty="0" smtClean="0"/>
              <a:t>convert dynamics </a:t>
            </a:r>
            <a:r>
              <a:rPr lang="en-US" sz="2000" kern="0" dirty="0"/>
              <a:t>to first order form:  </a:t>
            </a:r>
            <a:r>
              <a:rPr lang="en-US" sz="2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</a:t>
            </a:r>
            <a:r>
              <a:rPr lang="en-US" sz="2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000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000" kern="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kern="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sz="2000" kern="0" dirty="0" smtClean="0"/>
          </a:p>
          <a:p>
            <a:pPr marL="342900" lvl="1" indent="-342900"/>
            <a:endParaRPr lang="en-US" sz="2000" kern="0" dirty="0"/>
          </a:p>
          <a:p>
            <a:pPr marL="0" lvl="1" indent="0">
              <a:buNone/>
            </a:pPr>
            <a:endParaRPr lang="en-US" sz="2000" kern="0" dirty="0" smtClean="0"/>
          </a:p>
          <a:p>
            <a:pPr marL="342900" lvl="1" indent="-342900">
              <a:spcAft>
                <a:spcPts val="600"/>
              </a:spcAft>
            </a:pPr>
            <a:r>
              <a:rPr lang="en-US" sz="2000" kern="0" dirty="0" smtClean="0"/>
              <a:t>Terminal Constraints: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(z(T)) 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(T)  - 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1" indent="-342900">
              <a:spcBef>
                <a:spcPts val="600"/>
              </a:spcBef>
            </a:pPr>
            <a:r>
              <a:rPr lang="en-US" b="1" kern="0" dirty="0"/>
              <a:t>Step </a:t>
            </a:r>
            <a:r>
              <a:rPr lang="en-US" b="1" kern="0" dirty="0" smtClean="0"/>
              <a:t>2:  </a:t>
            </a:r>
            <a:r>
              <a:rPr lang="en-US" kern="0" dirty="0" smtClean="0"/>
              <a:t>construct the Hamiltonian for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Example: Bead on a Wire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6637"/>
            <a:ext cx="8229600" cy="1096963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 smtClean="0"/>
              <a:t>Problem:</a:t>
            </a:r>
            <a:r>
              <a:rPr lang="en-US" sz="2000" dirty="0" smtClean="0"/>
              <a:t> bead moves without friction along a wire pushed by force u</a:t>
            </a:r>
          </a:p>
          <a:p>
            <a:pPr marL="0" lvl="1" indent="0">
              <a:buNone/>
            </a:pPr>
            <a:endParaRPr lang="en-US" sz="2000" i="1" dirty="0" smtClean="0"/>
          </a:p>
          <a:p>
            <a:pPr marL="0" lvl="1" indent="0">
              <a:buNone/>
            </a:pPr>
            <a:endParaRPr lang="en-US" sz="2000" i="1" dirty="0" smtClean="0"/>
          </a:p>
          <a:p>
            <a:pPr lvl="1"/>
            <a:r>
              <a:rPr lang="en-US" b="1" dirty="0" smtClean="0"/>
              <a:t>Goal:</a:t>
            </a:r>
            <a:r>
              <a:rPr lang="en-US" dirty="0" smtClean="0"/>
              <a:t> move bead from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/>
              <a:t> to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 smtClean="0"/>
              <a:t> in minimum time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 smtClean="0">
                <a:cs typeface="Times New Roman" panose="02020603050405020304" pitchFamily="18" charset="0"/>
              </a:rPr>
              <a:t>Constraints:     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(T) =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en-US" b="1" dirty="0" smtClean="0">
                <a:cs typeface="Times New Roman" panose="02020603050405020304" pitchFamily="18" charset="0"/>
              </a:rPr>
              <a:t>Terminal Constraints: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97101" y="4225496"/>
                <a:ext cx="3810994" cy="600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acc>
                    <m:r>
                      <a:rPr lang="en-US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+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1/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≡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𝐴𝑧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𝐵𝑢</m:t>
                    </m:r>
                  </m:oMath>
                </a14:m>
                <a:r>
                  <a:rPr lang="en-US" dirty="0" smtClean="0"/>
                  <a:t>                   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101" y="4225496"/>
                <a:ext cx="3810994" cy="60093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81599" y="2475468"/>
                <a:ext cx="34290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=0; 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b="0" i="1" smtClean="0">
                        <a:latin typeface="Cambria Math"/>
                      </a:rPr>
                      <m:t>  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599" y="2475468"/>
                <a:ext cx="342900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34000" y="1611868"/>
                <a:ext cx="22098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611868"/>
                <a:ext cx="220980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09601" y="6035843"/>
                <a:ext cx="8382000" cy="600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𝐻</m:t>
                    </m:r>
                    <m:r>
                      <a:rPr lang="en-US" b="0" i="1" smtClean="0">
                        <a:latin typeface="Cambria Math"/>
                      </a:rPr>
                      <m:t>=1+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λ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</a:rPr>
                      <m:t>𝑢</m:t>
                    </m:r>
                    <m:r>
                      <a:rPr lang="en-US" b="0" i="1" smtClean="0">
                        <a:latin typeface="Cambria Math"/>
                      </a:rPr>
                      <m:t>)=1+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en-US" i="1">
                            <a:latin typeface="Cambria Math"/>
                          </a:rPr>
                          <m:t> +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1/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/>
                                  </a:rPr>
                                  <m:t>λ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1" y="6035843"/>
                <a:ext cx="8382000" cy="60093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24400" y="5105400"/>
                <a:ext cx="3250205" cy="927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𝐽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</m:fName>
                        <m:e>
                          <m:nary>
                            <m:naryPr>
                              <m:limLoc m:val="undOvr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4"/>
                                </m:rP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𝑑𝑡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105400"/>
                <a:ext cx="3250205" cy="92724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>
            <a:off x="1676400" y="1796534"/>
            <a:ext cx="3505199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197101" y="1721935"/>
            <a:ext cx="2286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3600" y="1814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267200" y="1764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/>
              <a:t>F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65215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09600" y="1066800"/>
            <a:ext cx="8229600" cy="548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en-US" sz="2000" b="1" kern="0" dirty="0" smtClean="0"/>
              <a:t>Step 3: </a:t>
            </a:r>
            <a:r>
              <a:rPr lang="en-US" sz="2000" kern="0" dirty="0" smtClean="0"/>
              <a:t>Apply (PMP 2), the </a:t>
            </a:r>
            <a:r>
              <a:rPr lang="en-US" sz="2000" kern="0" dirty="0" err="1" smtClean="0"/>
              <a:t>adjoint</a:t>
            </a:r>
            <a:r>
              <a:rPr lang="en-US" sz="2000" kern="0" dirty="0" smtClean="0"/>
              <a:t> equations: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Bead on a Wire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90800" y="1775235"/>
                <a:ext cx="3810000" cy="746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 dirty="0" smtClean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i="1">
                                            <a:latin typeface="Cambria Math"/>
                                          </a:rPr>
                                          <m:t>λ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en-US" i="1" dirty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i="1">
                                            <a:latin typeface="Cambria Math"/>
                                          </a:rPr>
                                          <m:t>λ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0" dirty="0" smtClean="0">
                          <a:latin typeface="Cambria Math"/>
                        </a:rPr>
                        <m:t> 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𝐻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/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𝐻</m:t>
                                    </m:r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/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 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i="1">
                                            <a:latin typeface="Cambria Math"/>
                                          </a:rPr>
                                          <m:t>λ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/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775235"/>
                <a:ext cx="3810000" cy="74687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43467" y="1752600"/>
                <a:ext cx="2514600" cy="769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l-GR" i="1" smtClean="0">
                              <a:latin typeface="Cambria Math"/>
                            </a:rPr>
                            <m:t>λ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67" y="1752600"/>
                <a:ext cx="2514600" cy="7695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096000" y="1964004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964004"/>
                <a:ext cx="8382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29400" y="1779338"/>
                <a:ext cx="12191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1779338"/>
                <a:ext cx="1219199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53201" y="2133600"/>
                <a:ext cx="21335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1" y="2133600"/>
                <a:ext cx="2133599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09600" y="2819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en-US" sz="2000" b="1" kern="0" dirty="0" smtClean="0"/>
              <a:t>Step 4: </a:t>
            </a:r>
            <a:r>
              <a:rPr lang="en-US" sz="2000" kern="0" dirty="0" smtClean="0"/>
              <a:t>Apply (PMP  3), the minimum principle:</a:t>
            </a:r>
          </a:p>
          <a:p>
            <a:pPr marL="742950" lvl="2" indent="-342900"/>
            <a:r>
              <a:rPr lang="en-US" kern="0" dirty="0" smtClean="0"/>
              <a:t>For constrained control, must minimize 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kern="0" dirty="0" smtClean="0"/>
              <a:t> w.r.t. </a:t>
            </a:r>
            <a:r>
              <a:rPr lang="en-US" kern="0" dirty="0"/>
              <a:t> c</a:t>
            </a:r>
            <a:r>
              <a:rPr lang="en-US" kern="0" dirty="0" smtClean="0"/>
              <a:t>ontrol 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  <a:p>
            <a:pPr marL="742950" lvl="2" indent="-342900"/>
            <a:endParaRPr lang="en-US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2" indent="-342900"/>
            <a:endParaRPr lang="en-US" i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2" indent="-342900"/>
            <a:endParaRPr lang="en-US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2" indent="-342900"/>
            <a:endParaRPr lang="en-US" i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2" indent="-342900"/>
            <a:endParaRPr lang="en-US" i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2" indent="-342900"/>
            <a:endParaRPr lang="en-US" i="1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2" indent="-342900"/>
            <a:r>
              <a:rPr lang="en-US" kern="0" dirty="0" smtClean="0">
                <a:cs typeface="Times New Roman" panose="02020603050405020304" pitchFamily="18" charset="0"/>
              </a:rPr>
              <a:t>Hence 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(t) </a:t>
            </a:r>
            <a:r>
              <a:rPr lang="en-US" kern="0" dirty="0" smtClean="0">
                <a:cs typeface="Times New Roman" panose="02020603050405020304" pitchFamily="18" charset="0"/>
              </a:rPr>
              <a:t>is a “switching control”</a:t>
            </a:r>
            <a:r>
              <a:rPr lang="en-US" kern="0" dirty="0" smtClean="0"/>
              <a:t> with </a:t>
            </a:r>
            <a:r>
              <a:rPr lang="en-US" kern="0" dirty="0" smtClean="0">
                <a:latin typeface="Symbol" panose="05050102010706020507" pitchFamily="18" charset="2"/>
              </a:rPr>
              <a:t>l</a:t>
            </a:r>
            <a:r>
              <a:rPr lang="en-US" kern="0" baseline="-25000" dirty="0" smtClean="0"/>
              <a:t>2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(t)</a:t>
            </a:r>
            <a:r>
              <a:rPr lang="en-US" sz="2000" kern="0" dirty="0" smtClean="0"/>
              <a:t> </a:t>
            </a:r>
            <a:r>
              <a:rPr lang="en-US" kern="0" dirty="0" smtClean="0"/>
              <a:t>the “switching function</a:t>
            </a:r>
          </a:p>
          <a:p>
            <a:pPr marL="742950" lvl="2" indent="-342900"/>
            <a:r>
              <a:rPr lang="en-US" kern="0" dirty="0" smtClean="0"/>
              <a:t>The switching function is </a:t>
            </a:r>
            <a:r>
              <a:rPr lang="en-US" b="1" i="1" kern="0" dirty="0" smtClean="0"/>
              <a:t>linear</a:t>
            </a:r>
            <a:r>
              <a:rPr lang="en-US" kern="0" dirty="0" smtClean="0"/>
              <a:t>, implying </a:t>
            </a:r>
            <a:r>
              <a:rPr lang="en-US" b="1" i="1" kern="0" dirty="0" smtClean="0"/>
              <a:t>one </a:t>
            </a:r>
            <a:r>
              <a:rPr lang="en-US" kern="0" dirty="0" smtClean="0"/>
              <a:t>switch.</a:t>
            </a:r>
            <a:endParaRPr lang="en-US" b="1" i="1" kern="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6513481" y="1752600"/>
            <a:ext cx="2125422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352800" y="3581400"/>
                <a:ext cx="3048000" cy="525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𝐻</m:t>
                    </m:r>
                    <m:r>
                      <a:rPr lang="en-US" b="0" i="1" smtClean="0">
                        <a:latin typeface="Cambria Math"/>
                      </a:rPr>
                      <m:t>=1+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i="1">
                                    <a:latin typeface="Cambria Math"/>
                                  </a:rPr>
                                  <m:t>λ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(</m:t>
                            </m:r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581400"/>
                <a:ext cx="3048000" cy="52533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295400" y="4343400"/>
                <a:ext cx="6324600" cy="976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𝑠𝑔𝑛</m:t>
                                      </m:r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l-GR" i="1">
                                                  <a:latin typeface="Cambria Math"/>
                                                </a:rPr>
                                                <m:t>λ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d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&lt;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𝑠𝑔𝑛</m:t>
                                      </m:r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l-GR" i="1">
                                                  <a:latin typeface="Cambria Math"/>
                                                </a:rPr>
                                                <m:t>λ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</m:d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&gt;0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         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l-GR" i="1">
                                              <a:latin typeface="Cambria Math"/>
                                            </a:rPr>
                                            <m:t>λ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)=0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      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𝑠𝑔𝑛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343400"/>
                <a:ext cx="6324600" cy="97661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43400" y="405026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⇓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050268"/>
                <a:ext cx="8382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5240866" y="4546600"/>
            <a:ext cx="2125422" cy="635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944562"/>
          </a:xfrm>
          <a:ln w="28575"/>
        </p:spPr>
        <p:txBody>
          <a:bodyPr/>
          <a:lstStyle/>
          <a:p>
            <a:r>
              <a:rPr lang="en-US" dirty="0" smtClean="0"/>
              <a:t>Bead on a Wire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4800" y="4961467"/>
                <a:ext cx="8382000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=1+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+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i="1">
                                      <a:latin typeface="Cambria Math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𝑢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=1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16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en-US" sz="16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</a:rPr>
                            <m:t>𝑥</m:t>
                          </m:r>
                        </m:e>
                      </m:acc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sz="1600" i="1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i="1">
                              <a:latin typeface="Cambria Math"/>
                            </a:rPr>
                            <m:t>λ</m:t>
                          </m:r>
                        </m:e>
                        <m:sub>
                          <m:r>
                            <a:rPr lang="en-US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sz="1600" i="1">
                          <a:latin typeface="Cambria Math"/>
                        </a:rPr>
                        <m:t>𝑠𝑔𝑛</m:t>
                      </m:r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1600" i="1"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𝑇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961467"/>
                <a:ext cx="8382000" cy="6455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09600" y="1295400"/>
            <a:ext cx="8229600" cy="548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en-US" sz="2000" b="1" kern="0" dirty="0" smtClean="0"/>
              <a:t>Step 5: </a:t>
            </a:r>
            <a:r>
              <a:rPr lang="en-US" sz="2000" kern="0" dirty="0" smtClean="0"/>
              <a:t>Apply (PMP 4), the </a:t>
            </a:r>
            <a:r>
              <a:rPr lang="en-US" sz="2000" kern="0" dirty="0" err="1" smtClean="0"/>
              <a:t>adjoint</a:t>
            </a:r>
            <a:r>
              <a:rPr lang="en-US" sz="2000" kern="0" dirty="0" smtClean="0"/>
              <a:t> terminal constraints: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956486" y="1905000"/>
                <a:ext cx="3273362" cy="499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λ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𝑉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</m:den>
                    </m:f>
                    <m:d>
                      <m:dPr>
                        <m:ctrlPr>
                          <a:rPr lang="en-US" b="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</m:d>
                      </m:e>
                    </m:d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486" y="1905000"/>
                <a:ext cx="3273362" cy="499560"/>
              </a:xfrm>
              <a:prstGeom prst="rect">
                <a:avLst/>
              </a:prstGeom>
              <a:blipFill rotWithShape="1">
                <a:blip r:embed="rId4"/>
                <a:stretch>
                  <a:fillRect l="-1676" t="-2469" r="-6890"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19600" y="237386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⇓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373868"/>
                <a:ext cx="8382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93838" y="2725384"/>
                <a:ext cx="7692962" cy="627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</a:rPr>
                                      <m:t>λ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𝑇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</a:rPr>
                                      <m:t>λ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𝑇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smtClean="0">
                                        <a:latin typeface="Cambria Math"/>
                                        <a:ea typeface="Cambria Math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/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𝑇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838" y="2725384"/>
                <a:ext cx="7692962" cy="62741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19600" y="33528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⇓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352800"/>
                <a:ext cx="8382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276601" y="3669268"/>
                <a:ext cx="12191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1" y="3669268"/>
                <a:ext cx="121919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95800" y="3669268"/>
                <a:ext cx="30803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669268"/>
                <a:ext cx="3080392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72067" y="3657600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067" y="3657600"/>
                <a:ext cx="2057400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590800" y="3688265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688265"/>
                <a:ext cx="8382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3276600" y="3657600"/>
            <a:ext cx="3962400" cy="4773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609600" y="4404471"/>
            <a:ext cx="8229600" cy="548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en-US" sz="2000" b="1" kern="0" dirty="0" smtClean="0"/>
              <a:t>Step 6: </a:t>
            </a:r>
            <a:r>
              <a:rPr lang="en-US" sz="2000" kern="0" dirty="0" smtClean="0"/>
              <a:t>Apply (PMP 5), the undetermined final time condition: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257800" y="5105400"/>
            <a:ext cx="381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62600" y="4876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295400" y="5679039"/>
                <a:ext cx="2971800" cy="64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 1 − </m:t>
                      </m:r>
                      <m:sSub>
                        <m:sSubPr>
                          <m:ctrlPr>
                            <a:rPr lang="en-US" sz="16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r>
                        <a:rPr lang="en-US" sz="1600" i="1">
                          <a:latin typeface="Cambria Math"/>
                        </a:rPr>
                        <m:t>𝑠𝑔𝑛</m:t>
                      </m:r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679039"/>
                <a:ext cx="2971800" cy="64556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/>
          <p:cNvCxnSpPr/>
          <p:nvPr/>
        </p:nvCxnSpPr>
        <p:spPr>
          <a:xfrm flipV="1">
            <a:off x="6477000" y="5105400"/>
            <a:ext cx="381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62404" y="4759867"/>
                <a:ext cx="7019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404" y="4759867"/>
                <a:ext cx="701996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 flipV="1">
            <a:off x="7391400" y="5105400"/>
            <a:ext cx="381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61471" y="4775200"/>
                <a:ext cx="7019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471" y="4775200"/>
                <a:ext cx="701996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495800" y="580286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802868"/>
                <a:ext cx="83820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00600" y="5679039"/>
                <a:ext cx="2971800" cy="514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=±</m:t>
                      </m:r>
                      <m:d>
                        <m:dPr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𝐶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679039"/>
                <a:ext cx="2971800" cy="514051"/>
              </a:xfrm>
              <a:prstGeom prst="rect">
                <a:avLst/>
              </a:prstGeom>
              <a:blipFill rotWithShape="1">
                <a:blip r:embed="rId16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5486400" y="5694865"/>
            <a:ext cx="1752600" cy="4773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9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944562"/>
          </a:xfrm>
          <a:ln w="28575"/>
        </p:spPr>
        <p:txBody>
          <a:bodyPr/>
          <a:lstStyle/>
          <a:p>
            <a:r>
              <a:rPr lang="en-US" dirty="0" smtClean="0"/>
              <a:t>Bead on a Wire (continued)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609600" y="1295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en-US" sz="2000" b="1" kern="0" dirty="0" smtClean="0"/>
              <a:t>Step 7: </a:t>
            </a:r>
            <a:r>
              <a:rPr lang="en-US" sz="2000" kern="0" dirty="0" smtClean="0"/>
              <a:t>Apply (PMP 1), the dynamics, and (BC)</a:t>
            </a:r>
          </a:p>
          <a:p>
            <a:pPr marL="742950" lvl="2" indent="-342900"/>
            <a:r>
              <a:rPr lang="en-US" kern="0" dirty="0" smtClean="0"/>
              <a:t>We know that </a:t>
            </a:r>
            <a:r>
              <a:rPr lang="en-US" kern="0" dirty="0"/>
              <a:t>the control “switches” at some as yet unknown time, </a:t>
            </a:r>
            <a:r>
              <a:rPr lang="en-US" i="1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kern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kern="0" dirty="0" smtClean="0"/>
          </a:p>
          <a:p>
            <a:pPr marL="742950" lvl="2" indent="-342900"/>
            <a:r>
              <a:rPr lang="en-US" kern="0" dirty="0" smtClean="0"/>
              <a:t>Integrate the acceleration to get the velocity over </a:t>
            </a:r>
            <a:r>
              <a:rPr lang="en-US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[0,T]</a:t>
            </a:r>
          </a:p>
          <a:p>
            <a:pPr marL="400050" lvl="2" indent="0">
              <a:buNone/>
            </a:pPr>
            <a:r>
              <a:rPr lang="en-US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kern="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334000" y="33221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322100"/>
                <a:ext cx="8382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609600" y="411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en-US" sz="2000" b="1" kern="0" dirty="0" smtClean="0"/>
              <a:t>Step 8: </a:t>
            </a:r>
            <a:r>
              <a:rPr lang="en-US" sz="2000" kern="0" dirty="0"/>
              <a:t>Apply (PMP 1), the dynamics, and (BC</a:t>
            </a:r>
            <a:r>
              <a:rPr lang="en-US" sz="2000" kern="0" dirty="0" smtClean="0"/>
              <a:t>)</a:t>
            </a:r>
          </a:p>
          <a:p>
            <a:pPr marL="742950" lvl="2" indent="-342900">
              <a:spcAft>
                <a:spcPts val="600"/>
              </a:spcAft>
            </a:pPr>
            <a:r>
              <a:rPr lang="en-US" kern="0" dirty="0"/>
              <a:t>Integrate </a:t>
            </a:r>
            <a:r>
              <a:rPr lang="en-US" kern="0" dirty="0" smtClean="0"/>
              <a:t>velocity to </a:t>
            </a:r>
            <a:r>
              <a:rPr lang="en-US" kern="0" dirty="0"/>
              <a:t>get </a:t>
            </a:r>
            <a:r>
              <a:rPr lang="en-US" kern="0" dirty="0" smtClean="0"/>
              <a:t>position over </a:t>
            </a:r>
            <a:r>
              <a:rPr lang="en-US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[0,T</a:t>
            </a:r>
            <a:r>
              <a:rPr lang="en-US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knowing switch at T/2</a:t>
            </a:r>
          </a:p>
          <a:p>
            <a:pPr marL="742950" lvl="2" indent="-342900"/>
            <a:r>
              <a:rPr lang="en-US" kern="0" dirty="0" smtClean="0">
                <a:cs typeface="Times New Roman" panose="02020603050405020304" pitchFamily="18" charset="0"/>
              </a:rPr>
              <a:t>For constant acceleration:</a:t>
            </a:r>
            <a:endParaRPr lang="en-US" kern="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381000" y="2451156"/>
                <a:ext cx="8534400" cy="749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𝑇</m:t>
                      </m:r>
                      <m:r>
                        <a:rPr lang="en-US" i="1">
                          <a:latin typeface="Cambria Math"/>
                        </a:rPr>
                        <m:t>)=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sup>
                        <m:e>
                          <m:acc>
                            <m:accPr>
                              <m:chr m:val="̈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</m:e>
                          </m:acc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  <m:e>
                          <m:acc>
                            <m:accPr>
                              <m:chr m:val="̈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</m:e>
                          </m:acc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𝑠𝑔𝑛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𝑠𝑔𝑛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>
                                      <a:latin typeface="Cambria Math"/>
                                    </a:rPr>
                                    <m:t>λ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 smtClean="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451156"/>
                <a:ext cx="8534400" cy="74924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066800" y="3200400"/>
                <a:ext cx="419100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𝑠𝑔𝑛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200400"/>
                <a:ext cx="4191000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/>
          <p:nvPr/>
        </p:nvCxnSpPr>
        <p:spPr>
          <a:xfrm flipV="1">
            <a:off x="1600200" y="2635278"/>
            <a:ext cx="381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905000" y="2362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29300" y="3308333"/>
                <a:ext cx="1485900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300" y="3308333"/>
                <a:ext cx="1485900" cy="6090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6019800" y="3322100"/>
            <a:ext cx="1219200" cy="6227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86200" y="4876800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</a:rPr>
                        <m:t> +</m:t>
                      </m:r>
                      <m:acc>
                        <m:accPr>
                          <m:chr m:val="̈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e>
                      </m:acc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/2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876800"/>
                <a:ext cx="4038600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2400" y="5305117"/>
                <a:ext cx="61722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/2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𝑠𝑔𝑛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λ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/8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305117"/>
                <a:ext cx="6172200" cy="7146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38200" y="5909075"/>
                <a:ext cx="8305800" cy="720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𝑠𝑔𝑛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e>
                      </m:d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𝑠𝑔𝑛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e>
                      </m:d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909075"/>
                <a:ext cx="8305800" cy="72032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2895600" y="5060922"/>
            <a:ext cx="533400" cy="654078"/>
            <a:chOff x="1752600" y="2514600"/>
            <a:chExt cx="533400" cy="654078"/>
          </a:xfrm>
        </p:grpSpPr>
        <p:cxnSp>
          <p:nvCxnSpPr>
            <p:cNvPr id="49" name="Straight Arrow Connector 48"/>
            <p:cNvCxnSpPr/>
            <p:nvPr/>
          </p:nvCxnSpPr>
          <p:spPr>
            <a:xfrm flipV="1">
              <a:off x="1752600" y="2787678"/>
              <a:ext cx="381000" cy="381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057400" y="25146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794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944562"/>
          </a:xfrm>
          <a:ln w="28575"/>
        </p:spPr>
        <p:txBody>
          <a:bodyPr/>
          <a:lstStyle/>
          <a:p>
            <a:r>
              <a:rPr lang="en-US" dirty="0" smtClean="0"/>
              <a:t>Bead on a Wire (continued)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en-US" sz="2000" b="1" kern="0" dirty="0" smtClean="0"/>
              <a:t>Step 8: </a:t>
            </a:r>
            <a:r>
              <a:rPr lang="en-US" sz="2000" kern="0" dirty="0" smtClean="0"/>
              <a:t>(</a:t>
            </a:r>
            <a:r>
              <a:rPr lang="en-US" sz="2000" i="1" kern="0" dirty="0" smtClean="0"/>
              <a:t>continued</a:t>
            </a:r>
            <a:r>
              <a:rPr lang="en-US" sz="2000" kern="0" dirty="0" smtClean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486400" y="1688068"/>
                <a:ext cx="350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𝑠𝑔𝑛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</a:rPr>
                                <m:t>λ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𝑠𝑔𝑛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688068"/>
                <a:ext cx="350520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219200" y="1553684"/>
                <a:ext cx="4038600" cy="731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𝐹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−(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𝐶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  <m:r>
                              <a:rPr lang="en-US" i="1">
                                <a:latin typeface="Cambria Math"/>
                              </a:rPr>
                              <m:t>𝑠𝑔𝑛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i="1">
                                        <a:latin typeface="Cambria Math"/>
                                      </a:rPr>
                                      <m:t>λ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d>
                              </m:e>
                            </m:d>
                          </m:den>
                        </m:f>
                      </m:e>
                    </m:rad>
                    <m:r>
                      <a:rPr lang="en-US" b="0" i="1" smtClean="0">
                        <a:latin typeface="Cambria Math"/>
                      </a:rPr>
                      <m:t>   =   2 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|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𝐹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|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</m:den>
                        </m:f>
                      </m:e>
                    </m:rad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553684"/>
                <a:ext cx="4038600" cy="73141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62000" y="16764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76400"/>
                <a:ext cx="8382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25146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/>
            <a:r>
              <a:rPr lang="en-US" sz="2000" b="1" kern="0" dirty="0" smtClean="0"/>
              <a:t>Step 9: </a:t>
            </a:r>
            <a:r>
              <a:rPr lang="en-US" sz="2000" kern="0" dirty="0" smtClean="0"/>
              <a:t>Using the switching function characteristic to find </a:t>
            </a:r>
            <a:r>
              <a:rPr lang="en-US" sz="20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kern="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kern="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63008" y="2971800"/>
                <a:ext cx="3080392" cy="616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/2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0=</m:t>
                          </m:r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008" y="2971800"/>
                <a:ext cx="3080392" cy="61677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19600" y="313586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135868"/>
                <a:ext cx="8382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96808" y="2971800"/>
                <a:ext cx="3080392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808" y="2971800"/>
                <a:ext cx="3080392" cy="7146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3733800"/>
                <a:ext cx="86106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i="1">
                              <a:latin typeface="Cambria Math"/>
                            </a:rPr>
                            <m:t>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±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733800"/>
                <a:ext cx="8610600" cy="71468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1905000" y="5920680"/>
                <a:ext cx="4800600" cy="708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u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C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𝑠𝑔𝑛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  <m:r>
                            <a:rPr lang="en-US" i="1" smtClean="0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920680"/>
                <a:ext cx="4800600" cy="7087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3886200" y="1524000"/>
            <a:ext cx="1349697" cy="7355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175197" y="4953000"/>
            <a:ext cx="4797103" cy="7355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62000" y="518160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181600"/>
                <a:ext cx="8382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5715000" y="1524000"/>
            <a:ext cx="3048000" cy="7355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286000" y="5006280"/>
                <a:ext cx="4800600" cy="708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u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C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𝑠𝑔𝑛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𝑠𝑔𝑛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𝐹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𝐶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006280"/>
                <a:ext cx="4800600" cy="7087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62000" y="603146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 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6031468"/>
                <a:ext cx="8382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52400" y="625858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Simpler, but equivalent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\end{document}&#10;"/>
  <p:tag name="TEX2PS" val="pdfetex &quot;&amp;latex&quot; %.tex; dvips -D 300 -E -o %.ps %.dvi"/>
  <p:tag name="TEX2PSBATCH" val="latex --interaction=nonstopmode %.tex; dvips -D 300 -E -o %.ps %.dvi"/>
  <p:tag name="DEFAULTMAGNIFICATION" val="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,amssymb}&#10;\begin{document}&#10;$$H\triangleq L+\lambda^Tf$$&#10;\end{document}&#10;"/>
  <p:tag name="EXTERNALNAME" val="Edittex"/>
  <p:tag name="BLEND" val="False"/>
  <p:tag name="TRANSPARENT" val="False"/>
  <p:tag name="BITMAPFORMAT" val="bmpmono"/>
  <p:tag name="DEBUGINTERACTIVE" val="True"/>
  <p:tag name="ORIGWIDTH" val="12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\tilde{J}(x,u,\lambda)&amp;=J(x,u)+\int_0^T\lambda^T\left(f(x,u)-\dot{x}\right)\mathrm{d}t\\&#10;&amp;=\int_0^T\left(L(x,u)+\lambda^T(f(x,u)-\dot{x})\right)\mathrm{d}t+V(x(T))\\&#10;&amp;=\int_0^T\left(H(x,u,\lambda)-\lambda^T\dot{x}\right)\mathrm{d}t+V(x(T))&#10;\end{align*}&#10;&#10;\end{document}&#10;"/>
  <p:tag name="EXTERNALNAME" val="Edittex"/>
  <p:tag name="BLEND" val="False"/>
  <p:tag name="TRANSPARENT" val="False"/>
  <p:tag name="BITMAPFORMAT" val="bmpmono"/>
  <p:tag name="DEBUGINTERACTIVE" val="True"/>
  <p:tag name="ORIGWIDTH" val="546.96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,amssymb}&#10;\begin{document}&#10;\begin{multline*}&#10;\delta\tilde{J}=\int_0^T\left[\left(\frac{\partial H}{\partial x}+\dot{\lambda}^T\right)\delta x&#10;+\frac{\partial H}{\partial u}\delta u&#10;+\left(\frac{\partial H}{\partial \lambda}-\dot{x}^T\right)\delta \lambda\right]\mathrm{d}t\\&#10;+\left(\frac{\partial V}{\partial x}-\lambda^T(T)\right)\delta x(T)+\lambda^T(0)\delta x(0)&#10;\end{multline*}&#10;\end{document}&#10;"/>
  <p:tag name="EXTERNALNAME" val="Edittex"/>
  <p:tag name="BLEND" val="False"/>
  <p:tag name="TRANSPARENT" val="False"/>
  <p:tag name="BITMAPFORMAT" val="bmpmono"/>
  <p:tag name="DEBUGINTERACTIVE" val="True"/>
  <p:tag name="ORIGWIDTH" val="5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newcommand{\reals}{\mathbb{R}}&#10;\begin{document}&#10;If $\Omega=\reals^m$ and $H$ differentiable then $\partial H/\partial u=0$&#10;\end{document}&#10;"/>
  <p:tag name="EXTERNALNAME" val="Edittex"/>
  <p:tag name="BLEND" val="False"/>
  <p:tag name="TRANSPARENT" val="False"/>
  <p:tag name="BITMAPFORMAT" val="bmpmono"/>
  <p:tag name="DEBUGINTERACTIVE" val="True"/>
  <p:tag name="ORIGWIDTH" val="466.800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\dot{x}&amp;=\left(\frac{\partial H}{\partial\lambda}\right)^T\qquad  &amp;x(0)&amp;=x_0\\&#10;-\dot{\lambda}&amp;=\left(\frac{\partial H}{\partial x}\right)^T&#10;&amp;\lambda(T)&amp;=\left(\left.\frac{\partial V}{\partial x}\right|_{x=x(T)}\right)^T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422.880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H(x^*(t),u^*(t),\lambda^*(t))\leq H(x^*(t),u,\lambda^*(t))\,\,\forall u\in\Omega$$&#10;\end{document}&#10;"/>
  <p:tag name="EXTERNALNAME" val="Edittex"/>
  <p:tag name="BLEND" val="False"/>
  <p:tag name="TRANSPARENT" val="False"/>
  <p:tag name="BITMAPFORMAT" val="bmpmono"/>
  <p:tag name="DEBUGINTERACTIVE" val="True"/>
  <p:tag name="ORIGWIDTH" val="468.9609"/>
</p:tagLst>
</file>

<file path=ppt/theme/theme1.xml><?xml version="1.0" encoding="utf-8"?>
<a:theme xmlns:a="http://schemas.openxmlformats.org/drawingml/2006/main" name="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6883</TotalTime>
  <Words>1893</Words>
  <Application>Microsoft Office PowerPoint</Application>
  <PresentationFormat>On-screen Show (4:3)</PresentationFormat>
  <Paragraphs>158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TMT</vt:lpstr>
      <vt:lpstr>2_TMT</vt:lpstr>
      <vt:lpstr>4_TMT</vt:lpstr>
      <vt:lpstr>Review of PMP Derivation</vt:lpstr>
      <vt:lpstr>Pontryagin’s Maximum Principle</vt:lpstr>
      <vt:lpstr>Handling Additional Constraints</vt:lpstr>
      <vt:lpstr>Handling Additional Constraints</vt:lpstr>
      <vt:lpstr>Example: Bead on a Wire</vt:lpstr>
      <vt:lpstr>Bead on a Wire (continued)</vt:lpstr>
      <vt:lpstr>Bead on a Wire (continued)</vt:lpstr>
      <vt:lpstr>Bead on a Wire (continued)</vt:lpstr>
      <vt:lpstr>Bead on a Wire (continued)</vt:lpstr>
      <vt:lpstr>Example: Bang-Bang Control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110b: Lecture 1.1 Course Overview</dc:title>
  <dc:creator>Doug MacMynowski</dc:creator>
  <cp:lastModifiedBy>Joel W. Burdick</cp:lastModifiedBy>
  <cp:revision>177</cp:revision>
  <cp:lastPrinted>2015-01-07T18:48:57Z</cp:lastPrinted>
  <dcterms:created xsi:type="dcterms:W3CDTF">2009-01-02T15:28:37Z</dcterms:created>
  <dcterms:modified xsi:type="dcterms:W3CDTF">2015-01-12T23:27:54Z</dcterms:modified>
</cp:coreProperties>
</file>