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83" r:id="rId2"/>
  </p:sldMasterIdLst>
  <p:notesMasterIdLst>
    <p:notesMasterId r:id="rId7"/>
  </p:notesMasterIdLst>
  <p:handoutMasterIdLst>
    <p:handoutMasterId r:id="rId8"/>
  </p:handoutMasterIdLst>
  <p:sldIdLst>
    <p:sldId id="292" r:id="rId3"/>
    <p:sldId id="295" r:id="rId4"/>
    <p:sldId id="296" r:id="rId5"/>
    <p:sldId id="297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2" autoAdjust="0"/>
    <p:restoredTop sz="93140" autoAdjust="0"/>
  </p:normalViewPr>
  <p:slideViewPr>
    <p:cSldViewPr>
      <p:cViewPr varScale="1">
        <p:scale>
          <a:sx n="102" d="100"/>
          <a:sy n="102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1D0A372-F29D-4F7C-9865-8E12CC40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C6E3ED-518F-45B0-8B4B-DE53A91E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DEFF23-8E50-4436-A165-BC4298880CDF}" type="slidenum">
              <a:rPr lang="en-US" smtClean="0">
                <a:solidFill>
                  <a:prstClr val="black"/>
                </a:solidFill>
              </a:rPr>
              <a:pPr eaLnBrk="1" hangingPunct="1"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2542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2338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233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7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77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78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8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48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8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47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1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91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95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4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3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7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6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7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4" Type="http://schemas.openxmlformats.org/officeDocument/2006/relationships/image" Target="../media/image12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-76200" y="5059945"/>
                <a:ext cx="8839200" cy="1417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</m:e>
                      </m:nary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dt</m:t>
                      </m:r>
                    </m:oMath>
                  </m:oMathPara>
                </a14:m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:r>
                  <a:rPr lang="en-US" b="0" dirty="0" smtClean="0"/>
                  <a:t>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+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5059945"/>
                <a:ext cx="8839200" cy="14170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Analysis of Basic PMP Solution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229600" cy="563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ind control u(t) which minimizes the function: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42304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1342113"/>
                <a:ext cx="5257800" cy="1020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latin typeface="Cambria Math"/>
                            </a:rPr>
                            <m:t>𝐽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limLoc m:val="undOvr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000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</a:rPr>
                                <m:t>𝑑𝑡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342113"/>
                <a:ext cx="5257800" cy="10200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870700" y="1371600"/>
            <a:ext cx="15240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kern="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(t=0) = </a:t>
            </a:r>
            <a:r>
              <a:rPr lang="en-US" i="1" kern="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kern="0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0,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fixed, </a:t>
            </a:r>
            <a:endParaRPr lang="en-US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58000" y="1992868"/>
                <a:ext cx="13621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1992868"/>
                <a:ext cx="136216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25146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To find a necessary condition to minimize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kern="0" dirty="0" smtClean="0"/>
              <a:t>, we </a:t>
            </a:r>
            <a:r>
              <a:rPr lang="en-US" i="1" kern="0" dirty="0" smtClean="0"/>
              <a:t>augment </a:t>
            </a:r>
            <a:r>
              <a:rPr lang="en-US" kern="0" dirty="0" smtClean="0"/>
              <a:t>the cost function with the dynamics constraints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41910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 err="1"/>
              <a:t>E</a:t>
            </a:r>
            <a:r>
              <a:rPr lang="en-US" i="1" kern="0" dirty="0" err="1" smtClean="0"/>
              <a:t>xtremize</a:t>
            </a:r>
            <a:r>
              <a:rPr lang="en-US" i="1" kern="0" dirty="0" smtClean="0"/>
              <a:t> </a:t>
            </a:r>
            <a:r>
              <a:rPr lang="en-US" kern="0" dirty="0" smtClean="0"/>
              <a:t>the augmented cost w.r.t. variations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9600" y="3352800"/>
                <a:ext cx="8153400" cy="468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acc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b="0" i="1" smtClean="0">
                            <a:latin typeface="Cambria Math"/>
                          </a:rPr>
                          <m:t>𝐽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fName>
                      <m:e>
                        <m:nary>
                          <m:naryPr>
                            <m:limLoc m:val="undOvr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̇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/>
                              </a:rPr>
                              <m:t>𝑑𝑡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e>
                        </m:nary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p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  <m:r>
                          <a:rPr lang="en-US" i="1">
                            <a:latin typeface="Cambria Math"/>
                          </a:rPr>
                          <m:t> 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352800"/>
                <a:ext cx="8153400" cy="468654"/>
              </a:xfrm>
              <a:prstGeom prst="rect">
                <a:avLst/>
              </a:prstGeom>
              <a:blipFill rotWithShape="0">
                <a:blip r:embed="rId9"/>
                <a:stretch>
                  <a:fillRect l="-149" t="-105195" b="-168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2514600" y="4876800"/>
            <a:ext cx="1502229" cy="1009352"/>
            <a:chOff x="3048000" y="4643735"/>
            <a:chExt cx="1502229" cy="1009352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07971" y="4876800"/>
            <a:ext cx="1502229" cy="1009352"/>
            <a:chOff x="3048000" y="4643735"/>
            <a:chExt cx="1502229" cy="1009352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79571" y="4876800"/>
            <a:ext cx="1502229" cy="1009352"/>
            <a:chOff x="3048000" y="4643735"/>
            <a:chExt cx="1502229" cy="1009352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89285" y="5861820"/>
            <a:ext cx="801915" cy="1072380"/>
            <a:chOff x="3574143" y="5648292"/>
            <a:chExt cx="801915" cy="107238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427685" y="5867400"/>
            <a:ext cx="801915" cy="1072380"/>
            <a:chOff x="3574143" y="5648292"/>
            <a:chExt cx="801915" cy="1072380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000" y="6336268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336268"/>
                <a:ext cx="3048000" cy="369332"/>
              </a:xfrm>
              <a:prstGeom prst="rect">
                <a:avLst/>
              </a:prstGeom>
              <a:blipFill rotWithShape="0">
                <a:blip r:embed="rId10"/>
                <a:stretch>
                  <a:fillRect r="-400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88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of PMP Solution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1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cs typeface="Times New Roman" panose="02020603050405020304" pitchFamily="18" charset="0"/>
              </a:rPr>
              <a:t>Unknowns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/>
              <a:t> state variables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</a:t>
            </a:r>
            <a:r>
              <a:rPr lang="en-US" dirty="0" smtClean="0"/>
              <a:t>co-state </a:t>
            </a:r>
            <a:r>
              <a:rPr lang="en-US" dirty="0"/>
              <a:t>variables </a:t>
            </a:r>
            <a:r>
              <a:rPr 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𝜆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/>
              <a:t> control </a:t>
            </a:r>
            <a:r>
              <a:rPr lang="en-US" dirty="0"/>
              <a:t>variables </a:t>
            </a:r>
            <a:r>
              <a:rPr lang="en-US" dirty="0" smtClean="0"/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Optimal control  satisfies</a:t>
            </a:r>
            <a:r>
              <a:rPr lang="en-US" dirty="0" smtClean="0"/>
              <a:t>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"/>
              <p:cNvSpPr txBox="1"/>
              <p:nvPr/>
            </p:nvSpPr>
            <p:spPr>
              <a:xfrm>
                <a:off x="838200" y="3573894"/>
                <a:ext cx="2321486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  <a:ea typeface="Cambria Math"/>
                                    </a:rPr>
                                    <m:t>λ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73894"/>
                <a:ext cx="2321486" cy="7695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6"/>
              <p:cNvSpPr txBox="1"/>
              <p:nvPr/>
            </p:nvSpPr>
            <p:spPr>
              <a:xfrm>
                <a:off x="2895600" y="3810000"/>
                <a:ext cx="2209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10000"/>
                <a:ext cx="220980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>
          <a:xfrm>
            <a:off x="4724400" y="3657601"/>
            <a:ext cx="152400" cy="76199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1"/>
              <p:cNvSpPr txBox="1"/>
              <p:nvPr/>
            </p:nvSpPr>
            <p:spPr>
              <a:xfrm>
                <a:off x="228600" y="4419600"/>
                <a:ext cx="2514600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</a:rPr>
                            <m:t>λ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419600"/>
                <a:ext cx="2514600" cy="7695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19400" y="4572000"/>
                <a:ext cx="1905000" cy="499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λ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572000"/>
                <a:ext cx="1905000" cy="499560"/>
              </a:xfrm>
              <a:prstGeom prst="rect">
                <a:avLst/>
              </a:prstGeom>
              <a:blipFill rotWithShape="0">
                <a:blip r:embed="rId6"/>
                <a:stretch>
                  <a:fillRect l="-2885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Brace 26"/>
          <p:cNvSpPr/>
          <p:nvPr/>
        </p:nvSpPr>
        <p:spPr>
          <a:xfrm>
            <a:off x="4724400" y="4495801"/>
            <a:ext cx="152400" cy="76199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3810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dirty="0" err="1" smtClean="0"/>
              <a:t>o.d.e.s</a:t>
            </a:r>
            <a:r>
              <a:rPr lang="en-US" dirty="0" smtClean="0"/>
              <a:t> with I.C.s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953000" y="4659868"/>
            <a:ext cx="2288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dirty="0" err="1" smtClean="0"/>
              <a:t>o.d.e.s</a:t>
            </a:r>
            <a:r>
              <a:rPr lang="en-US" dirty="0" smtClean="0"/>
              <a:t> with T.C.s</a:t>
            </a:r>
            <a:endParaRPr lang="en-US" dirty="0"/>
          </a:p>
        </p:txBody>
      </p:sp>
      <p:sp>
        <p:nvSpPr>
          <p:cNvPr id="32" name="Right Brace 31"/>
          <p:cNvSpPr/>
          <p:nvPr/>
        </p:nvSpPr>
        <p:spPr>
          <a:xfrm>
            <a:off x="7010400" y="3845701"/>
            <a:ext cx="230660" cy="122585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315200" y="3962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point 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B.V.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7"/>
              <p:cNvSpPr txBox="1"/>
              <p:nvPr/>
            </p:nvSpPr>
            <p:spPr>
              <a:xfrm>
                <a:off x="685800" y="5324584"/>
                <a:ext cx="1295400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</m:t>
                          </m:r>
                        </m:den>
                      </m:f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 ;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24584"/>
                <a:ext cx="1295400" cy="6190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ight Brace 37"/>
          <p:cNvSpPr/>
          <p:nvPr/>
        </p:nvSpPr>
        <p:spPr>
          <a:xfrm>
            <a:off x="2057400" y="5334001"/>
            <a:ext cx="152400" cy="76199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438400" y="5498068"/>
            <a:ext cx="266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/>
              <a:t>algebraic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"/>
              <p:cNvSpPr txBox="1"/>
              <p:nvPr/>
            </p:nvSpPr>
            <p:spPr>
              <a:xfrm>
                <a:off x="838200" y="3573894"/>
                <a:ext cx="2321486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  <a:ea typeface="Cambria Math"/>
                                    </a:rPr>
                                    <m:t>λ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73894"/>
                <a:ext cx="2321486" cy="7695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Additional Constraints?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229600" cy="1096963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/>
              <a:t>Example:</a:t>
            </a:r>
            <a:r>
              <a:rPr lang="en-US" sz="2000" dirty="0"/>
              <a:t> what if </a:t>
            </a:r>
            <a:r>
              <a:rPr lang="en-US" sz="2000" i="1" dirty="0"/>
              <a:t>final state </a:t>
            </a:r>
            <a:r>
              <a:rPr lang="en-US" sz="2000" dirty="0"/>
              <a:t>constraints </a:t>
            </a:r>
            <a:r>
              <a:rPr lang="en-US" sz="2000" i="1" dirty="0">
                <a:latin typeface="Symbol" panose="05050102010706020507" pitchFamily="18" charset="2"/>
              </a:rPr>
              <a:t>f</a:t>
            </a:r>
            <a:r>
              <a:rPr lang="en-US" sz="2000" baseline="-25000" dirty="0"/>
              <a:t>i</a:t>
            </a:r>
            <a:r>
              <a:rPr lang="en-US" sz="2000" dirty="0"/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/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/>
              <a:t>))=0,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=1,…,p</a:t>
            </a:r>
            <a:r>
              <a:rPr lang="en-US" sz="2000" dirty="0"/>
              <a:t> are desired:</a:t>
            </a:r>
          </a:p>
          <a:p>
            <a:pPr lvl="1"/>
            <a:r>
              <a:rPr lang="en-US" dirty="0" smtClean="0"/>
              <a:t>Add constraints to cost using additional Lagrange multipliers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3400" y="1981200"/>
                <a:ext cx="8153400" cy="1020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latin typeface="Cambria Math"/>
                            </a:rPr>
                            <m:t>𝐽</m:t>
                          </m:r>
                          <m:r>
                            <a:rPr lang="en-US" sz="2000" b="0" i="1" baseline="-25000" smtClean="0">
                              <a:latin typeface="Cambria Math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limLoc m:val="undOvr"/>
                              <m:ctrlPr>
                                <a:rPr lang="en-US" sz="2000" b="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000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</a:rPr>
                                <m:t>𝑑𝑡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  <m:r>
                            <a:rPr lang="en-US" sz="2000" b="0" i="1" smtClean="0">
                              <a:latin typeface="Cambria Math"/>
                            </a:rPr>
                            <m:t>+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+ …+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981200"/>
                <a:ext cx="8153400" cy="10200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3887" y="32004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err="1" smtClean="0"/>
              <a:t>Extremizing</a:t>
            </a:r>
            <a:r>
              <a:rPr lang="en-US" kern="0" dirty="0" smtClean="0"/>
              <a:t> the constrained, augmented the cost function yields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876800" y="2667000"/>
            <a:ext cx="3581399" cy="533396"/>
            <a:chOff x="3733800" y="4202668"/>
            <a:chExt cx="2895600" cy="611299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5029200" y="2907268"/>
              <a:ext cx="304800" cy="2895600"/>
            </a:xfrm>
            <a:prstGeom prst="rightBrace">
              <a:avLst>
                <a:gd name="adj1" fmla="val 46308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49887" y="4390694"/>
              <a:ext cx="1714927" cy="423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ost augmentation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15588" y="17526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Multipliers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490612" y="1905000"/>
            <a:ext cx="605388" cy="4894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</p:cNvCxnSpPr>
          <p:nvPr/>
        </p:nvCxnSpPr>
        <p:spPr>
          <a:xfrm>
            <a:off x="7239000" y="1937266"/>
            <a:ext cx="152400" cy="4894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73510" y="4588113"/>
                <a:ext cx="3429721" cy="499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λ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510" y="4588113"/>
                <a:ext cx="3429721" cy="499560"/>
              </a:xfrm>
              <a:prstGeom prst="rect">
                <a:avLst/>
              </a:prstGeom>
              <a:blipFill rotWithShape="0">
                <a:blip r:embed="rId5"/>
                <a:stretch>
                  <a:fillRect l="-1421" t="-2439" r="-2131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6"/>
              <p:cNvSpPr txBox="1"/>
              <p:nvPr/>
            </p:nvSpPr>
            <p:spPr>
              <a:xfrm>
                <a:off x="2895600" y="3810000"/>
                <a:ext cx="2209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10000"/>
                <a:ext cx="220980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Brace 24"/>
          <p:cNvSpPr/>
          <p:nvPr/>
        </p:nvSpPr>
        <p:spPr>
          <a:xfrm>
            <a:off x="4724400" y="3657601"/>
            <a:ext cx="152400" cy="76199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1"/>
              <p:cNvSpPr txBox="1"/>
              <p:nvPr/>
            </p:nvSpPr>
            <p:spPr>
              <a:xfrm>
                <a:off x="228600" y="4419600"/>
                <a:ext cx="2514600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</a:rPr>
                            <m:t>λ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419600"/>
                <a:ext cx="2514600" cy="76950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ight Brace 27"/>
          <p:cNvSpPr/>
          <p:nvPr/>
        </p:nvSpPr>
        <p:spPr>
          <a:xfrm>
            <a:off x="5867400" y="4505777"/>
            <a:ext cx="152400" cy="76199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953000" y="3810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dirty="0" err="1" smtClean="0"/>
              <a:t>o.d.e.s</a:t>
            </a:r>
            <a:r>
              <a:rPr lang="en-US" dirty="0" smtClean="0"/>
              <a:t> with I.C.s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0" y="4654034"/>
            <a:ext cx="235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dirty="0" err="1" smtClean="0"/>
              <a:t>o.d.e.s</a:t>
            </a:r>
            <a:r>
              <a:rPr lang="en-US" dirty="0" smtClean="0"/>
              <a:t> with T.C.s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27"/>
              <p:cNvSpPr txBox="1"/>
              <p:nvPr/>
            </p:nvSpPr>
            <p:spPr>
              <a:xfrm>
                <a:off x="685800" y="5324584"/>
                <a:ext cx="1295400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𝐻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</m:t>
                          </m:r>
                        </m:den>
                      </m:f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 ;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24584"/>
                <a:ext cx="1295400" cy="61901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ight Brace 33"/>
          <p:cNvSpPr/>
          <p:nvPr/>
        </p:nvSpPr>
        <p:spPr>
          <a:xfrm>
            <a:off x="2057400" y="5334001"/>
            <a:ext cx="152400" cy="76199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438400" y="5498068"/>
            <a:ext cx="266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/>
              <a:t>algebraic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200" y="6183509"/>
                <a:ext cx="3809999" cy="410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=0;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 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183509"/>
                <a:ext cx="3809999" cy="410497"/>
              </a:xfrm>
              <a:prstGeom prst="rect">
                <a:avLst/>
              </a:prstGeom>
              <a:blipFill rotWithShape="0">
                <a:blip r:embed="rId9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ight Brace 37"/>
          <p:cNvSpPr/>
          <p:nvPr/>
        </p:nvSpPr>
        <p:spPr>
          <a:xfrm>
            <a:off x="4267200" y="6019801"/>
            <a:ext cx="152400" cy="76199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724399" y="6248400"/>
            <a:ext cx="266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 </a:t>
            </a:r>
            <a:r>
              <a:rPr lang="en-US" dirty="0" smtClean="0"/>
              <a:t>algebraic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Additional Constraints?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229600" cy="1096963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/>
              <a:t>Example:</a:t>
            </a:r>
            <a:r>
              <a:rPr lang="en-US" sz="2000" dirty="0"/>
              <a:t> what if </a:t>
            </a:r>
            <a:r>
              <a:rPr lang="en-US" sz="2000" i="1" dirty="0"/>
              <a:t>final </a:t>
            </a:r>
            <a:r>
              <a:rPr lang="en-US" sz="2000" i="1" dirty="0" smtClean="0"/>
              <a:t>time </a:t>
            </a:r>
            <a:r>
              <a:rPr lang="en-US" sz="2000" dirty="0" smtClean="0"/>
              <a:t>is undetermined?</a:t>
            </a:r>
            <a:endParaRPr lang="en-US" sz="2000" dirty="0"/>
          </a:p>
          <a:p>
            <a:pPr lvl="1"/>
            <a:r>
              <a:rPr lang="en-US" dirty="0" smtClean="0"/>
              <a:t>Final time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/>
              <a:t> is an additional variable</a:t>
            </a:r>
          </a:p>
          <a:p>
            <a:pPr lvl="1"/>
            <a:r>
              <a:rPr lang="en-US" dirty="0" smtClean="0"/>
              <a:t>H(T) = 0 gives </a:t>
            </a:r>
            <a:r>
              <a:rPr lang="en-US" b="1" i="1" dirty="0" smtClean="0"/>
              <a:t>one </a:t>
            </a:r>
            <a:r>
              <a:rPr lang="en-US" dirty="0" smtClean="0"/>
              <a:t>additional constraint equation!</a:t>
            </a:r>
          </a:p>
        </p:txBody>
      </p:sp>
    </p:spTree>
    <p:extLst>
      <p:ext uri="{BB962C8B-B14F-4D97-AF65-F5344CB8AC3E}">
        <p14:creationId xmlns:p14="http://schemas.microsoft.com/office/powerpoint/2010/main" val="306400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pdfetex &quot;&amp;latex&quot; %.tex; dvips -D 300 -E -o %.ps %.dvi"/>
  <p:tag name="TEX2PSBATCH" val="latex --interaction=nonstopmode %.tex; dvips -D 300 -E -o %.ps %.dvi"/>
  <p:tag name="DEFAULTMAGNIFICATION" val="0.9"/>
</p:tagLst>
</file>

<file path=ppt/theme/theme1.xml><?xml version="1.0" encoding="utf-8"?>
<a:theme xmlns:a="http://schemas.openxmlformats.org/drawingml/2006/main" name="2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7238</TotalTime>
  <Words>567</Words>
  <Application>Microsoft Office PowerPoint</Application>
  <PresentationFormat>On-screen Show (4:3)</PresentationFormat>
  <Paragraphs>59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2_TMT</vt:lpstr>
      <vt:lpstr>4_TMT</vt:lpstr>
      <vt:lpstr>Analysis of Basic PMP Solution</vt:lpstr>
      <vt:lpstr>Dimension of PMP Solution</vt:lpstr>
      <vt:lpstr>Additional Constraints?</vt:lpstr>
      <vt:lpstr>Additional Constraints?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110b: Lecture 1.1 Course Overview</dc:title>
  <dc:creator>Doug MacMynowski</dc:creator>
  <cp:lastModifiedBy>Joel W. Burdick</cp:lastModifiedBy>
  <cp:revision>196</cp:revision>
  <cp:lastPrinted>2015-01-07T18:48:57Z</cp:lastPrinted>
  <dcterms:created xsi:type="dcterms:W3CDTF">2009-01-02T15:28:37Z</dcterms:created>
  <dcterms:modified xsi:type="dcterms:W3CDTF">2015-01-21T18:26:15Z</dcterms:modified>
</cp:coreProperties>
</file>