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  <p:sldMasterId id="2147483783" r:id="rId2"/>
  </p:sldMasterIdLst>
  <p:notesMasterIdLst>
    <p:notesMasterId r:id="rId7"/>
  </p:notesMasterIdLst>
  <p:handoutMasterIdLst>
    <p:handoutMasterId r:id="rId8"/>
  </p:handoutMasterIdLst>
  <p:sldIdLst>
    <p:sldId id="292" r:id="rId3"/>
    <p:sldId id="295" r:id="rId4"/>
    <p:sldId id="296" r:id="rId5"/>
    <p:sldId id="297" r:id="rId6"/>
  </p:sldIdLst>
  <p:sldSz cx="9144000" cy="6858000" type="screen4x3"/>
  <p:notesSz cx="7315200" cy="96012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2" autoAdjust="0"/>
    <p:restoredTop sz="93140" autoAdjust="0"/>
  </p:normalViewPr>
  <p:slideViewPr>
    <p:cSldViewPr>
      <p:cViewPr varScale="1">
        <p:scale>
          <a:sx n="102" d="100"/>
          <a:sy n="102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F1D0A372-F29D-4F7C-9865-8E12CC40C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60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AC6E3ED-518F-45B0-8B4B-DE53A91E4E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780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609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7DEFF23-8E50-4436-A165-BC4298880CDF}" type="slidenum">
              <a:rPr lang="en-US" smtClean="0">
                <a:solidFill>
                  <a:prstClr val="black"/>
                </a:solidFill>
              </a:rPr>
              <a:pPr eaLnBrk="1" hangingPunct="1"/>
              <a:t>2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82542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72338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72338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3orng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5725"/>
            <a:ext cx="1617663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7393-3444-4C42-9A6E-62A94D391F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283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EB1AC-51D2-4278-A07C-A0C38231C8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37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2AE5-3CC2-48F5-93E9-1FCD47296B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477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3orng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5725"/>
            <a:ext cx="1617663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7393-3444-4C42-9A6E-62A94D391F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82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FFBA6-AD1F-4E5E-A064-ECDCD412DD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178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B148-FBE3-4C11-A4D9-30BF995BD5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37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BFA0-458D-4875-863A-2A4BF240D7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987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4EFB-CF9C-4EC1-BCE6-61289E51D4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7489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2AB62-1B05-4D7C-8804-B1454292B9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08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F4B1-87EE-40C0-8804-C21CA2D751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647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1EC26-BA27-4098-942B-CFF07C40F8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31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FFBA6-AD1F-4E5E-A064-ECDCD412DD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77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503A3-7177-43A8-84F8-6E6A4EEBF3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091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EB1AC-51D2-4278-A07C-A0C38231C8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7952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2AE5-3CC2-48F5-93E9-1FCD47296B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141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B148-FBE3-4C11-A4D9-30BF995BD5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731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BFA0-458D-4875-863A-2A4BF240D7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232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4EFB-CF9C-4EC1-BCE6-61289E51D4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971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2AB62-1B05-4D7C-8804-B1454292B9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465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F4B1-87EE-40C0-8804-C21CA2D751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87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1EC26-BA27-4098-942B-CFF07C40F8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07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503A3-7177-43A8-84F8-6E6A4EEBF3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075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1/3/2011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B19F34F-6458-4CE1-954E-1EDD16E9A7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513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1/3/2011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B19F34F-6458-4CE1-954E-1EDD16E9A7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66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6.png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13.png"/><Relationship Id="rId4" Type="http://schemas.openxmlformats.org/officeDocument/2006/relationships/image" Target="../media/image120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-76200" y="5059945"/>
                <a:ext cx="8839200" cy="1417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acc>
                        <m:accPr>
                          <m:chr m:val="̃"/>
                          <m:ctrlPr>
                            <a:rPr lang="en-US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i="1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𝑇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f>
                                        <m:f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𝜕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𝜕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den>
                                      </m:f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p>
                                  </m:sSup>
                                  <m:acc>
                                    <m:accPr>
                                      <m:chr m:val="̇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𝐻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den>
                              </m:f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f>
                                        <m:f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𝜕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𝜕</m:t>
                                          </m:r>
                                          <m:r>
                                            <a:rPr lang="en-US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𝜆</m:t>
                                          </m:r>
                                        </m:den>
                                      </m:f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̇"/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</m:d>
                        </m:e>
                      </m:nary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dt</m:t>
                      </m:r>
                    </m:oMath>
                  </m:oMathPara>
                </a14:m>
                <a:endParaRPr lang="en-US" b="0" i="0" dirty="0" smtClean="0">
                  <a:latin typeface="Cambria Math" panose="02040503050406030204" pitchFamily="18" charset="0"/>
                </a:endParaRPr>
              </a:p>
              <a:p>
                <a:r>
                  <a:rPr lang="en-US" b="0" dirty="0" smtClean="0"/>
                  <a:t>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+ 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6200" y="5059945"/>
                <a:ext cx="8839200" cy="141705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Analysis of Basic PMP Solution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36637"/>
            <a:ext cx="8229600" cy="5635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ind control u(t) which minimizes the function: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67400" y="42304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 </a:t>
            </a:r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752600" y="1342113"/>
                <a:ext cx="5257800" cy="10200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𝐽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=</m:t>
                          </m:r>
                        </m:fName>
                        <m:e>
                          <m:nary>
                            <m:naryPr>
                              <m:limLoc m:val="undOvr"/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n-US" sz="2000" i="1">
                                  <a:latin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𝑇</m:t>
                              </m:r>
                            </m:sup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𝐿</m:t>
                              </m:r>
                              <m:d>
                                <m:d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</m:d>
                              <m:r>
                                <a:rPr lang="en-US" sz="2000" i="1">
                                  <a:latin typeface="Cambria Math"/>
                                </a:rPr>
                                <m:t>𝑑𝑡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𝑉</m:t>
                              </m:r>
                              <m:d>
                                <m:d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𝑥</m:t>
                                  </m:r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𝑇</m:t>
                                      </m:r>
                                    </m:e>
                                  </m:d>
                                </m:e>
                              </m:d>
                            </m:e>
                          </m:nary>
                        </m:e>
                      </m:func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1342113"/>
                <a:ext cx="5257800" cy="102008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6870700" y="1371600"/>
            <a:ext cx="15240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i="1" kern="0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US" kern="0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(t=0) = </a:t>
            </a:r>
            <a:r>
              <a:rPr lang="en-US" i="1" kern="0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US" kern="0" baseline="-25000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0,</a:t>
            </a:r>
            <a:r>
              <a:rPr lang="en-US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 fixed, </a:t>
            </a:r>
            <a:endParaRPr lang="en-US" kern="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858000" y="1992868"/>
                <a:ext cx="13621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992868"/>
                <a:ext cx="1362168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457200" y="2514600"/>
            <a:ext cx="8229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To find a necessary condition to minimize </a:t>
            </a:r>
            <a:r>
              <a:rPr lang="en-US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kern="0" dirty="0" smtClean="0"/>
              <a:t>, we </a:t>
            </a:r>
            <a:r>
              <a:rPr lang="en-US" i="1" kern="0" dirty="0" smtClean="0"/>
              <a:t>augment </a:t>
            </a:r>
            <a:r>
              <a:rPr lang="en-US" kern="0" dirty="0" smtClean="0"/>
              <a:t>the cost function with the dynamics constraints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457200" y="4191000"/>
            <a:ext cx="8229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i="1" kern="0" dirty="0" err="1"/>
              <a:t>E</a:t>
            </a:r>
            <a:r>
              <a:rPr lang="en-US" i="1" kern="0" dirty="0" err="1" smtClean="0"/>
              <a:t>xtremize</a:t>
            </a:r>
            <a:r>
              <a:rPr lang="en-US" i="1" kern="0" dirty="0" smtClean="0"/>
              <a:t> </a:t>
            </a:r>
            <a:r>
              <a:rPr lang="en-US" kern="0" dirty="0" smtClean="0"/>
              <a:t>the augmented cost w.r.t. variations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09600" y="3352800"/>
                <a:ext cx="8153400" cy="468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acc>
                          <m:accPr>
                            <m:chr m:val="̃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</m:acc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 </m:t>
                        </m:r>
                        <m:r>
                          <a:rPr lang="en-US" b="0" i="1" smtClean="0">
                            <a:latin typeface="Cambria Math"/>
                          </a:rPr>
                          <m:t>𝐽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𝑢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fName>
                      <m:e>
                        <m:nary>
                          <m:naryPr>
                            <m:limLoc m:val="undOvr"/>
                            <m:ctrlPr>
                              <a:rPr lang="en-US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𝑇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𝑢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acc>
                              <m:accPr>
                                <m:chr m:val="̇"/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en-US" i="1">
                                <a:latin typeface="Cambria Math"/>
                              </a:rPr>
                              <m:t>𝑑𝑡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</m:e>
                        </m:nary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i="1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sup>
                      <m:e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</m:d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p>
                            <m:acc>
                              <m:accPr>
                                <m:chr m:val="̇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𝑑𝑡</m:t>
                        </m:r>
                        <m:r>
                          <a:rPr lang="en-US" i="1">
                            <a:latin typeface="Cambria Math"/>
                          </a:rPr>
                          <m:t> 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dirty="0" smtClean="0"/>
                  <a:t>  </a:t>
                </a:r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352800"/>
                <a:ext cx="8153400" cy="468654"/>
              </a:xfrm>
              <a:prstGeom prst="rect">
                <a:avLst/>
              </a:prstGeom>
              <a:blipFill rotWithShape="0">
                <a:blip r:embed="rId9"/>
                <a:stretch>
                  <a:fillRect l="-149" t="-105195" b="-1688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2514600" y="4876800"/>
            <a:ext cx="1502229" cy="1009352"/>
            <a:chOff x="3048000" y="4643735"/>
            <a:chExt cx="1502229" cy="1009352"/>
          </a:xfrm>
        </p:grpSpPr>
        <p:cxnSp>
          <p:nvCxnSpPr>
            <p:cNvPr id="15" name="Straight Arrow Connector 14"/>
            <p:cNvCxnSpPr/>
            <p:nvPr/>
          </p:nvCxnSpPr>
          <p:spPr>
            <a:xfrm flipV="1">
              <a:off x="3048000" y="4953000"/>
              <a:ext cx="1066800" cy="700087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4093029" y="46437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0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907971" y="4876800"/>
            <a:ext cx="1502229" cy="1009352"/>
            <a:chOff x="3048000" y="4643735"/>
            <a:chExt cx="1502229" cy="1009352"/>
          </a:xfrm>
        </p:grpSpPr>
        <p:cxnSp>
          <p:nvCxnSpPr>
            <p:cNvPr id="23" name="Straight Arrow Connector 22"/>
            <p:cNvCxnSpPr/>
            <p:nvPr/>
          </p:nvCxnSpPr>
          <p:spPr>
            <a:xfrm flipV="1">
              <a:off x="3048000" y="4953000"/>
              <a:ext cx="1066800" cy="700087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4093029" y="46437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0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279571" y="4876800"/>
            <a:ext cx="1502229" cy="1009352"/>
            <a:chOff x="3048000" y="4643735"/>
            <a:chExt cx="1502229" cy="1009352"/>
          </a:xfrm>
        </p:grpSpPr>
        <p:cxnSp>
          <p:nvCxnSpPr>
            <p:cNvPr id="26" name="Straight Arrow Connector 25"/>
            <p:cNvCxnSpPr/>
            <p:nvPr/>
          </p:nvCxnSpPr>
          <p:spPr>
            <a:xfrm flipV="1">
              <a:off x="3048000" y="4953000"/>
              <a:ext cx="1066800" cy="700087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4093029" y="46437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0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989285" y="5861820"/>
            <a:ext cx="801915" cy="1072380"/>
            <a:chOff x="3574143" y="5648292"/>
            <a:chExt cx="801915" cy="1072380"/>
          </a:xfrm>
        </p:grpSpPr>
        <p:cxnSp>
          <p:nvCxnSpPr>
            <p:cNvPr id="32" name="Straight Arrow Connector 31"/>
            <p:cNvCxnSpPr/>
            <p:nvPr/>
          </p:nvCxnSpPr>
          <p:spPr>
            <a:xfrm>
              <a:off x="3574143" y="5648292"/>
              <a:ext cx="573315" cy="75976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 flipV="1">
              <a:off x="3918858" y="6259007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0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427685" y="5867400"/>
            <a:ext cx="801915" cy="1072380"/>
            <a:chOff x="3574143" y="5648292"/>
            <a:chExt cx="801915" cy="1072380"/>
          </a:xfrm>
        </p:grpSpPr>
        <p:cxnSp>
          <p:nvCxnSpPr>
            <p:cNvPr id="35" name="Straight Arrow Connector 34"/>
            <p:cNvCxnSpPr/>
            <p:nvPr/>
          </p:nvCxnSpPr>
          <p:spPr>
            <a:xfrm>
              <a:off x="3574143" y="5648292"/>
              <a:ext cx="573315" cy="75976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 flipV="1">
              <a:off x="3918858" y="6259007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0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81000" y="6336268"/>
                <a:ext cx="3048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6336268"/>
                <a:ext cx="3048000" cy="369332"/>
              </a:xfrm>
              <a:prstGeom prst="rect">
                <a:avLst/>
              </a:prstGeom>
              <a:blipFill rotWithShape="0">
                <a:blip r:embed="rId10"/>
                <a:stretch>
                  <a:fillRect r="-400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6885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 of PMP Solution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1"/>
            <a:ext cx="8229600" cy="220980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smtClean="0">
                <a:cs typeface="Times New Roman" panose="02020603050405020304" pitchFamily="18" charset="0"/>
              </a:rPr>
              <a:t>Unknowns</a:t>
            </a:r>
          </a:p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 smtClean="0"/>
              <a:t> state variables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</a:t>
            </a:r>
            <a:r>
              <a:rPr lang="en-US" dirty="0" smtClean="0"/>
              <a:t>co-state </a:t>
            </a:r>
            <a:r>
              <a:rPr lang="en-US" dirty="0"/>
              <a:t>variables </a:t>
            </a:r>
            <a:r>
              <a:rPr lang="en-US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𝜆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 smtClean="0"/>
              <a:t> control </a:t>
            </a:r>
            <a:r>
              <a:rPr lang="en-US" dirty="0"/>
              <a:t>variables </a:t>
            </a:r>
            <a:r>
              <a:rPr lang="en-US" dirty="0" smtClean="0"/>
              <a:t>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i="1" dirty="0" smtClean="0"/>
              <a:t>Optimal control  satisfies</a:t>
            </a:r>
            <a:r>
              <a:rPr lang="en-US" dirty="0" smtClean="0"/>
              <a:t>: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1"/>
              <p:cNvSpPr txBox="1"/>
              <p:nvPr/>
            </p:nvSpPr>
            <p:spPr>
              <a:xfrm>
                <a:off x="838200" y="3573894"/>
                <a:ext cx="2321486" cy="769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𝐻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𝜕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/>
                                      <a:ea typeface="Cambria Math"/>
                                    </a:rPr>
                                    <m:t>λ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573894"/>
                <a:ext cx="2321486" cy="76950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6"/>
              <p:cNvSpPr txBox="1"/>
              <p:nvPr/>
            </p:nvSpPr>
            <p:spPr>
              <a:xfrm>
                <a:off x="2895600" y="3810000"/>
                <a:ext cx="22098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10000"/>
                <a:ext cx="220980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ight Brace 1"/>
          <p:cNvSpPr/>
          <p:nvPr/>
        </p:nvSpPr>
        <p:spPr>
          <a:xfrm>
            <a:off x="4724400" y="3657601"/>
            <a:ext cx="152400" cy="761999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1"/>
              <p:cNvSpPr txBox="1"/>
              <p:nvPr/>
            </p:nvSpPr>
            <p:spPr>
              <a:xfrm>
                <a:off x="228600" y="4419600"/>
                <a:ext cx="2514600" cy="769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l-GR" i="1" smtClean="0">
                              <a:latin typeface="Cambria Math"/>
                            </a:rPr>
                            <m:t>λ</m:t>
                          </m:r>
                        </m:e>
                      </m:acc>
                      <m:r>
                        <a:rPr lang="en-US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𝐻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419600"/>
                <a:ext cx="2514600" cy="76950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819400" y="4572000"/>
                <a:ext cx="1905000" cy="499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el-GR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λ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𝑉</m:t>
                        </m:r>
                      </m:num>
                      <m:den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den>
                    </m:f>
                    <m:d>
                      <m:dPr>
                        <m:ctrlPr>
                          <a:rPr lang="en-US" b="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𝑇</m:t>
                            </m:r>
                          </m:e>
                        </m:d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4572000"/>
                <a:ext cx="1905000" cy="499560"/>
              </a:xfrm>
              <a:prstGeom prst="rect">
                <a:avLst/>
              </a:prstGeom>
              <a:blipFill rotWithShape="0">
                <a:blip r:embed="rId6"/>
                <a:stretch>
                  <a:fillRect l="-2885"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ight Brace 26"/>
          <p:cNvSpPr/>
          <p:nvPr/>
        </p:nvSpPr>
        <p:spPr>
          <a:xfrm>
            <a:off x="4724400" y="4495801"/>
            <a:ext cx="152400" cy="761999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953000" y="3810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 </a:t>
            </a:r>
            <a:r>
              <a:rPr lang="en-US" dirty="0" err="1" smtClean="0"/>
              <a:t>o.d.e.s</a:t>
            </a:r>
            <a:r>
              <a:rPr lang="en-US" dirty="0" smtClean="0"/>
              <a:t> with I.C.s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953000" y="4659868"/>
            <a:ext cx="2288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 </a:t>
            </a:r>
            <a:r>
              <a:rPr lang="en-US" dirty="0" err="1" smtClean="0"/>
              <a:t>o.d.e.s</a:t>
            </a:r>
            <a:r>
              <a:rPr lang="en-US" dirty="0" smtClean="0"/>
              <a:t> with T.C.s</a:t>
            </a:r>
            <a:endParaRPr lang="en-US" dirty="0"/>
          </a:p>
        </p:txBody>
      </p:sp>
      <p:sp>
        <p:nvSpPr>
          <p:cNvPr id="32" name="Right Brace 31"/>
          <p:cNvSpPr/>
          <p:nvPr/>
        </p:nvSpPr>
        <p:spPr>
          <a:xfrm>
            <a:off x="7010400" y="3845701"/>
            <a:ext cx="230660" cy="1225859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315200" y="39624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point </a:t>
            </a:r>
          </a:p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B.V. problem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27"/>
              <p:cNvSpPr txBox="1"/>
              <p:nvPr/>
            </p:nvSpPr>
            <p:spPr>
              <a:xfrm>
                <a:off x="685800" y="5324584"/>
                <a:ext cx="1295400" cy="619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𝐻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𝑢</m:t>
                          </m:r>
                        </m:den>
                      </m:f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0 ;    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5324584"/>
                <a:ext cx="1295400" cy="61901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ight Brace 37"/>
          <p:cNvSpPr/>
          <p:nvPr/>
        </p:nvSpPr>
        <p:spPr>
          <a:xfrm>
            <a:off x="2057400" y="5334001"/>
            <a:ext cx="152400" cy="761999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2438400" y="5498068"/>
            <a:ext cx="2667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smtClean="0"/>
              <a:t>algebraic equations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39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"/>
              <p:cNvSpPr txBox="1"/>
              <p:nvPr/>
            </p:nvSpPr>
            <p:spPr>
              <a:xfrm>
                <a:off x="838200" y="3573894"/>
                <a:ext cx="2321486" cy="769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𝐻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𝜕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/>
                                      <a:ea typeface="Cambria Math"/>
                                    </a:rPr>
                                    <m:t>λ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8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573894"/>
                <a:ext cx="2321486" cy="76950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Additional Constraints?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36637"/>
            <a:ext cx="8229600" cy="1096963"/>
          </a:xfrm>
        </p:spPr>
        <p:txBody>
          <a:bodyPr/>
          <a:lstStyle/>
          <a:p>
            <a:pPr marL="0" lvl="1" indent="0">
              <a:buNone/>
            </a:pPr>
            <a:r>
              <a:rPr lang="en-US" sz="2000" b="1" dirty="0"/>
              <a:t>Example:</a:t>
            </a:r>
            <a:r>
              <a:rPr lang="en-US" sz="2000" dirty="0"/>
              <a:t> what if </a:t>
            </a:r>
            <a:r>
              <a:rPr lang="en-US" sz="2000" i="1" dirty="0"/>
              <a:t>final state </a:t>
            </a:r>
            <a:r>
              <a:rPr lang="en-US" sz="2000" dirty="0"/>
              <a:t>constraints </a:t>
            </a:r>
            <a:r>
              <a:rPr lang="en-US" sz="2000" i="1" dirty="0">
                <a:latin typeface="Symbol" panose="05050102010706020507" pitchFamily="18" charset="2"/>
              </a:rPr>
              <a:t>f</a:t>
            </a:r>
            <a:r>
              <a:rPr lang="en-US" sz="2000" baseline="-25000" dirty="0"/>
              <a:t>i</a:t>
            </a:r>
            <a:r>
              <a:rPr lang="en-US" sz="2000" dirty="0"/>
              <a:t>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/>
              <a:t>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/>
              <a:t>))=0,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=1,…,p</a:t>
            </a:r>
            <a:r>
              <a:rPr lang="en-US" sz="2000" dirty="0"/>
              <a:t> are desired:</a:t>
            </a:r>
          </a:p>
          <a:p>
            <a:pPr lvl="1"/>
            <a:r>
              <a:rPr lang="en-US" dirty="0" smtClean="0"/>
              <a:t>Add constraints to cost using additional Lagrange multipliers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33400" y="1981200"/>
                <a:ext cx="8153400" cy="10200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/>
                            </a:rPr>
                            <m:t>𝐽</m:t>
                          </m:r>
                          <m:r>
                            <a:rPr lang="en-US" sz="2000" b="0" i="1" baseline="-25000" smtClean="0">
                              <a:latin typeface="Cambria Math"/>
                            </a:rPr>
                            <m:t>𝑎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=</m:t>
                          </m:r>
                        </m:fName>
                        <m:e>
                          <m:nary>
                            <m:naryPr>
                              <m:limLoc m:val="undOvr"/>
                              <m:ctrlPr>
                                <a:rPr lang="en-US" sz="2000" b="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n-US" sz="2000" i="1">
                                  <a:latin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𝑇</m:t>
                              </m:r>
                            </m:sup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𝐿</m:t>
                              </m:r>
                              <m:d>
                                <m:d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</m:d>
                              <m:r>
                                <a:rPr lang="en-US" sz="2000" i="1">
                                  <a:latin typeface="Cambria Math"/>
                                </a:rPr>
                                <m:t>𝑑𝑡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𝑉</m:t>
                              </m:r>
                              <m:d>
                                <m:d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𝑥</m:t>
                                  </m:r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𝑇</m:t>
                                      </m:r>
                                    </m:e>
                                  </m:d>
                                </m:e>
                              </m:d>
                            </m:e>
                          </m:nary>
                          <m:r>
                            <a:rPr lang="en-US" sz="2000" b="0" i="1" smtClean="0">
                              <a:latin typeface="Cambria Math"/>
                            </a:rPr>
                            <m:t>+ 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𝑇</m:t>
                                  </m:r>
                                </m:e>
                              </m:d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+ …+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𝑇</m:t>
                                  </m:r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981200"/>
                <a:ext cx="8153400" cy="10200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453887" y="3200400"/>
            <a:ext cx="82296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err="1" smtClean="0"/>
              <a:t>Extremizing</a:t>
            </a:r>
            <a:r>
              <a:rPr lang="en-US" kern="0" dirty="0" smtClean="0"/>
              <a:t> the constrained, augmented the cost function yields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876800" y="2667000"/>
            <a:ext cx="3581399" cy="533396"/>
            <a:chOff x="3733800" y="4202668"/>
            <a:chExt cx="2895600" cy="611299"/>
          </a:xfrm>
        </p:grpSpPr>
        <p:sp>
          <p:nvSpPr>
            <p:cNvPr id="13" name="Right Brace 12"/>
            <p:cNvSpPr/>
            <p:nvPr/>
          </p:nvSpPr>
          <p:spPr>
            <a:xfrm rot="5400000">
              <a:off x="5029200" y="2907268"/>
              <a:ext cx="304800" cy="2895600"/>
            </a:xfrm>
            <a:prstGeom prst="rightBrace">
              <a:avLst>
                <a:gd name="adj1" fmla="val 46308"/>
                <a:gd name="adj2" fmla="val 50000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49887" y="4390694"/>
              <a:ext cx="1714927" cy="423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  <a:r>
                <a:rPr lang="en-US" dirty="0" smtClean="0"/>
                <a:t>ost augmentation</a:t>
              </a:r>
              <a:endParaRPr lang="en-US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015588" y="17526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Multipliers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5490612" y="1905000"/>
            <a:ext cx="605388" cy="48946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5" idx="3"/>
          </p:cNvCxnSpPr>
          <p:nvPr/>
        </p:nvCxnSpPr>
        <p:spPr>
          <a:xfrm>
            <a:off x="7239000" y="1937266"/>
            <a:ext cx="152400" cy="48946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73510" y="4588113"/>
                <a:ext cx="3429721" cy="499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λ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𝑉</m:t>
                        </m:r>
                      </m:num>
                      <m:den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)</m:t>
                    </m:r>
                    <m:r>
                      <a:rPr lang="en-US" b="0" i="1" smtClean="0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𝜕𝜑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)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</m:e>
                    </m:acc>
                  </m:oMath>
                </a14:m>
                <a:r>
                  <a:rPr lang="en-US" dirty="0" smtClean="0"/>
                  <a:t>   </a:t>
                </a:r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3510" y="4588113"/>
                <a:ext cx="3429721" cy="499560"/>
              </a:xfrm>
              <a:prstGeom prst="rect">
                <a:avLst/>
              </a:prstGeom>
              <a:blipFill rotWithShape="0">
                <a:blip r:embed="rId5"/>
                <a:stretch>
                  <a:fillRect l="-1421" t="-2439" r="-2131"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6"/>
              <p:cNvSpPr txBox="1"/>
              <p:nvPr/>
            </p:nvSpPr>
            <p:spPr>
              <a:xfrm>
                <a:off x="2895600" y="3810000"/>
                <a:ext cx="22098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10000"/>
                <a:ext cx="2209801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ight Brace 24"/>
          <p:cNvSpPr/>
          <p:nvPr/>
        </p:nvSpPr>
        <p:spPr>
          <a:xfrm>
            <a:off x="4724400" y="3657601"/>
            <a:ext cx="152400" cy="761999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1"/>
              <p:cNvSpPr txBox="1"/>
              <p:nvPr/>
            </p:nvSpPr>
            <p:spPr>
              <a:xfrm>
                <a:off x="228600" y="4419600"/>
                <a:ext cx="2514600" cy="769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l-GR" i="1" smtClean="0">
                              <a:latin typeface="Cambria Math"/>
                            </a:rPr>
                            <m:t>λ</m:t>
                          </m:r>
                        </m:e>
                      </m:acc>
                      <m:r>
                        <a:rPr lang="en-US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𝐻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419600"/>
                <a:ext cx="2514600" cy="76950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ight Brace 27"/>
          <p:cNvSpPr/>
          <p:nvPr/>
        </p:nvSpPr>
        <p:spPr>
          <a:xfrm>
            <a:off x="5867400" y="4505777"/>
            <a:ext cx="152400" cy="761999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953000" y="3810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 </a:t>
            </a:r>
            <a:r>
              <a:rPr lang="en-US" dirty="0" err="1" smtClean="0"/>
              <a:t>o.d.e.s</a:t>
            </a:r>
            <a:r>
              <a:rPr lang="en-US" dirty="0" smtClean="0"/>
              <a:t> with I.C.s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096000" y="4654034"/>
            <a:ext cx="2358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 </a:t>
            </a:r>
            <a:r>
              <a:rPr lang="en-US" dirty="0" err="1" smtClean="0"/>
              <a:t>o.d.e.s</a:t>
            </a:r>
            <a:r>
              <a:rPr lang="en-US" dirty="0" smtClean="0"/>
              <a:t> with T.C.s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27"/>
              <p:cNvSpPr txBox="1"/>
              <p:nvPr/>
            </p:nvSpPr>
            <p:spPr>
              <a:xfrm>
                <a:off x="685800" y="5324584"/>
                <a:ext cx="1295400" cy="619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𝐻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𝑢</m:t>
                          </m:r>
                        </m:den>
                      </m:f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0 ;    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5324584"/>
                <a:ext cx="1295400" cy="61901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ight Brace 33"/>
          <p:cNvSpPr/>
          <p:nvPr/>
        </p:nvSpPr>
        <p:spPr>
          <a:xfrm>
            <a:off x="2057400" y="5334001"/>
            <a:ext cx="152400" cy="761999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2438400" y="5498068"/>
            <a:ext cx="2667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smtClean="0"/>
              <a:t>algebraic equations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57200" y="6183509"/>
                <a:ext cx="3809999" cy="4104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e>
                          </m:d>
                        </m:e>
                      </m: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=0;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/>
                        </a:rPr>
                        <m:t> …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; 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𝑥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6183509"/>
                <a:ext cx="3809999" cy="410497"/>
              </a:xfrm>
              <a:prstGeom prst="rect">
                <a:avLst/>
              </a:prstGeom>
              <a:blipFill rotWithShape="0">
                <a:blip r:embed="rId9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ight Brace 37"/>
          <p:cNvSpPr/>
          <p:nvPr/>
        </p:nvSpPr>
        <p:spPr>
          <a:xfrm>
            <a:off x="4267200" y="6019801"/>
            <a:ext cx="152400" cy="761999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724399" y="6248400"/>
            <a:ext cx="2667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 </a:t>
            </a:r>
            <a:r>
              <a:rPr lang="en-US" dirty="0" smtClean="0"/>
              <a:t>algebraic equations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79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Additional Constraints?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36637"/>
            <a:ext cx="8229600" cy="1096963"/>
          </a:xfrm>
        </p:spPr>
        <p:txBody>
          <a:bodyPr/>
          <a:lstStyle/>
          <a:p>
            <a:pPr marL="0" lvl="1" indent="0">
              <a:buNone/>
            </a:pPr>
            <a:r>
              <a:rPr lang="en-US" sz="2000" b="1" dirty="0"/>
              <a:t>Example:</a:t>
            </a:r>
            <a:r>
              <a:rPr lang="en-US" sz="2000" dirty="0"/>
              <a:t> what if </a:t>
            </a:r>
            <a:r>
              <a:rPr lang="en-US" sz="2000" i="1" dirty="0"/>
              <a:t>final </a:t>
            </a:r>
            <a:r>
              <a:rPr lang="en-US" sz="2000" i="1" dirty="0" smtClean="0"/>
              <a:t>time </a:t>
            </a:r>
            <a:r>
              <a:rPr lang="en-US" sz="2000" dirty="0" smtClean="0"/>
              <a:t>is undetermined?</a:t>
            </a:r>
            <a:endParaRPr lang="en-US" sz="2000" dirty="0"/>
          </a:p>
          <a:p>
            <a:pPr lvl="1"/>
            <a:r>
              <a:rPr lang="en-US" dirty="0" smtClean="0"/>
              <a:t>Final time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/>
              <a:t> is an additional variable</a:t>
            </a:r>
          </a:p>
          <a:p>
            <a:pPr lvl="1"/>
            <a:r>
              <a:rPr lang="en-US" dirty="0" smtClean="0"/>
              <a:t>H(T) = 0 gives </a:t>
            </a:r>
            <a:r>
              <a:rPr lang="en-US" b="1" i="1" dirty="0" smtClean="0"/>
              <a:t>one </a:t>
            </a:r>
            <a:r>
              <a:rPr lang="en-US" dirty="0" smtClean="0"/>
              <a:t>additional constraint equation!</a:t>
            </a:r>
          </a:p>
        </p:txBody>
      </p:sp>
    </p:spTree>
    <p:extLst>
      <p:ext uri="{BB962C8B-B14F-4D97-AF65-F5344CB8AC3E}">
        <p14:creationId xmlns:p14="http://schemas.microsoft.com/office/powerpoint/2010/main" val="306400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\end{document}&#10;"/>
  <p:tag name="TEX2PS" val="pdfetex &quot;&amp;latex&quot; %.tex; dvips -D 300 -E -o %.ps %.dvi"/>
  <p:tag name="TEX2PSBATCH" val="latex --interaction=nonstopmode %.tex; dvips -D 300 -E -o %.ps %.dvi"/>
  <p:tag name="DEFAULTMAGNIFICATION" val="0.9"/>
</p:tagLst>
</file>

<file path=ppt/theme/theme1.xml><?xml version="1.0" encoding="utf-8"?>
<a:theme xmlns:a="http://schemas.openxmlformats.org/drawingml/2006/main" name="2_TMT">
  <a:themeElements>
    <a:clrScheme name="TM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M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M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TMT">
  <a:themeElements>
    <a:clrScheme name="TM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M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M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7238</TotalTime>
  <Words>567</Words>
  <Application>Microsoft Office PowerPoint</Application>
  <PresentationFormat>On-screen Show (4:3)</PresentationFormat>
  <Paragraphs>59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2_TMT</vt:lpstr>
      <vt:lpstr>4_TMT</vt:lpstr>
      <vt:lpstr>Analysis of Basic PMP Solution</vt:lpstr>
      <vt:lpstr>Dimension of PMP Solution</vt:lpstr>
      <vt:lpstr>Additional Constraints?</vt:lpstr>
      <vt:lpstr>Additional Constraints?</vt:lpstr>
    </vt:vector>
  </TitlesOfParts>
  <Company>CalTech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110b: Lecture 1.1 Course Overview</dc:title>
  <dc:creator>Doug MacMynowski</dc:creator>
  <cp:lastModifiedBy>Joel W. Burdick</cp:lastModifiedBy>
  <cp:revision>196</cp:revision>
  <cp:lastPrinted>2015-01-07T18:48:57Z</cp:lastPrinted>
  <dcterms:created xsi:type="dcterms:W3CDTF">2009-01-02T15:28:37Z</dcterms:created>
  <dcterms:modified xsi:type="dcterms:W3CDTF">2015-01-21T18:26:15Z</dcterms:modified>
</cp:coreProperties>
</file>