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2"/>
  </p:notesMasterIdLst>
  <p:handoutMasterIdLst>
    <p:handoutMasterId r:id="rId13"/>
  </p:handoutMasterIdLst>
  <p:sldIdLst>
    <p:sldId id="298" r:id="rId2"/>
    <p:sldId id="301" r:id="rId3"/>
    <p:sldId id="310" r:id="rId4"/>
    <p:sldId id="303" r:id="rId5"/>
    <p:sldId id="311" r:id="rId6"/>
    <p:sldId id="312" r:id="rId7"/>
    <p:sldId id="313" r:id="rId8"/>
    <p:sldId id="314" r:id="rId9"/>
    <p:sldId id="315" r:id="rId10"/>
    <p:sldId id="316" r:id="rId11"/>
  </p:sldIdLst>
  <p:sldSz cx="9144000" cy="6858000" type="screen4x3"/>
  <p:notesSz cx="7315200" cy="96012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2" autoAdjust="0"/>
    <p:restoredTop sz="93140" autoAdjust="0"/>
  </p:normalViewPr>
  <p:slideViewPr>
    <p:cSldViewPr>
      <p:cViewPr varScale="1">
        <p:scale>
          <a:sx n="105" d="100"/>
          <a:sy n="105" d="100"/>
        </p:scale>
        <p:origin x="-3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2057399"/>
                <a:ext cx="8305800" cy="3920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/>
                  <a:t>With assumptions</a:t>
                </a:r>
              </a:p>
              <a:p>
                <a:pPr lvl="1"/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:r>
                  <a:rPr lang="en-US" i="1" kern="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kern="0" dirty="0" smtClean="0"/>
                  <a:t>are constant matrices</a:t>
                </a:r>
              </a:p>
              <a:p>
                <a:pPr lvl="1"/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kern="0" dirty="0" smtClean="0"/>
                  <a:t> is the state at time </a:t>
                </a:r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kern="0" dirty="0" smtClean="0"/>
                  <a:t>; </a:t>
                </a:r>
                <a:r>
                  <a:rPr lang="en-US" kern="0" dirty="0" smtClean="0"/>
                  <a:t>      </a:t>
                </a:r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kern="0" dirty="0" smtClean="0"/>
                  <a:t> </a:t>
                </a:r>
                <a:r>
                  <a:rPr lang="en-US" kern="0" dirty="0"/>
                  <a:t>is the control at </a:t>
                </a:r>
                <a:r>
                  <a:rPr lang="en-US" kern="0" dirty="0" smtClean="0"/>
                  <a:t>time </a:t>
                </a:r>
                <a:r>
                  <a:rPr lang="en-US" i="1" kern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kern="0" dirty="0"/>
              </a:p>
              <a:p>
                <a:pPr lvl="1"/>
                <a:r>
                  <a:rPr lang="en-US" kern="0" dirty="0" smtClean="0"/>
                  <a:t>the initial state 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kern="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kern="0" dirty="0" smtClean="0"/>
                  <a:t> is Gaussian distributed with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dirty="0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kern="0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/>
                  <a:t> and covariance 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i="1" kern="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  <a:p>
                <a:pPr lvl="1"/>
                <a:endParaRPr lang="en-US" i="1" kern="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b="0" kern="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kern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kern="0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ker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 ker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 ker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 kern="0"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en-US" i="1" kern="0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 ker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en-US" i="1" kern="0">
                                <a:latin typeface="Cambria Math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i="1" ker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kern="0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 ker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 kern="0">
                                <a:latin typeface="Cambria Math"/>
                              </a:rPr>
                              <m:t>|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kern="0" smtClean="0">
                            <a:latin typeface="Cambria Math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b="0" i="1" kern="0" smtClean="0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kern="0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kern="0" smtClean="0"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  <m:sSubSup>
                          <m:sSubSup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kern="0" smtClean="0">
                                <a:latin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kern="0" smtClean="0">
                                <a:latin typeface="Cambria Math"/>
                              </a:rPr>
                              <m:t>1</m:t>
                            </m:r>
                          </m:sup>
                        </m:sSubSup>
                        <m:r>
                          <a:rPr lang="en-US" b="0" i="1" kern="0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kern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kern="0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 ker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ker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i="1" ker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kern="0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kern="0" dirty="0" smtClean="0"/>
                  <a:t>           where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/>
                  <a:t>|=det(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kern="0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kern="0" dirty="0" smtClean="0">
                        <a:latin typeface="Cambria Math"/>
                      </a:rPr>
                      <m:t>)</m:t>
                    </m:r>
                  </m:oMath>
                </a14:m>
                <a:endParaRPr lang="en-US" kern="0" dirty="0" smtClean="0"/>
              </a:p>
              <a:p>
                <a:pPr lvl="1"/>
                <a:endParaRPr lang="en-US" sz="800" kern="0" dirty="0"/>
              </a:p>
              <a:p>
                <a:pPr lvl="1"/>
                <a:r>
                  <a:rPr lang="en-US" kern="0" dirty="0" smtClean="0"/>
                  <a:t>Both </a:t>
                </a:r>
                <a:r>
                  <a:rPr lang="el-GR" i="1" kern="0" dirty="0" smtClean="0">
                    <a:latin typeface="Times New Roman"/>
                    <a:cs typeface="Times New Roman"/>
                  </a:rPr>
                  <a:t>η</a:t>
                </a:r>
                <a:r>
                  <a:rPr lang="en-US" i="1" kern="0" baseline="-25000" dirty="0" smtClean="0">
                    <a:latin typeface="Times New Roman"/>
                    <a:cs typeface="Times New Roman"/>
                  </a:rPr>
                  <a:t>k</a:t>
                </a:r>
                <a:r>
                  <a:rPr lang="en-US" i="1" kern="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kern="0" dirty="0" smtClean="0"/>
                  <a:t>,</a:t>
                </a:r>
                <a:r>
                  <a:rPr lang="en-US" i="1" kern="0" dirty="0" err="1" smtClean="0">
                    <a:latin typeface="Symbol" panose="05050102010706020507" pitchFamily="18" charset="2"/>
                    <a:cs typeface="Times New Roman" panose="02020603050405020304" pitchFamily="18" charset="0"/>
                  </a:rPr>
                  <a:t>w</a:t>
                </a:r>
                <a:r>
                  <a:rPr lang="en-US" i="1" kern="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i="1" kern="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kern="0" dirty="0" smtClean="0"/>
                  <a:t>are zero mean, Gaussian, and “white” random processes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smtClean="0">
                        <a:latin typeface="Cambria Math"/>
                      </a:rPr>
                      <m:t>∼</m:t>
                    </m:r>
                    <m:r>
                      <a:rPr lang="en-US" b="0" i="1" kern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0</m:t>
                        </m:r>
                        <m:r>
                          <a:rPr lang="en-US" b="0" i="1" kern="0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kern="0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i="1" kern="0" dirty="0" smtClean="0">
                    <a:latin typeface="Cambria Math"/>
                  </a:rPr>
                  <a:t>; </a:t>
                </a:r>
                <a14:m>
                  <m:oMath xmlns:m="http://schemas.openxmlformats.org/officeDocument/2006/math">
                    <m:r>
                      <a:rPr lang="en-US" b="0" i="1" kern="0" dirty="0" smtClean="0">
                        <a:latin typeface="Cambria Math"/>
                      </a:rPr>
                      <m:t>            </m:t>
                    </m:r>
                    <m:sSub>
                      <m:sSub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    </m:t>
                        </m:r>
                        <m:r>
                          <a:rPr lang="en-US" b="0" i="1" kern="0" dirty="0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kern="0" dirty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dirty="0" smtClean="0">
                        <a:latin typeface="Cambria Math"/>
                      </a:rPr>
                      <m:t>∼</m:t>
                    </m:r>
                    <m:r>
                      <a:rPr lang="en-US" b="0" i="1" kern="0" dirty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0</m:t>
                        </m:r>
                        <m:r>
                          <a:rPr lang="en-US" b="0" i="1" kern="0" dirty="0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kern="0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kern="0" dirty="0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kern="0" dirty="0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b="0" i="1" kern="0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i="1" ker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ker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kern="0">
                                <a:latin typeface="Cambria Math"/>
                              </a:rPr>
                              <m:t>𝜂</m:t>
                            </m:r>
                          </m:e>
                          <m:sub>
                            <m:r>
                              <a:rPr lang="en-US" i="1" ker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Sup>
                          <m:sSubSup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 kern="0">
                                <a:latin typeface="Cambria Math"/>
                              </a:rPr>
                              <m:t> </m:t>
                            </m:r>
                            <m:r>
                              <a:rPr lang="en-US" i="1" kern="0">
                                <a:latin typeface="Cambria Math"/>
                              </a:rPr>
                              <m:t>𝜂</m:t>
                            </m:r>
                          </m:e>
                          <m:sub>
                            <m:r>
                              <a:rPr lang="en-US" i="1" kern="0">
                                <a:latin typeface="Cambria Math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 kern="0">
                                <a:latin typeface="Cambria Math"/>
                              </a:rPr>
                              <m:t>𝑇</m:t>
                            </m:r>
                          </m:sup>
                        </m:sSubSup>
                      </m:e>
                    </m:d>
                    <m:r>
                      <a:rPr lang="en-US" i="1" ker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 ker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latin typeface="Cambria Math"/>
                          </a:rPr>
                          <m:t> </m:t>
                        </m:r>
                        <m:r>
                          <a:rPr lang="en-US" i="1" ker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𝑘𝑙</m:t>
                        </m:r>
                      </m:sub>
                    </m:sSub>
                  </m:oMath>
                </a14:m>
                <a:r>
                  <a:rPr lang="en-US" kern="0" dirty="0"/>
                  <a:t>;</a:t>
                </a:r>
                <a:r>
                  <a:rPr lang="en-US" b="0" i="1" kern="0" dirty="0" smtClean="0">
                    <a:latin typeface="Cambria Math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ker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ker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i="1" ker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Sup>
                          <m:sSubSup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 kern="0">
                                <a:latin typeface="Cambria Math"/>
                              </a:rPr>
                              <m:t> </m:t>
                            </m:r>
                            <m:r>
                              <a:rPr lang="en-US" i="1" ker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i="1" kern="0">
                                <a:latin typeface="Cambria Math"/>
                              </a:rPr>
                              <m:t>𝑙</m:t>
                            </m:r>
                          </m:sub>
                          <m:sup>
                            <m:r>
                              <a:rPr lang="en-US" i="1" kern="0">
                                <a:latin typeface="Cambria Math"/>
                              </a:rPr>
                              <m:t>𝑇</m:t>
                            </m:r>
                          </m:sup>
                        </m:sSubSup>
                      </m:e>
                    </m:d>
                    <m:r>
                      <a:rPr lang="en-US" i="1" ker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 ker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ker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latin typeface="Cambria Math"/>
                          </a:rPr>
                          <m:t> </m:t>
                        </m:r>
                        <m:r>
                          <a:rPr lang="en-US" i="1" kern="0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𝑘𝑙</m:t>
                        </m:r>
                      </m:sub>
                    </m:sSub>
                    <m:r>
                      <a:rPr lang="en-US" kern="0">
                        <a:latin typeface="Cambria Math"/>
                      </a:rPr>
                      <m:t> </m:t>
                    </m:r>
                  </m:oMath>
                </a14:m>
                <a:r>
                  <a:rPr lang="en-US" b="0" i="1" kern="0" dirty="0" smtClean="0">
                    <a:latin typeface="Cambria Math"/>
                  </a:rPr>
                  <a:t>  </a:t>
                </a:r>
                <a:r>
                  <a:rPr lang="en-US" sz="1600" b="0" kern="0" dirty="0" smtClean="0">
                    <a:latin typeface="Cambria Math"/>
                  </a:rPr>
                  <a:t>(uncorrelated across time)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kern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kern="0" smtClean="0">
                        <a:latin typeface="Cambria Math"/>
                      </a:rPr>
                      <m:t>and</m:t>
                    </m:r>
                    <m:r>
                      <a:rPr lang="en-US" b="0" i="0" kern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kern="0" dirty="0" smtClean="0"/>
                  <a:t> are independent (which implies uncorrelated)</a:t>
                </a:r>
              </a:p>
              <a:p>
                <a:pPr marL="914400" lvl="2" indent="0">
                  <a:buNone/>
                </a:pPr>
                <a:endParaRPr lang="en-US" kern="0" dirty="0" smtClean="0"/>
              </a:p>
              <a:p>
                <a:pPr marL="914400" lvl="2" indent="0">
                  <a:buNone/>
                </a:pPr>
                <a:r>
                  <a:rPr lang="en-US" kern="0" dirty="0" smtClean="0"/>
                  <a:t> </a:t>
                </a:r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057399"/>
                <a:ext cx="8305800" cy="3920569"/>
              </a:xfrm>
              <a:prstGeom prst="rect">
                <a:avLst/>
              </a:prstGeom>
              <a:blipFill rotWithShape="1">
                <a:blip r:embed="rId3"/>
                <a:stretch>
                  <a:fillRect l="-734" t="-4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Estimation: Recap</a:t>
            </a:r>
            <a:endParaRPr lang="en-US" sz="2800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05800" cy="17182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the discrete time system</a:t>
            </a:r>
            <a:endParaRPr lang="en-US" b="0" dirty="0" smtClean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/>
              <p:cNvSpPr txBox="1"/>
              <p:nvPr/>
            </p:nvSpPr>
            <p:spPr>
              <a:xfrm>
                <a:off x="2438400" y="1752600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752600"/>
                <a:ext cx="411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"/>
              <p:cNvSpPr txBox="1"/>
              <p:nvPr/>
            </p:nvSpPr>
            <p:spPr>
              <a:xfrm>
                <a:off x="2667000" y="1371600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371600"/>
                <a:ext cx="411480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5977969"/>
            <a:ext cx="8305800" cy="65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Find state estimate which minimizes a loss function:</a:t>
            </a:r>
            <a:endParaRPr lang="en-US" kern="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5562600"/>
              </a:xfrm>
            </p:spPr>
            <p:txBody>
              <a:bodyPr/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Covariance </a:t>
                </a:r>
                <a:r>
                  <a:rPr lang="en-US" dirty="0">
                    <a:ea typeface="Cambria Math"/>
                    <a:cs typeface="Times New Roman"/>
                  </a:rPr>
                  <a:t>of the </a:t>
                </a:r>
                <a:r>
                  <a:rPr lang="en-US" dirty="0" smtClean="0">
                    <a:ea typeface="Cambria Math"/>
                    <a:cs typeface="Times New Roman"/>
                  </a:rPr>
                  <a:t>Gaussian measurement distribution:</a:t>
                </a:r>
              </a:p>
              <a:p>
                <a:pPr lvl="1">
                  <a:spcAft>
                    <a:spcPts val="1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𝑐𝑜𝑣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𝑙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</m:oMath>
                </a14:m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457200" lvl="1" indent="0">
                  <a:buNone/>
                </a:pPr>
                <a:r>
                  <a:rPr lang="en-US" b="0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en-US" b="0" i="1" dirty="0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dirty="0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b="0" i="1" dirty="0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dirty="0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𝜔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</m:oMath>
                </a14:m>
                <a:endParaRPr lang="en-US" b="1" i="1" dirty="0" smtClean="0">
                  <a:latin typeface="Cambria Math"/>
                  <a:ea typeface="Cambria Math"/>
                </a:endParaRPr>
              </a:p>
              <a:p>
                <a:pPr lvl="1">
                  <a:spcBef>
                    <a:spcPts val="1800"/>
                  </a:spcBef>
                </a:pPr>
                <a:r>
                  <a:rPr lang="en-US" dirty="0" smtClean="0">
                    <a:ea typeface="Cambria Math"/>
                  </a:rPr>
                  <a:t>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independent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𝒌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  <a:cs typeface="Times New Roman"/>
                      </a:rPr>
                      <m:t>,</m:t>
                    </m:r>
                    <m:r>
                      <a:rPr lang="en-US" b="1" i="1" dirty="0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b="0" i="0" dirty="0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are functions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𝜂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𝜂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,…, 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𝜂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, which are independent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lvl="1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∴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𝑐𝑜𝑣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Φ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,0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0,0</m:t>
                        </m:r>
                      </m:sub>
                    </m:sSub>
                    <m:sSubSup>
                      <m:sSub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Φ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bSup>
                    <m:sSubSup>
                      <m:sSub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</m:sub>
                    </m:sSub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lvl="1">
                  <a:spcBef>
                    <a:spcPts val="1800"/>
                  </a:spcBef>
                </a:pPr>
                <a:r>
                  <a:rPr lang="en-US" dirty="0" smtClean="0">
                    <a:ea typeface="Cambria Math"/>
                    <a:cs typeface="Times New Roman"/>
                  </a:rPr>
                  <a:t> Recursion: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𝑐𝑜𝑣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bSup>
                    <m:r>
                      <a:rPr lang="en-US" i="1" dirty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>
                  <a:ea typeface="Cambria Math"/>
                  <a:cs typeface="Times New Roman"/>
                </a:endParaRPr>
              </a:p>
              <a:p>
                <a:pPr marL="457200" lvl="1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228600" indent="0">
                  <a:buNone/>
                </a:pPr>
                <a:endParaRPr lang="en-US" b="1" dirty="0" smtClean="0">
                  <a:ea typeface="Cambria Math"/>
                  <a:cs typeface="Times New Roman"/>
                </a:endParaRPr>
              </a:p>
            </p:txBody>
          </p:sp>
        </mc:Choice>
        <mc:Fallback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5562600"/>
              </a:xfrm>
              <a:blipFill rotWithShape="1">
                <a:blip r:embed="rId3"/>
                <a:stretch>
                  <a:fillRect l="-734" t="-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  <a:ln w="19050"/>
        </p:spPr>
        <p:txBody>
          <a:bodyPr/>
          <a:lstStyle/>
          <a:p>
            <a:r>
              <a:rPr lang="en-US" dirty="0" smtClean="0"/>
              <a:t>Linear Discrete Time Systems</a:t>
            </a:r>
            <a:endParaRPr lang="en-US" sz="2400" dirty="0" smtClean="0"/>
          </a:p>
        </p:txBody>
      </p:sp>
      <p:sp>
        <p:nvSpPr>
          <p:cNvPr id="4" name="Right Brace 3"/>
          <p:cNvSpPr/>
          <p:nvPr/>
        </p:nvSpPr>
        <p:spPr>
          <a:xfrm rot="5400000">
            <a:off x="4076700" y="4533900"/>
            <a:ext cx="304800" cy="685800"/>
          </a:xfrm>
          <a:prstGeom prst="rightBrace">
            <a:avLst>
              <a:gd name="adj1" fmla="val 3506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5048071"/>
            <a:ext cx="167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Cambria Math"/>
                <a:cs typeface="Times New Roman"/>
              </a:rPr>
              <a:t>Effect of state uncertainty on measurement uncertainty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4914900" y="4533900"/>
            <a:ext cx="304800" cy="685800"/>
          </a:xfrm>
          <a:prstGeom prst="rightBrace">
            <a:avLst>
              <a:gd name="adj1" fmla="val 3506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5048071"/>
            <a:ext cx="167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Cambria Math"/>
                <a:cs typeface="Times New Roman"/>
              </a:rPr>
              <a:t>Effect of measurement noise</a:t>
            </a:r>
          </a:p>
        </p:txBody>
      </p:sp>
    </p:spTree>
    <p:extLst>
      <p:ext uri="{BB962C8B-B14F-4D97-AF65-F5344CB8AC3E}">
        <p14:creationId xmlns:p14="http://schemas.microsoft.com/office/powerpoint/2010/main" val="336686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Jointly Gaussian Random Variables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8"/>
                <a:ext cx="8305800" cy="121480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CRVs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,⋯,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are </a:t>
                </a:r>
                <a:r>
                  <a:rPr lang="en-US" i="1" dirty="0" smtClean="0"/>
                  <a:t>jointly distributed</a:t>
                </a:r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∃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, ⋯, 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 smtClean="0"/>
                  <a:t> such that</a:t>
                </a:r>
                <a:r>
                  <a:rPr lang="en-US" dirty="0" smtClean="0"/>
                  <a:t>:</a:t>
                </a: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8"/>
                <a:ext cx="8305800" cy="1214806"/>
              </a:xfrm>
              <a:blipFill rotWithShape="1">
                <a:blip r:embed="rId3"/>
                <a:stretch>
                  <a:fillRect l="-734" t="-20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4114800"/>
                <a:ext cx="8305800" cy="1718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/>
                  <a:t>Joint Gaussian Variables can be represented by a joint pdf: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kern="0" dirty="0" smtClean="0">
                        <a:latin typeface="Cambria Math"/>
                      </a:rPr>
                      <m:t>=</m:t>
                    </m:r>
                    <m:r>
                      <a:rPr lang="en-US" b="0" i="1" kern="0" dirty="0" smtClean="0">
                        <a:latin typeface="Cambria Math"/>
                      </a:rPr>
                      <m:t>𝑁</m:t>
                    </m:r>
                    <m:r>
                      <a:rPr lang="en-US" b="0" i="1" kern="0" dirty="0" smtClean="0">
                        <a:latin typeface="Cambria Math"/>
                      </a:rPr>
                      <m:t>(</m:t>
                    </m:r>
                    <m:r>
                      <a:rPr lang="en-US" b="0" i="1" kern="0" dirty="0" smtClean="0">
                        <a:latin typeface="Cambria Math"/>
                      </a:rPr>
                      <m:t>𝜇</m:t>
                    </m:r>
                    <m:r>
                      <a:rPr lang="en-US" b="0" i="1" kern="0" dirty="0" smtClean="0">
                        <a:latin typeface="Cambria Math"/>
                      </a:rPr>
                      <m:t>,</m:t>
                    </m:r>
                    <m:r>
                      <a:rPr lang="en-US" b="0" i="1" kern="0" dirty="0" smtClean="0">
                        <a:latin typeface="Cambria Math"/>
                      </a:rPr>
                      <m:t>𝐾</m:t>
                    </m:r>
                    <m:r>
                      <a:rPr lang="en-US" b="0" i="1" kern="0" dirty="0" smtClean="0">
                        <a:latin typeface="Cambria Math"/>
                      </a:rPr>
                      <m:t>)</m:t>
                    </m:r>
                  </m:oMath>
                </a14:m>
                <a:endParaRPr lang="en-US" kern="0" dirty="0" smtClean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ker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ker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kern="0" smtClean="0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kern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kern="0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kern="0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b="0" i="1" kern="0" smtClean="0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kern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kern="0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kern="0" smtClean="0">
                        <a:latin typeface="Cambria Math"/>
                      </a:rPr>
                      <m:t>;             </m:t>
                    </m:r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𝜇</m:t>
                        </m:r>
                      </m:e>
                    </m:acc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b="0" i="1" kern="0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kern="0" dirty="0" smtClean="0"/>
                  <a:t>           </a:t>
                </a:r>
                <a14:m>
                  <m:oMath xmlns:m="http://schemas.openxmlformats.org/officeDocument/2006/math">
                    <m:r>
                      <a:rPr lang="en-US" b="0" i="1" kern="0" dirty="0" smtClean="0">
                        <a:latin typeface="Cambria Math"/>
                      </a:rPr>
                      <m:t>𝐾</m:t>
                    </m:r>
                    <m:r>
                      <a:rPr lang="en-US" b="0" i="1" kern="0" dirty="0" smtClean="0">
                        <a:latin typeface="Cambria Math"/>
                      </a:rPr>
                      <m:t>=</m:t>
                    </m:r>
                    <m:r>
                      <a:rPr lang="en-US" b="0" i="1" kern="0" dirty="0" smtClean="0">
                        <a:latin typeface="Cambria Math"/>
                      </a:rPr>
                      <m:t>𝐸</m:t>
                    </m:r>
                    <m:r>
                      <a:rPr lang="en-US" b="0" i="1" kern="0" dirty="0" smtClean="0">
                        <a:latin typeface="Cambria Math"/>
                      </a:rPr>
                      <m:t>[</m:t>
                    </m:r>
                    <m:d>
                      <m:d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kern="0" dirty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dirty="0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US" b="0" i="1" kern="0" dirty="0" smtClean="0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b="0" i="1" kern="0" dirty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dirty="0" smtClean="0">
                                <a:latin typeface="Cambria Math"/>
                              </a:rPr>
                              <m:t>𝜇</m:t>
                            </m:r>
                          </m:e>
                        </m:acc>
                      </m:e>
                    </m:d>
                    <m:sSup>
                      <m:sSup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kern="0" dirty="0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kern="0" dirty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kern="0" dirty="0" smtClean="0"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⃗"/>
                                <m:ctrlPr>
                                  <a:rPr lang="en-US" b="0" i="1" kern="0" dirty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dirty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b="0" i="1" kern="0" dirty="0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kern="0" dirty="0" smtClean="0">
                        <a:latin typeface="Cambria Math"/>
                      </a:rPr>
                      <m:t>]</m:t>
                    </m:r>
                  </m:oMath>
                </a14:m>
                <a:endParaRPr lang="en-US" kern="0" dirty="0" smtClean="0"/>
              </a:p>
              <a:p>
                <a:pPr marL="0" indent="0">
                  <a:buNone/>
                </a:pPr>
                <a:endParaRPr lang="en-US" sz="800" kern="0" dirty="0"/>
              </a:p>
              <a:p>
                <a:pPr marL="0" indent="0">
                  <a:buNone/>
                </a:pPr>
                <a:r>
                  <a:rPr lang="en-US" kern="0" dirty="0" smtClean="0"/>
                  <a:t>Affine transformation of jointly Gaussian CRVs is jointly Gaussian CRV:</a:t>
                </a:r>
              </a:p>
              <a:p>
                <a:pPr lvl="1"/>
                <a:r>
                  <a:rPr lang="en-US" kern="0" dirty="0" smtClean="0"/>
                  <a:t>Let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kern="0" smtClean="0">
                        <a:latin typeface="Cambria Math"/>
                      </a:rPr>
                      <m:t>∼</m:t>
                    </m:r>
                    <m:r>
                      <a:rPr lang="en-US" b="0" i="1" kern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𝜇</m:t>
                        </m:r>
                        <m:r>
                          <a:rPr lang="en-US" b="0" i="1" kern="0" smtClean="0">
                            <a:latin typeface="Cambria Math"/>
                          </a:rPr>
                          <m:t>,</m:t>
                        </m:r>
                        <m:r>
                          <a:rPr lang="en-US" b="0" i="1" kern="0" smtClean="0">
                            <a:latin typeface="Cambria Math"/>
                          </a:rPr>
                          <m:t>𝐾</m:t>
                        </m:r>
                      </m:e>
                    </m:d>
                  </m:oMath>
                </a14:m>
                <a:r>
                  <a:rPr lang="en-US" kern="0" dirty="0" smtClean="0"/>
                  <a:t>.       Then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kern="0" smtClean="0">
                        <a:latin typeface="Cambria Math"/>
                      </a:rPr>
                      <m:t> +</m:t>
                    </m:r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kern="0" dirty="0" smtClean="0">
                        <a:latin typeface="Cambria Math"/>
                      </a:rPr>
                      <m:t>∼</m:t>
                    </m:r>
                    <m:r>
                      <a:rPr lang="en-US" b="0" i="1" kern="0" dirty="0" smtClean="0">
                        <a:latin typeface="Cambria Math"/>
                      </a:rPr>
                      <m:t>𝑁</m:t>
                    </m:r>
                    <m:r>
                      <a:rPr lang="en-US" b="0" i="1" kern="0" dirty="0" smtClean="0">
                        <a:latin typeface="Cambria Math"/>
                      </a:rPr>
                      <m:t>(</m:t>
                    </m:r>
                    <m:r>
                      <a:rPr lang="en-US" b="0" i="1" kern="0" dirty="0" smtClean="0">
                        <a:latin typeface="Cambria Math"/>
                      </a:rPr>
                      <m:t>𝐴</m:t>
                    </m:r>
                    <m:acc>
                      <m:accPr>
                        <m:chr m:val="⃗"/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𝜇</m:t>
                        </m:r>
                      </m:e>
                    </m:acc>
                    <m:r>
                      <a:rPr lang="en-US" b="0" i="1" kern="0" dirty="0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kern="0" dirty="0" smtClean="0">
                        <a:latin typeface="Cambria Math"/>
                      </a:rPr>
                      <m:t>, </m:t>
                    </m:r>
                    <m:r>
                      <a:rPr lang="en-US" b="0" i="1" kern="0" dirty="0" smtClean="0">
                        <a:latin typeface="Cambria Math"/>
                      </a:rPr>
                      <m:t>𝐴𝐾</m:t>
                    </m:r>
                    <m:sSup>
                      <m:sSupPr>
                        <m:ctrlPr>
                          <a:rPr lang="en-US" b="0" i="1" kern="0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kern="0" dirty="0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kern="0" dirty="0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kern="0" dirty="0" smtClean="0">
                        <a:latin typeface="Cambria Math"/>
                      </a:rPr>
                      <m:t>)</m:t>
                    </m:r>
                  </m:oMath>
                </a14:m>
                <a:endParaRPr lang="en-US" kern="0" dirty="0" smtClean="0"/>
              </a:p>
              <a:p>
                <a:pPr marL="457200" lvl="1" indent="0">
                  <a:buNone/>
                </a:pPr>
                <a:endParaRPr lang="en-US" kern="0" dirty="0" smtClean="0"/>
              </a:p>
            </p:txBody>
          </p:sp>
        </mc:Choice>
        <mc:Fallback xmlns="">
          <p:sp>
            <p:nvSpPr>
              <p:cNvPr id="1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4114800"/>
                <a:ext cx="8305800" cy="1718231"/>
              </a:xfrm>
              <a:prstGeom prst="rect">
                <a:avLst/>
              </a:prstGeom>
              <a:blipFill rotWithShape="1">
                <a:blip r:embed="rId4"/>
                <a:stretch>
                  <a:fillRect l="-734" t="-3546" b="-312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"/>
              <p:cNvSpPr txBox="1"/>
              <p:nvPr/>
            </p:nvSpPr>
            <p:spPr>
              <a:xfrm>
                <a:off x="304800" y="1524000"/>
                <a:ext cx="8763000" cy="727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;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⋯;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sub>
                          </m:sSub>
                        </m:sup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⋯</m:t>
                          </m:r>
                          <m:nary>
                            <m:nary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kern="0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kern="0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 kern="0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i="1" kern="0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kern="0" dirty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…, </m:t>
                                      </m:r>
                                      <m:r>
                                        <a:rPr lang="en-US" i="1" kern="0" dirty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kern="0" dirty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⋯</m:t>
                              </m:r>
                            </m:e>
                          </m:nary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0"/>
                <a:ext cx="8763000" cy="7274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2290394"/>
                <a:ext cx="8305800" cy="1214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b="1" kern="0" dirty="0" smtClean="0"/>
                  <a:t>Defn: </a:t>
                </a:r>
                <a:r>
                  <a:rPr lang="en-US" kern="0" dirty="0" smtClean="0"/>
                  <a:t>A collection of CRVs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,⋯,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kern="0" dirty="0" smtClean="0"/>
                  <a:t> are “jointly Gaussian” if</a:t>
                </a:r>
              </a:p>
              <a:p>
                <a:pPr marL="0" indent="0"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ker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 ker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i="1" ker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b="0" kern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FontTx/>
                  <a:buNone/>
                </a:pPr>
                <a:r>
                  <a:rPr lang="en-US" kern="0" dirty="0" smtClean="0"/>
                  <a:t>Is a Gaussian CRV for any real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b="0" i="1" kern="0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kern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kern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kern="0" smtClean="0">
                        <a:latin typeface="Cambria Math"/>
                      </a:rPr>
                      <m:t>}  </m:t>
                    </m:r>
                    <m:r>
                      <a:rPr lang="en-US" b="0" i="1" kern="0" smtClean="0">
                        <a:latin typeface="Cambria Math"/>
                      </a:rPr>
                      <m:t>𝑖</m:t>
                    </m:r>
                    <m:r>
                      <a:rPr lang="en-US" b="0" i="1" kern="0" smtClean="0">
                        <a:latin typeface="Cambria Math"/>
                      </a:rPr>
                      <m:t>=1,…, </m:t>
                    </m:r>
                    <m:r>
                      <a:rPr lang="en-US" b="0" i="1" kern="0" smtClean="0">
                        <a:latin typeface="Cambria Math"/>
                      </a:rPr>
                      <m:t>𝑛</m:t>
                    </m:r>
                  </m:oMath>
                </a14:m>
                <a:endParaRPr lang="en-US" kern="0" dirty="0" smtClean="0"/>
              </a:p>
              <a:p>
                <a:pPr marL="0" indent="0" algn="just">
                  <a:buFontTx/>
                  <a:buNone/>
                </a:pPr>
                <a:endParaRPr lang="en-US" kern="0" dirty="0"/>
              </a:p>
              <a:p>
                <a:pPr marL="0" indent="0" algn="just">
                  <a:buFontTx/>
                  <a:buNone/>
                </a:pPr>
                <a:endParaRPr lang="en-US" kern="0" dirty="0" smtClean="0"/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290394"/>
                <a:ext cx="8305800" cy="1214806"/>
              </a:xfrm>
              <a:prstGeom prst="rect">
                <a:avLst/>
              </a:prstGeom>
              <a:blipFill rotWithShape="1">
                <a:blip r:embed="rId6"/>
                <a:stretch>
                  <a:fillRect l="-734" t="-2010" b="-336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2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Jointly Gaussian Random Variables</a:t>
            </a:r>
            <a:endParaRPr lang="en-US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3"/>
              <p:cNvSpPr txBox="1">
                <a:spLocks noChangeArrowheads="1"/>
              </p:cNvSpPr>
              <p:nvPr/>
            </p:nvSpPr>
            <p:spPr bwMode="auto">
              <a:xfrm>
                <a:off x="304800" y="1066800"/>
                <a:ext cx="8305800" cy="1718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b="1" kern="0" dirty="0" smtClean="0"/>
                  <a:t>Partial Proof: </a:t>
                </a:r>
                <a:r>
                  <a:rPr lang="en-US" kern="0" dirty="0" smtClean="0"/>
                  <a:t>(see Anderson &amp; Moore Appendix A for full details)</a:t>
                </a:r>
                <a:endParaRPr lang="en-US" b="1" kern="0" dirty="0" smtClean="0"/>
              </a:p>
              <a:p>
                <a:pPr lvl="1">
                  <a:spcBef>
                    <a:spcPts val="1200"/>
                  </a:spcBef>
                </a:pPr>
                <a:r>
                  <a:rPr lang="en-US" b="1" kern="0" dirty="0" smtClean="0"/>
                  <a:t>Mean:</a:t>
                </a:r>
                <a:r>
                  <a:rPr lang="en-US" b="0" kern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  <m:acc>
                          <m:accPr>
                            <m:chr m:val="⃗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US" b="0" i="1" kern="0" smtClean="0">
                            <a:latin typeface="Cambria Math"/>
                          </a:rPr>
                          <m:t>+</m:t>
                        </m:r>
                        <m:r>
                          <a:rPr lang="en-US" b="0" i="1" kern="0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  <m:acc>
                          <m:accPr>
                            <m:chr m:val="⃗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b="0" i="1" kern="0" smtClean="0">
                        <a:latin typeface="Cambria Math"/>
                      </a:rPr>
                      <m:t>+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𝐴</m:t>
                    </m:r>
                    <m:r>
                      <a:rPr lang="en-US" b="0" i="1" kern="0" smtClean="0">
                        <a:latin typeface="Cambria Math"/>
                      </a:rPr>
                      <m:t> 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kern="0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b="0" i="1" kern="0" smtClean="0">
                        <a:latin typeface="Cambria Math"/>
                      </a:rPr>
                      <m:t>+</m:t>
                    </m:r>
                    <m:r>
                      <a:rPr lang="en-US" b="0" i="1" kern="0" smtClean="0">
                        <a:latin typeface="Cambria Math"/>
                      </a:rPr>
                      <m:t>𝑏</m:t>
                    </m:r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𝐴</m:t>
                    </m:r>
                    <m:acc>
                      <m:accPr>
                        <m:chr m:val="⃗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latin typeface="Cambria Math"/>
                          </a:rPr>
                          <m:t>𝜇</m:t>
                        </m:r>
                      </m:e>
                    </m:acc>
                    <m:r>
                      <a:rPr lang="en-US" b="0" i="1" kern="0" dirty="0" smtClean="0">
                        <a:latin typeface="Cambria Math"/>
                      </a:rPr>
                      <m:t>+</m:t>
                    </m:r>
                    <m:r>
                      <a:rPr lang="en-US" b="0" i="1" kern="0" dirty="0" smtClean="0">
                        <a:latin typeface="Cambria Math"/>
                      </a:rPr>
                      <m:t>𝑏</m:t>
                    </m:r>
                    <m:r>
                      <a:rPr lang="en-US" b="0" i="1" kern="0" smtClean="0">
                        <a:latin typeface="Cambria Math"/>
                      </a:rPr>
                      <m:t>;</m:t>
                    </m:r>
                  </m:oMath>
                </a14:m>
                <a:endParaRPr lang="en-US" b="0" kern="0" dirty="0" smtClean="0"/>
              </a:p>
              <a:p>
                <a:pPr lvl="1" algn="just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b="1" kern="0" dirty="0" smtClean="0"/>
                  <a:t>Variance:</a:t>
                </a:r>
                <a:r>
                  <a:rPr lang="en-US" kern="0" dirty="0" smtClean="0"/>
                  <a:t>     </a:t>
                </a:r>
                <a:r>
                  <a:rPr lang="en-US" kern="0" dirty="0"/>
                  <a:t> </a:t>
                </a:r>
                <a:endParaRPr lang="en-US" kern="0" dirty="0" smtClean="0"/>
              </a:p>
              <a:p>
                <a:pPr marL="457200" lvl="1" indent="0" algn="ctr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𝜇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d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𝐴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𝜇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d>
                          </m:e>
                        </m:d>
                      </m:e>
                    </m:d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r>
                      <a:rPr lang="en-US" b="0" i="1" kern="0" smtClean="0">
                        <a:latin typeface="Cambria Math"/>
                      </a:rPr>
                      <m:t>[ 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  <m:d>
                          <m:d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⃗"/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</m:acc>
                          </m:e>
                        </m:d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  <m:sSup>
                          <m:sSup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endChr m:val="]"/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𝜇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kern="0" smtClean="0"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  <m:r>
                          <a:rPr lang="en-US" b="0" i="1" kern="0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𝐴</m:t>
                    </m:r>
                    <m:r>
                      <a:rPr lang="en-US" b="0" i="1" kern="0" smtClean="0">
                        <a:latin typeface="Cambria Math"/>
                      </a:rPr>
                      <m:t> </m:t>
                    </m:r>
                    <m:r>
                      <a:rPr lang="en-US" b="0" i="1" kern="0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kern="0" smtClean="0"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⃗"/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</m:acc>
                          </m:e>
                        </m:d>
                        <m:sSup>
                          <m:sSupPr>
                            <m:ctrlPr>
                              <a:rPr lang="en-US" b="0" i="1" kern="0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kern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b="0" i="1" kern="0" smtClean="0"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0" i="1" kern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kern="0" smtClean="0">
                                        <a:latin typeface="Cambria Math"/>
                                      </a:rPr>
                                      <m:t>𝜇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b="0" i="1" kern="0" smtClean="0"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kern="0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1" kern="0" smtClean="0"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latin typeface="Cambria Math"/>
                      </a:rPr>
                      <m:t>𝐴</m:t>
                    </m:r>
                    <m:r>
                      <a:rPr lang="en-US" b="0" i="1" kern="0" smtClean="0">
                        <a:latin typeface="Cambria Math"/>
                      </a:rPr>
                      <m:t> </m:t>
                    </m:r>
                    <m:r>
                      <a:rPr lang="en-US" b="0" i="1" kern="0" smtClean="0">
                        <a:latin typeface="Cambria Math"/>
                      </a:rPr>
                      <m:t>𝐾</m:t>
                    </m:r>
                    <m:r>
                      <a:rPr lang="en-US" b="0" i="1" kern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kern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kern="0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kern="0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kern="0" dirty="0" smtClean="0"/>
                  <a:t> </a:t>
                </a:r>
                <a:endParaRPr lang="en-US" kern="0" dirty="0"/>
              </a:p>
            </p:txBody>
          </p:sp>
        </mc:Choice>
        <mc:Fallback>
          <p:sp>
            <p:nvSpPr>
              <p:cNvPr id="1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066800"/>
                <a:ext cx="8305800" cy="1718231"/>
              </a:xfrm>
              <a:prstGeom prst="rect">
                <a:avLst/>
              </a:prstGeom>
              <a:blipFill rotWithShape="1">
                <a:blip r:embed="rId3"/>
                <a:stretch>
                  <a:fillRect l="-734" t="-1418" b="-322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3996769"/>
            <a:ext cx="8305800" cy="171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1" kern="0" dirty="0" smtClean="0"/>
              <a:t>Fact: </a:t>
            </a:r>
            <a:r>
              <a:rPr lang="en-US" kern="0" dirty="0" smtClean="0"/>
              <a:t>Jointly Gaussian RVs are independent </a:t>
            </a:r>
            <a:r>
              <a:rPr lang="en-US" kern="0" dirty="0" err="1" smtClean="0"/>
              <a:t>iff</a:t>
            </a:r>
            <a:r>
              <a:rPr lang="en-US" kern="0" dirty="0" smtClean="0"/>
              <a:t> they are uncorrelated</a:t>
            </a:r>
          </a:p>
        </p:txBody>
      </p:sp>
    </p:spTree>
    <p:extLst>
      <p:ext uri="{BB962C8B-B14F-4D97-AF65-F5344CB8AC3E}">
        <p14:creationId xmlns:p14="http://schemas.microsoft.com/office/powerpoint/2010/main" val="5581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944562"/>
          </a:xfrm>
        </p:spPr>
        <p:txBody>
          <a:bodyPr/>
          <a:lstStyle/>
          <a:p>
            <a:r>
              <a:rPr lang="en-US" dirty="0" smtClean="0"/>
              <a:t>Conditional Density of Jointly Gaussian RVs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76400"/>
                <a:ext cx="8610600" cy="23923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Assume that 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dirty="0" smtClean="0"/>
                  <a:t>(state) and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n-US" dirty="0" smtClean="0"/>
                  <a:t>(measurements) are jointly Gaussian RVs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/>
                              </a:rPr>
                              <m:t>  </m:t>
                            </m:r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Mean: </a:t>
                </a:r>
                <a:r>
                  <a:rPr lang="en-US" dirty="0" smtClean="0"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/>
                            <a:ea typeface="Cambria Math"/>
                            <a:cs typeface="Times New Roman"/>
                          </a:rPr>
                          <m:t>z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dirty="0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dirty="0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/>
                      </a:rPr>
                      <m:t>                  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Variance: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𝑧𝑧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,  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𝑦𝑥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>
                  <a:ea typeface="Cambria Math"/>
                  <a:cs typeface="Times New Roman"/>
                </a:endParaRPr>
              </a:p>
              <a:p>
                <a:pPr marL="57150" indent="0">
                  <a:spcAft>
                    <a:spcPts val="1200"/>
                  </a:spcAft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Goal: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, which will define the probability of the state given measurements (with n=dim(x) and m=dim(y)): </a:t>
                </a: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𝑛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𝑧𝑧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−1/2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𝑧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𝑧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𝑧𝑧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𝑧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𝑧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How do we simplify this?</a:t>
                </a:r>
              </a:p>
              <a:p>
                <a:pPr marL="800100" lvl="1"/>
                <a:r>
                  <a:rPr lang="en-US" dirty="0" smtClean="0">
                    <a:ea typeface="Cambria Math"/>
                    <a:cs typeface="Times New Roman"/>
                  </a:rPr>
                  <a:t>Find expression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𝑧𝑧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800100" lvl="1"/>
                <a:r>
                  <a:rPr lang="en-US" dirty="0" smtClean="0">
                    <a:ea typeface="Cambria Math"/>
                    <a:cs typeface="Times New Roman"/>
                  </a:rPr>
                  <a:t>Simplify exponents</a:t>
                </a: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                                                          </a:t>
                </a: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76400"/>
                <a:ext cx="8610600" cy="2392363"/>
              </a:xfrm>
              <a:blipFill rotWithShape="1">
                <a:blip r:embed="rId3"/>
                <a:stretch>
                  <a:fillRect l="-708" t="-1276" b="-98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26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Conditional Density </a:t>
            </a:r>
            <a:r>
              <a:rPr lang="en-US" sz="2400" dirty="0" smtClean="0"/>
              <a:t>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990600"/>
                <a:ext cx="8305800" cy="3962400"/>
              </a:xfrm>
            </p:spPr>
            <p:txBody>
              <a:bodyPr/>
              <a:lstStyle/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𝑥</m:t>
                              </m:r>
                            </m:e>
                          </m:acc>
                        </m:e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𝑛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𝑧𝑧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−1/2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−1/2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𝑧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𝑧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𝑧𝑧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𝑧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𝑧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u="sng" dirty="0" smtClean="0">
                    <a:ea typeface="Cambria Math"/>
                    <a:cs typeface="Times New Roman"/>
                  </a:rPr>
                  <a:t>Determinant:</a:t>
                </a:r>
                <a:endParaRPr lang="en-US" u="sng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𝑥𝑦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𝐼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, then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𝑇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𝑧𝑧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1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  <a:cs typeface="Times New Roman"/>
                      </a:rPr>
                      <m:t>≡∑</m:t>
                    </m:r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Then: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𝑧𝑧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</m:e>
                        </m:d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𝑧𝑧</m:t>
                                </m:r>
                              </m:sub>
                            </m:sSub>
                          </m:e>
                        </m:d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𝑧𝑧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b="0" i="1" dirty="0" smtClean="0">
                  <a:latin typeface="Cambria Math"/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𝑦𝑦</m:t>
                                </m:r>
                              </m:sub>
                            </m:sSub>
                          </m:e>
                        </m:d>
                      </m:e>
                    </m:func>
                    <m:func>
                      <m:funcPr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ea typeface="Cambria Math"/>
                            <a:cs typeface="Times New Roman"/>
                          </a:rPr>
                          <m:t>det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𝑥𝑥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𝑥𝑦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𝑦𝑦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−1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𝑥𝑦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𝑦𝑦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𝑄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|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u="sng" dirty="0" smtClean="0">
                    <a:ea typeface="Cambria Math"/>
                    <a:cs typeface="Times New Roman"/>
                  </a:rPr>
                  <a:t>Exponent</a:t>
                </a:r>
                <a:r>
                  <a:rPr lang="en-US" u="sng" dirty="0">
                    <a:ea typeface="Cambria Math"/>
                    <a:cs typeface="Times New Roman"/>
                  </a:rPr>
                  <a:t>:</a:t>
                </a:r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𝑧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𝑧𝑧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𝑧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𝑧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mPr>
                              <m:m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−1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Σ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𝑇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i="1" dirty="0" smtClean="0">
                    <a:latin typeface="Cambria Math"/>
                    <a:ea typeface="Cambria Math"/>
                    <a:cs typeface="Times New Roman"/>
                  </a:rPr>
                  <a:t>       </a:t>
                </a:r>
              </a:p>
              <a:p>
                <a:pPr marL="57150" indent="0">
                  <a:buNone/>
                </a:pPr>
                <a:r>
                  <a:rPr lang="en-US" b="0" dirty="0" smtClean="0">
                    <a:ea typeface="Cambria Math"/>
                    <a:cs typeface="Times New Roman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b="0" i="0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  <a:cs typeface="Times New Roman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  <a:cs typeface="Times New Roman"/>
                                          </a:rPr>
                                          <m:t>𝜇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𝑥</m:t>
                                    </m:r>
                                    <m:r>
                                      <a:rPr lang="en-US" b="0" i="0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|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T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Q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</m:t>
                        </m:r>
                      </m:sub>
                      <m:sup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𝜇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ea typeface="Cambria Math"/>
                                <a:cs typeface="Times New Roman"/>
                              </a:rPr>
                              <m:t>|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en-US" b="0" i="0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T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Q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𝑦𝑦</m:t>
                        </m:r>
                      </m:sub>
                      <m:sup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p>
                    </m:sSubSup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</m:t>
                        </m:r>
                      </m:e>
                    </m:acc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</m:t>
                        </m:r>
                      </m:e>
                    </m:acc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)</m:t>
                    </m:r>
                  </m:oMath>
                </a14:m>
                <a:r>
                  <a:rPr lang="en-US" b="0" dirty="0" smtClean="0">
                    <a:ea typeface="Cambria Math"/>
                    <a:cs typeface="Times New Roman"/>
                  </a:rPr>
                  <a:t> </a:t>
                </a:r>
              </a:p>
              <a:p>
                <a:pPr marL="57150" indent="0">
                  <a:buNone/>
                </a:pPr>
                <a:endParaRPr lang="en-US" sz="800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b="0" dirty="0" smtClean="0">
                    <a:ea typeface="Cambria Math"/>
                    <a:cs typeface="Times New Roman"/>
                  </a:rPr>
                  <a:t>Where: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𝑥𝑦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𝑦𝑦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            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𝑥𝑦</m:t>
                          </m:r>
                        </m:sub>
                      </m:sSub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𝑦𝑦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−1</m:t>
                          </m:r>
                        </m:sup>
                      </m:sSubSup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𝑥𝑦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b="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                                                          </a:t>
                </a: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90600"/>
                <a:ext cx="8305800" cy="3962400"/>
              </a:xfrm>
              <a:blipFill rotWithShape="1">
                <a:blip r:embed="rId3"/>
                <a:stretch>
                  <a:fillRect l="-73" b="-44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4648200" y="1143000"/>
            <a:ext cx="3657600" cy="3048000"/>
            <a:chOff x="4648200" y="1143000"/>
            <a:chExt cx="3657600" cy="3048000"/>
          </a:xfrm>
        </p:grpSpPr>
        <p:sp>
          <p:nvSpPr>
            <p:cNvPr id="2" name="Rectangle 1"/>
            <p:cNvSpPr/>
            <p:nvPr/>
          </p:nvSpPr>
          <p:spPr>
            <a:xfrm>
              <a:off x="4648200" y="1143000"/>
              <a:ext cx="609600" cy="406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00" y="3657600"/>
              <a:ext cx="14478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8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143000"/>
                <a:ext cx="8686800" cy="3962400"/>
              </a:xfrm>
            </p:spPr>
            <p:txBody>
              <a:bodyPr/>
              <a:lstStyle/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Substitute the newly derived expressions into p(</a:t>
                </a:r>
                <a:r>
                  <a:rPr lang="en-US" dirty="0" err="1" smtClean="0">
                    <a:ea typeface="Cambria Math"/>
                    <a:cs typeface="Times New Roman"/>
                  </a:rPr>
                  <a:t>x|y</a:t>
                </a:r>
                <a:r>
                  <a:rPr lang="en-US" dirty="0" smtClean="0">
                    <a:ea typeface="Cambria Math"/>
                    <a:cs typeface="Times New Roman"/>
                  </a:rPr>
                  <a:t>) to yield:</a:t>
                </a: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cs typeface="Times New Roman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𝑥</m:t>
                              </m:r>
                            </m:e>
                          </m:acc>
                        </m:e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</m:e>
                          </m:acc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𝑦𝑦</m:t>
                                          </m:r>
                                        </m:sub>
                                      </m:sSub>
                                    </m:e>
                                  </m:d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|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/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/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Sup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acc>
                                                    <m:accPr>
                                                      <m:chr m:val="⃗"/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</m:acc>
                                                  <m:r>
                                                    <a:rPr lang="en-US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  <m:t>−</m:t>
                                                  </m:r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acc>
                                                        <m:accPr>
                                                          <m:chr m:val="̅"/>
                                                          <m:ctrlPr>
                                                            <a:rPr lang="en-US" i="1">
                                                              <a:latin typeface="Cambria Math"/>
                                                              <a:ea typeface="Cambria Math"/>
                                                              <a:cs typeface="Times New Roman"/>
                                                            </a:rPr>
                                                          </m:ctrlPr>
                                                        </m:accPr>
                                                        <m:e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  <a:ea typeface="Cambria Math"/>
                                                              <a:cs typeface="Times New Roman"/>
                                                            </a:rPr>
                                                            <m:t>𝜇</m:t>
                                                          </m:r>
                                                        </m:e>
                                                      </m:acc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𝑥</m:t>
                                                      </m:r>
                                                      <m:r>
                                                        <a:rPr lang="en-US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|</m:t>
                                                      </m:r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T</m:t>
                                              </m:r>
                                            </m:sup>
                                          </m:sSup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Q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𝑥</m:t>
                                          </m:r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|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−</m:t>
                                          </m:r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1</m:t>
                                          </m:r>
                                        </m:sup>
                                      </m:sSubSup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  <m:t>𝜇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|</m:t>
                                              </m:r>
                                              <m: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Sup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acc>
                                                    <m:accPr>
                                                      <m:chr m:val="⃗"/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𝑦</m:t>
                                                      </m:r>
                                                    </m:e>
                                                  </m:acc>
                                                  <m:r>
                                                    <a:rPr lang="en-US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  <m:t>−</m:t>
                                                  </m:r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  <a:cs typeface="Times New Roman"/>
                                                        </a:rPr>
                                                        <m:t>𝑦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T</m:t>
                                              </m:r>
                                            </m:sup>
                                          </m:sSup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Q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𝑦𝑦</m:t>
                                          </m:r>
                                        </m:sub>
                                        <m:sup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−</m:t>
                                          </m:r>
                                          <m:r>
                                            <a:rPr lang="en-US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1</m:t>
                                          </m:r>
                                        </m:sup>
                                      </m:sSubSup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</m:ctrlPr>
                                            </m:dPr>
                                            <m:e>
                                              <m:acc>
                                                <m:accPr>
                                                  <m:chr m:val="⃗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</m:acc>
                                              <m:r>
                                                <a:rPr lang="en-US">
                                                  <a:latin typeface="Cambria Math"/>
                                                  <a:ea typeface="Cambria Math"/>
                                                  <a:cs typeface="Times New Roman"/>
                                                </a:rPr>
                                                <m:t>−</m:t>
                                              </m:r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  <a:cs typeface="Times New Roman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</m:acc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/>
                              </m:sSup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𝑇</m:t>
                                  </m:r>
                                </m:sup>
                              </m:sSup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𝑦𝑦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1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u="sng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              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𝜋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|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/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  <a:cs typeface="Times New Roman"/>
                                            </a:rPr>
                                            <m:t>𝜇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|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𝑇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|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1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𝜇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|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b="1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Result: </a:t>
                </a:r>
                <a:r>
                  <a:rPr lang="en-US" dirty="0" smtClean="0">
                    <a:ea typeface="Cambria Math"/>
                    <a:cs typeface="Times New Roman"/>
                  </a:rPr>
                  <a:t>The Conditional Density </a:t>
                </a:r>
                <a:r>
                  <a:rPr lang="en-US" i="1" dirty="0" smtClean="0">
                    <a:ea typeface="Cambria Math"/>
                    <a:cs typeface="Times New Roman"/>
                  </a:rPr>
                  <a:t>is a Gaussian </a:t>
                </a:r>
                <a:r>
                  <a:rPr lang="en-US" dirty="0" smtClean="0">
                    <a:ea typeface="Cambria Math"/>
                    <a:cs typeface="Times New Roman"/>
                  </a:rPr>
                  <a:t>pdf</a:t>
                </a:r>
              </a:p>
              <a:p>
                <a:pPr marL="57150" indent="0">
                  <a:buNone/>
                </a:pPr>
                <a:endParaRPr lang="en-US" i="1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Next: </a:t>
                </a:r>
                <a:r>
                  <a:rPr lang="en-US" dirty="0" smtClean="0">
                    <a:ea typeface="Cambria Math"/>
                    <a:cs typeface="Times New Roman"/>
                  </a:rPr>
                  <a:t>Develop expressions for each of the key terms</a:t>
                </a:r>
                <a:endParaRPr lang="en-US" i="1" dirty="0" smtClean="0">
                  <a:ea typeface="Cambria Math"/>
                  <a:cs typeface="Times New Roman"/>
                </a:endParaRP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143000"/>
                <a:ext cx="8686800" cy="3962400"/>
              </a:xfrm>
              <a:blipFill rotWithShape="1">
                <a:blip r:embed="rId3"/>
                <a:stretch>
                  <a:fillRect l="-70" t="-615" b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  <a:ln w="19050"/>
        </p:spPr>
        <p:txBody>
          <a:bodyPr/>
          <a:lstStyle/>
          <a:p>
            <a:r>
              <a:rPr lang="en-US" dirty="0" smtClean="0"/>
              <a:t>Conditional Density </a:t>
            </a:r>
            <a:r>
              <a:rPr lang="en-US" sz="2400" dirty="0" smtClean="0"/>
              <a:t>(continued)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514600" y="1752600"/>
            <a:ext cx="6858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67000" y="2286000"/>
            <a:ext cx="6858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391400" y="1676400"/>
            <a:ext cx="8382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248400" y="2209800"/>
            <a:ext cx="8382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94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143000"/>
                <a:ext cx="8686800" cy="3962400"/>
              </a:xfrm>
            </p:spPr>
            <p:txBody>
              <a:bodyPr/>
              <a:lstStyle/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Consider the system:</a:t>
                </a:r>
              </a:p>
              <a:p>
                <a:pPr marL="57150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white, Gaussian, and zero mean:</a:t>
                </a:r>
              </a:p>
              <a:p>
                <a:pPr marL="57150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Times New Roman"/>
                        </a:rPr>
                        <m:t>                      </m:t>
                      </m:r>
                      <m:r>
                        <a:rPr lang="en-US" i="1" smtClean="0">
                          <a:latin typeface="Cambria Math"/>
                          <a:ea typeface="Cambria Math"/>
                          <a:cs typeface="Times New Roman"/>
                        </a:rPr>
                        <m:t>⋮</m:t>
                      </m:r>
                    </m:oMath>
                  </m:oMathPara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−2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⋯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       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𝐼</m:t>
                    </m:r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57150" indent="0">
                  <a:buNone/>
                </a:pPr>
                <a:r>
                  <a:rPr lang="en-US" dirty="0" smtClean="0">
                    <a:ea typeface="Cambria Math"/>
                    <a:cs typeface="Times New Roman"/>
                  </a:rPr>
                  <a:t>From (*),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a linear combination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(Gaussian RV) and linear transform of process noise samples (drawn from Gaussian).  Since they are assumed </a:t>
                </a:r>
                <a:r>
                  <a:rPr lang="en-US" i="1" dirty="0" smtClean="0">
                    <a:ea typeface="Cambria Math"/>
                    <a:cs typeface="Times New Roman"/>
                  </a:rPr>
                  <a:t>independent, </a:t>
                </a:r>
                <a:r>
                  <a:rPr lang="en-US" dirty="0" smtClean="0">
                    <a:ea typeface="Cambria Math"/>
                    <a:cs typeface="Times New Roman"/>
                  </a:rPr>
                  <a:t>they are “jointly Gaussian”</a:t>
                </a:r>
                <a:endParaRPr lang="en-US" dirty="0">
                  <a:ea typeface="Cambria Math"/>
                  <a:cs typeface="Times New Roman"/>
                </a:endParaRP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143000"/>
                <a:ext cx="8686800" cy="3962400"/>
              </a:xfrm>
              <a:blipFill rotWithShape="1">
                <a:blip r:embed="rId3"/>
                <a:stretch>
                  <a:fillRect l="-70" t="-615" b="-17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  <a:ln w="19050"/>
        </p:spPr>
        <p:txBody>
          <a:bodyPr/>
          <a:lstStyle/>
          <a:p>
            <a:r>
              <a:rPr lang="en-US" dirty="0" smtClean="0"/>
              <a:t>Linear Discrete Time Systems</a:t>
            </a:r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"/>
              <p:cNvSpPr txBox="1"/>
              <p:nvPr/>
            </p:nvSpPr>
            <p:spPr>
              <a:xfrm>
                <a:off x="838200" y="1676400"/>
                <a:ext cx="746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=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76400"/>
                <a:ext cx="74676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1311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>
            <a:off x="3429000" y="1600200"/>
            <a:ext cx="6858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"/>
              <p:cNvSpPr txBox="1"/>
              <p:nvPr/>
            </p:nvSpPr>
            <p:spPr>
              <a:xfrm>
                <a:off x="914400" y="2678668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+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=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678668"/>
                <a:ext cx="7848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1311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"/>
              <p:cNvSpPr txBox="1"/>
              <p:nvPr/>
            </p:nvSpPr>
            <p:spPr>
              <a:xfrm>
                <a:off x="1143000" y="3276600"/>
                <a:ext cx="4038600" cy="658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,0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η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    (∗)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276600"/>
                <a:ext cx="4038600" cy="6587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038600" y="1219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 constant term later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1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4724400"/>
              </a:xfrm>
            </p:spPr>
            <p:txBody>
              <a:bodyPr/>
              <a:lstStyle/>
              <a:p>
                <a:pPr marL="57150" indent="0"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Proposition: </a:t>
                </a:r>
                <a:r>
                  <a:rPr lang="en-US" dirty="0" smtClean="0">
                    <a:ea typeface="Cambria Math"/>
                    <a:cs typeface="Times New Roman"/>
                  </a:rPr>
                  <a:t>(see Appendix A of Anderson &amp; Moore)</a:t>
                </a:r>
              </a:p>
              <a:p>
                <a:pPr marL="800100" lvl="1"/>
                <a:r>
                  <a:rPr lang="en-US" dirty="0" smtClean="0">
                    <a:ea typeface="Cambria Math"/>
                    <a:cs typeface="Times New Roman"/>
                  </a:rPr>
                  <a:t>Linear transformation and additions of Gaussian RVs are Gaussian RVs</a:t>
                </a:r>
              </a:p>
              <a:p>
                <a:pPr marL="800100"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Times New Roman"/>
                      </a:rPr>
                      <m:t>∴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a Gaussian RV</a:t>
                </a:r>
              </a:p>
              <a:p>
                <a:pPr marL="514350" lvl="1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114300" indent="0"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Measurement Equation </a:t>
                </a:r>
              </a:p>
              <a:p>
                <a:pPr marL="857250"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𝜔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the sum of two independent Gaussians, and therefore jointly Gaussian </a:t>
                </a:r>
              </a:p>
              <a:p>
                <a:pPr marL="857250"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∴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ea typeface="Cambria Math"/>
                    <a:cs typeface="Times New Roman"/>
                  </a:rPr>
                  <a:t> </a:t>
                </a:r>
                <a:r>
                  <a:rPr lang="en-US" dirty="0" smtClean="0">
                    <a:ea typeface="Cambria Math"/>
                    <a:cs typeface="Times New Roman"/>
                  </a:rPr>
                  <a:t>is </a:t>
                </a:r>
                <a:r>
                  <a:rPr lang="en-US" dirty="0">
                    <a:ea typeface="Cambria Math"/>
                    <a:cs typeface="Times New Roman"/>
                  </a:rPr>
                  <a:t>a Gaussian </a:t>
                </a:r>
                <a:r>
                  <a:rPr lang="en-US" dirty="0" smtClean="0">
                    <a:ea typeface="Cambria Math"/>
                    <a:cs typeface="Times New Roman"/>
                  </a:rPr>
                  <a:t>RV</a:t>
                </a:r>
              </a:p>
              <a:p>
                <a:pPr marL="571500" lvl="1" indent="0">
                  <a:buNone/>
                </a:pPr>
                <a:endParaRPr lang="en-US" dirty="0">
                  <a:ea typeface="Cambria Math"/>
                  <a:cs typeface="Times New Roman"/>
                </a:endParaRPr>
              </a:p>
              <a:p>
                <a:pPr marL="171450" indent="0"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Means </a:t>
                </a:r>
                <a:r>
                  <a:rPr lang="en-US" dirty="0" smtClean="0">
                    <a:ea typeface="Cambria Math"/>
                    <a:cs typeface="Times New Roman"/>
                  </a:rPr>
                  <a:t>of these Gaussians:</a:t>
                </a:r>
              </a:p>
              <a:p>
                <a:pPr marL="914400"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]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,0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i="1">
                                <a:latin typeface="Cambria Math"/>
                              </a:rPr>
                              <m:t>=0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+1</m:t>
                                </m:r>
                              </m:sub>
                            </m:sSub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η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628650" lvl="1" indent="0">
                  <a:buNone/>
                </a:pPr>
                <a:r>
                  <a:rPr lang="en-US" b="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,0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i="1">
                                <a:latin typeface="Cambria Math"/>
                              </a:rPr>
                              <m:t>=0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+1</m:t>
                                </m:r>
                              </m:sub>
                            </m:sSub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η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]=  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,0</m:t>
                        </m:r>
                      </m:sub>
                    </m:sSub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0" dirty="0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1314450" lvl="2">
                  <a:spcBef>
                    <a:spcPts val="1800"/>
                  </a:spcBef>
                </a:pPr>
                <a:r>
                  <a:rPr lang="en-US" i="1" dirty="0" smtClean="0">
                    <a:ea typeface="Cambria Math"/>
                    <a:cs typeface="Times New Roman"/>
                  </a:rPr>
                  <a:t>Note Recursion</a:t>
                </a:r>
                <a:r>
                  <a:rPr lang="en-US" dirty="0" smtClean="0">
                    <a:ea typeface="Cambria Math"/>
                    <a:cs typeface="Times New Roman"/>
                  </a:rPr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+1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</a:t>
                </a:r>
              </a:p>
              <a:p>
                <a:pPr marL="1085850" lvl="2" indent="0">
                  <a:buNone/>
                </a:pPr>
                <a:endParaRPr lang="en-US" sz="800" dirty="0" smtClean="0">
                  <a:ea typeface="Cambria Math"/>
                  <a:cs typeface="Times New Roman"/>
                </a:endParaRPr>
              </a:p>
              <a:p>
                <a:pPr marL="914400"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1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endParaRPr lang="en-US" i="1" dirty="0" smtClean="0">
                  <a:ea typeface="Cambria Math"/>
                  <a:cs typeface="Times New Roman"/>
                </a:endParaRPr>
              </a:p>
              <a:p>
                <a:pPr marL="228600" indent="0">
                  <a:buNone/>
                </a:pPr>
                <a:endParaRPr lang="en-US" sz="800" b="1" dirty="0" smtClean="0">
                  <a:ea typeface="Cambria Math"/>
                  <a:cs typeface="Times New Roman"/>
                </a:endParaRPr>
              </a:p>
              <a:p>
                <a:pPr marL="228600" indent="0">
                  <a:buNone/>
                </a:pPr>
                <a:endParaRPr lang="en-US" b="1" dirty="0" smtClean="0">
                  <a:ea typeface="Cambria Math"/>
                  <a:cs typeface="Times New Roman"/>
                </a:endParaRPr>
              </a:p>
            </p:txBody>
          </p:sp>
        </mc:Choice>
        <mc:Fallback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4724400"/>
              </a:xfrm>
              <a:blipFill rotWithShape="1">
                <a:blip r:embed="rId3"/>
                <a:stretch>
                  <a:fillRect l="-73" t="-516" b="-9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  <a:ln w="19050"/>
        </p:spPr>
        <p:txBody>
          <a:bodyPr/>
          <a:lstStyle/>
          <a:p>
            <a:r>
              <a:rPr lang="en-US" dirty="0" smtClean="0"/>
              <a:t>Linear Discrete Time Systems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696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5562600"/>
              </a:xfrm>
            </p:spPr>
            <p:txBody>
              <a:bodyPr/>
              <a:lstStyle/>
              <a:p>
                <a:pPr marL="0" indent="0">
                  <a:spcAft>
                    <a:spcPts val="1800"/>
                  </a:spcAft>
                  <a:buNone/>
                </a:pPr>
                <a:r>
                  <a:rPr lang="en-US" b="1" dirty="0" smtClean="0">
                    <a:ea typeface="Cambria Math"/>
                    <a:cs typeface="Times New Roman"/>
                  </a:rPr>
                  <a:t>Covariance</a:t>
                </a:r>
                <a:r>
                  <a:rPr lang="en-US" b="1" dirty="0" smtClean="0">
                    <a:ea typeface="Cambria Math"/>
                    <a:cs typeface="Times New Roman"/>
                  </a:rPr>
                  <a:t> </a:t>
                </a:r>
                <a:r>
                  <a:rPr lang="en-US" dirty="0" smtClean="0">
                    <a:ea typeface="Cambria Math"/>
                    <a:cs typeface="Times New Roman"/>
                  </a:rPr>
                  <a:t>of </a:t>
                </a:r>
                <a:r>
                  <a:rPr lang="en-US" dirty="0" smtClean="0">
                    <a:ea typeface="Cambria Math"/>
                    <a:cs typeface="Times New Roman"/>
                  </a:rPr>
                  <a:t>the Gaussian state distribution:</a:t>
                </a:r>
                <a:endParaRPr lang="en-US" dirty="0" smtClean="0">
                  <a:ea typeface="Cambria Math"/>
                  <a:cs typeface="Times New Roman"/>
                </a:endParaRPr>
              </a:p>
              <a:p>
                <a:pPr marL="687388" lvl="1" indent="-225425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𝑙</m:t>
                                    </m:r>
                                  </m:sub>
                                </m:s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</m:oMath>
                </a14:m>
                <a:endParaRPr lang="en-US" b="1" i="1" dirty="0" smtClean="0">
                  <a:latin typeface="Cambria Math"/>
                  <a:ea typeface="Cambria Math"/>
                </a:endParaRPr>
              </a:p>
              <a:p>
                <a:pPr marL="461963" lvl="1" indent="0">
                  <a:buNone/>
                </a:pPr>
                <a:r>
                  <a:rPr lang="en-US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,0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)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1"/>
                                  </m:rPr>
                                  <a:rPr lang="en-US" sz="1600" i="1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>
                                        <a:latin typeface="Cambria Math"/>
                                      </a:rPr>
                                      <m:t>Φ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𝑚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sz="1600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l-GR" sz="1600" i="1">
                                    <a:latin typeface="Cambria Math"/>
                                  </a:rPr>
                                  <m:t>η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latin typeface="Cambria Math"/>
                          </a:rPr>
                          <m:t>]</m:t>
                        </m:r>
                        <m:sSup>
                          <m:sSup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0" smtClean="0">
                                    <a:latin typeface="Cambria Math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latin typeface="Cambria Math"/>
                                  </a:rPr>
                                  <m:t>Φ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𝑙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,0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1600" i="1">
                                <a:latin typeface="Cambria Math"/>
                              </a:rPr>
                              <m:t>)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+</m:t>
                                </m:r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1"/>
                                      </m:rPr>
                                      <a:rPr lang="en-US" sz="16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𝑙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−1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>
                                            <a:latin typeface="Cambria Math"/>
                                          </a:rPr>
                                          <m:t>Φ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𝑙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+1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en-US" sz="1600" i="1">
                                    <a:latin typeface="Cambria Math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i="1">
                                        <a:latin typeface="Cambria Math"/>
                                      </a:rPr>
                                      <m:t>η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/>
                              </a:rPr>
                              <m:t>]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</m:oMath>
                </a14:m>
                <a:endParaRPr lang="en-US" sz="1600" dirty="0" smtClean="0">
                  <a:ea typeface="Cambria Math"/>
                  <a:cs typeface="Times New Roman"/>
                </a:endParaRPr>
              </a:p>
              <a:p>
                <a:pPr marL="687388" lvl="1" indent="-225425">
                  <a:spcBef>
                    <a:spcPts val="1800"/>
                  </a:spcBef>
                </a:pPr>
                <a:r>
                  <a:rPr lang="en-US" b="0" dirty="0" smtClean="0">
                    <a:ea typeface="Cambria Math"/>
                    <a:cs typeface="Times New Roman"/>
                  </a:rPr>
                  <a:t>But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(</m:t>
                    </m:r>
                    <m:sSub>
                      <m:sSubPr>
                        <m:ctrl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x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−</m:t>
                    </m:r>
                    <m:sSub>
                      <m:sSubPr>
                        <m:ctrlP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x</m:t>
                            </m:r>
                          </m:e>
                        </m:acc>
                      </m:e>
                      <m:sub>
                        <m:r>
                          <a:rPr lang="en-US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latin typeface="Cambria Math"/>
                        <a:ea typeface="Cambria Math"/>
                        <a:cs typeface="Times New Roman"/>
                      </a:rPr>
                      <m:t>)</m:t>
                    </m:r>
                  </m:oMath>
                </a14:m>
                <a:r>
                  <a:rPr lang="en-US" i="1" dirty="0" smtClean="0">
                    <a:ea typeface="Cambria Math"/>
                    <a:cs typeface="Times New Roman"/>
                  </a:rPr>
                  <a:t>, </a:t>
                </a:r>
                <a:r>
                  <a:rPr lang="en-US" dirty="0" smtClean="0">
                    <a:ea typeface="Cambria Math"/>
                    <a:cs typeface="Times New Roman"/>
                  </a:rPr>
                  <a:t>and</a:t>
                </a:r>
                <a:r>
                  <a:rPr lang="en-US" i="1" dirty="0" smtClean="0">
                    <a:ea typeface="Cambria Math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  <a:cs typeface="Times New Roman"/>
                      </a:rPr>
                      <m:t>,…, 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i="1" dirty="0" smtClean="0">
                    <a:ea typeface="Cambria Math"/>
                    <a:cs typeface="Times New Roman"/>
                  </a:rPr>
                  <a:t> </a:t>
                </a:r>
                <a:r>
                  <a:rPr lang="en-US" dirty="0" smtClean="0">
                    <a:ea typeface="Cambria Math"/>
                    <a:cs typeface="Times New Roman"/>
                  </a:rPr>
                  <a:t>are </a:t>
                </a:r>
                <a:r>
                  <a:rPr lang="en-US" i="1" dirty="0" smtClean="0">
                    <a:ea typeface="Cambria Math"/>
                    <a:cs typeface="Times New Roman"/>
                  </a:rPr>
                  <a:t>independent, </a:t>
                </a:r>
                <a:r>
                  <a:rPr lang="en-US" dirty="0" smtClean="0">
                    <a:ea typeface="Cambria Math"/>
                    <a:cs typeface="Times New Roman"/>
                  </a:rPr>
                  <a:t>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,…, 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  <a:cs typeface="Times New Roman"/>
                          </a:rPr>
                          <m:t>−1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are uncorrelated. The expectation of many product terms will be zero.</a:t>
                </a:r>
              </a:p>
              <a:p>
                <a:pPr marL="1544638" lvl="3" indent="-225425">
                  <a:spcBef>
                    <a:spcPts val="1200"/>
                  </a:spcBef>
                </a:pPr>
                <a:r>
                  <a:rPr lang="en-US" dirty="0" smtClean="0">
                    <a:ea typeface="Cambria Math"/>
                    <a:cs typeface="Times New Roman"/>
                  </a:rPr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Sup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𝜂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Sup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𝜂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⋅0=0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   (since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is zero mean)</a:t>
                </a:r>
              </a:p>
              <a:p>
                <a:pPr marL="1544638" lvl="3" indent="-225425">
                  <a:spcBef>
                    <a:spcPts val="1200"/>
                  </a:spcBef>
                </a:pPr>
                <a:r>
                  <a:rPr lang="en-US" dirty="0" smtClean="0">
                    <a:ea typeface="Cambria Math"/>
                    <a:cs typeface="Times New Roman"/>
                  </a:rPr>
                  <a:t>E.g.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𝜂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𝑗</m:t>
                            </m:r>
                          </m:sub>
                        </m:sSub>
                        <m:sSubSup>
                          <m:sSubSupPr>
                            <m:ctrlP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𝜂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𝑘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𝑇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=0 </m:t>
                    </m:r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𝑗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𝑘</m:t>
                    </m:r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marL="687388" lvl="1" indent="-225425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𝑙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Φ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,0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  <m:sSubSup>
                      <m:sSub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Φ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,0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𝑙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sup>
                        </m:sSubSup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sup>
                        </m:sSubSup>
                      </m:e>
                    </m:nary>
                  </m:oMath>
                </a14:m>
                <a:endParaRPr lang="en-US" i="1" dirty="0" smtClean="0">
                  <a:ea typeface="Cambria Math"/>
                  <a:cs typeface="Times New Roman"/>
                </a:endParaRPr>
              </a:p>
              <a:p>
                <a:pPr marL="687388" lvl="1" indent="-225425">
                  <a:spcBef>
                    <a:spcPts val="1800"/>
                  </a:spcBef>
                  <a:spcAft>
                    <a:spcPts val="1200"/>
                  </a:spcAft>
                </a:pPr>
                <a:r>
                  <a:rPr lang="en-US" dirty="0" smtClean="0">
                    <a:ea typeface="Cambria Math"/>
                    <a:cs typeface="Times New Roman"/>
                  </a:rPr>
                  <a:t>We will be particularly interested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, which can be found recursively!</a:t>
                </a:r>
              </a:p>
              <a:p>
                <a:pPr marL="1087438" lvl="2" indent="-225425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+1,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  <m:r>
                      <a:rPr lang="en-US" b="0" i="1" smtClean="0">
                        <a:latin typeface="Cambria Math"/>
                        <a:ea typeface="Cambria Math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          </a:t>
                </a:r>
                <a:r>
                  <a:rPr lang="en-US" dirty="0" smtClean="0">
                    <a:solidFill>
                      <a:srgbClr val="FF0000"/>
                    </a:solidFill>
                    <a:ea typeface="Cambria Math"/>
                    <a:cs typeface="Times New Roman"/>
                  </a:rPr>
                  <a:t>(state covariance propagation)</a:t>
                </a:r>
                <a:r>
                  <a:rPr lang="en-US" dirty="0" smtClean="0">
                    <a:ea typeface="Cambria Math"/>
                    <a:cs typeface="Times New Roman"/>
                  </a:rPr>
                  <a:t> </a:t>
                </a:r>
                <a:endParaRPr lang="en-US" dirty="0" smtClean="0">
                  <a:ea typeface="Cambria Math"/>
                  <a:cs typeface="Times New Roman"/>
                </a:endParaRPr>
              </a:p>
              <a:p>
                <a:pPr marL="228600" indent="0">
                  <a:buNone/>
                </a:pPr>
                <a:endParaRPr lang="en-US" sz="800" b="1" dirty="0">
                  <a:ea typeface="Cambria Math"/>
                  <a:cs typeface="Times New Roman"/>
                </a:endParaRPr>
              </a:p>
            </p:txBody>
          </p:sp>
        </mc:Choice>
        <mc:Fallback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143000"/>
                <a:ext cx="8305800" cy="5562600"/>
              </a:xfrm>
              <a:blipFill rotWithShape="1">
                <a:blip r:embed="rId3"/>
                <a:stretch>
                  <a:fillRect l="-734" t="-439" r="-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  <a:ln w="19050"/>
        </p:spPr>
        <p:txBody>
          <a:bodyPr/>
          <a:lstStyle/>
          <a:p>
            <a:r>
              <a:rPr lang="en-US" dirty="0" smtClean="0"/>
              <a:t>Linear Discrete Time Systems</a:t>
            </a:r>
            <a:endParaRPr lang="en-US" sz="2400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2857500" y="5448300"/>
            <a:ext cx="304800" cy="685800"/>
          </a:xfrm>
          <a:prstGeom prst="rightBrace">
            <a:avLst>
              <a:gd name="adj1" fmla="val 3506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12298" y="5791200"/>
            <a:ext cx="1440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Cambria Math"/>
                <a:cs typeface="Times New Roman"/>
              </a:rPr>
              <a:t>Dynamic </a:t>
            </a:r>
          </a:p>
          <a:p>
            <a:r>
              <a:rPr lang="en-US" dirty="0" smtClean="0">
                <a:solidFill>
                  <a:srgbClr val="FF0000"/>
                </a:solidFill>
                <a:ea typeface="Cambria Math"/>
                <a:cs typeface="Times New Roman"/>
              </a:rPr>
              <a:t>covariance propagation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4000500" y="5448300"/>
            <a:ext cx="304800" cy="685800"/>
          </a:xfrm>
          <a:prstGeom prst="rightBrace">
            <a:avLst>
              <a:gd name="adj1" fmla="val 35066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98298" y="5791200"/>
            <a:ext cx="1440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Cambria Math"/>
                <a:cs typeface="Times New Roman"/>
              </a:rPr>
              <a:t>Effect of Process 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9646</TotalTime>
  <Words>2797</Words>
  <Application>Microsoft Office PowerPoint</Application>
  <PresentationFormat>On-screen Show (4:3)</PresentationFormat>
  <Paragraphs>139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2_TMT</vt:lpstr>
      <vt:lpstr>Estimation: Recap</vt:lpstr>
      <vt:lpstr>Jointly Gaussian Random Variables</vt:lpstr>
      <vt:lpstr>Jointly Gaussian Random Variables</vt:lpstr>
      <vt:lpstr>Conditional Density of Jointly Gaussian RVs</vt:lpstr>
      <vt:lpstr>Conditional Density (continued)</vt:lpstr>
      <vt:lpstr>Conditional Density (continued)</vt:lpstr>
      <vt:lpstr>Linear Discrete Time Systems</vt:lpstr>
      <vt:lpstr>Linear Discrete Time Systems</vt:lpstr>
      <vt:lpstr>Linear Discrete Time Systems</vt:lpstr>
      <vt:lpstr>Linear Discrete Time Systems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340</cp:revision>
  <cp:lastPrinted>2015-02-18T19:39:54Z</cp:lastPrinted>
  <dcterms:created xsi:type="dcterms:W3CDTF">2009-01-02T15:28:37Z</dcterms:created>
  <dcterms:modified xsi:type="dcterms:W3CDTF">2015-02-20T08:36:34Z</dcterms:modified>
</cp:coreProperties>
</file>