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</p:sldMasterIdLst>
  <p:notesMasterIdLst>
    <p:notesMasterId r:id="rId7"/>
  </p:notesMasterIdLst>
  <p:handoutMasterIdLst>
    <p:handoutMasterId r:id="rId8"/>
  </p:handoutMasterIdLst>
  <p:sldIdLst>
    <p:sldId id="317" r:id="rId2"/>
    <p:sldId id="298" r:id="rId3"/>
    <p:sldId id="314" r:id="rId4"/>
    <p:sldId id="319" r:id="rId5"/>
    <p:sldId id="320" r:id="rId6"/>
  </p:sldIdLst>
  <p:sldSz cx="9144000" cy="6858000" type="screen4x3"/>
  <p:notesSz cx="7315200" cy="96012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2" autoAdjust="0"/>
    <p:restoredTop sz="93140" autoAdjust="0"/>
  </p:normalViewPr>
  <p:slideViewPr>
    <p:cSldViewPr>
      <p:cViewPr varScale="1">
        <p:scale>
          <a:sx n="111" d="100"/>
          <a:sy n="111" d="100"/>
        </p:scale>
        <p:origin x="-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F1D0A372-F29D-4F7C-9865-8E12CC40CB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360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4AC6E3ED-518F-45B0-8B4B-DE53A91E4E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7808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8128901-4F96-46C0-BE67-D909F9D22CE0}" type="slidenum">
              <a:rPr lang="en-US" smtClean="0"/>
              <a:pPr eaLnBrk="1" hangingPunct="1"/>
              <a:t>2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8609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8128901-4F96-46C0-BE67-D909F9D22CE0}" type="slidenum">
              <a:rPr lang="en-US" smtClean="0">
                <a:solidFill>
                  <a:prstClr val="black"/>
                </a:solidFill>
              </a:rPr>
              <a:pPr eaLnBrk="1" hangingPunct="1"/>
              <a:t>3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8609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8128901-4F96-46C0-BE67-D909F9D22CE0}" type="slidenum">
              <a:rPr lang="en-US" smtClean="0"/>
              <a:pPr eaLnBrk="1" hangingPunct="1"/>
              <a:t>4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8609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8128901-4F96-46C0-BE67-D909F9D22CE0}" type="slidenum">
              <a:rPr lang="en-US" smtClean="0">
                <a:solidFill>
                  <a:prstClr val="black"/>
                </a:solidFill>
              </a:rPr>
              <a:pPr eaLnBrk="1" hangingPunct="1"/>
              <a:t>5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8609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3orngb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85725"/>
            <a:ext cx="1617663" cy="161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57393-3444-4C42-9A6E-62A94D391FB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283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1/4/2010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D. G. MacMynowski</a:t>
            </a:r>
            <a:br>
              <a:rPr lang="en-US">
                <a:solidFill>
                  <a:srgbClr val="000000"/>
                </a:solidFill>
              </a:rPr>
            </a:br>
            <a:r>
              <a:rPr lang="en-US">
                <a:solidFill>
                  <a:srgbClr val="000000"/>
                </a:solidFill>
              </a:rPr>
              <a:t>CDS 110b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EB1AC-51D2-4278-A07C-A0C38231C8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379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1/4/2010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D. G. MacMynowski</a:t>
            </a:r>
            <a:br>
              <a:rPr lang="en-US">
                <a:solidFill>
                  <a:srgbClr val="000000"/>
                </a:solidFill>
              </a:rPr>
            </a:br>
            <a:r>
              <a:rPr lang="en-US">
                <a:solidFill>
                  <a:srgbClr val="000000"/>
                </a:solidFill>
              </a:rPr>
              <a:t>CDS 110b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72AE5-3CC2-48F5-93E9-1FCD47296B2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47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/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CDS 112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FFBA6-AD1F-4E5E-A064-ECDCD412DDF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477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/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CDS 112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EB148-FBE3-4C11-A4D9-30BF995BD5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731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CDS 112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4BFA0-458D-4875-863A-2A4BF240D76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232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1/4/2010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D. G. MacMynowski</a:t>
            </a:r>
            <a:br>
              <a:rPr lang="en-US">
                <a:solidFill>
                  <a:srgbClr val="000000"/>
                </a:solidFill>
              </a:rPr>
            </a:br>
            <a:r>
              <a:rPr lang="en-US">
                <a:solidFill>
                  <a:srgbClr val="000000"/>
                </a:solidFill>
              </a:rPr>
              <a:t>CDS 110b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94EFB-CF9C-4EC1-BCE6-61289E51D4B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971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1/4/2010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D. G. MacMynowski</a:t>
            </a:r>
            <a:br>
              <a:rPr lang="en-US">
                <a:solidFill>
                  <a:srgbClr val="000000"/>
                </a:solidFill>
              </a:rPr>
            </a:br>
            <a:r>
              <a:rPr lang="en-US">
                <a:solidFill>
                  <a:srgbClr val="000000"/>
                </a:solidFill>
              </a:rPr>
              <a:t>CDS 110b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2AB62-1B05-4D7C-8804-B1454292B9D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465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1/4/2010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D. G. MacMynowski</a:t>
            </a:r>
            <a:br>
              <a:rPr lang="en-US">
                <a:solidFill>
                  <a:srgbClr val="000000"/>
                </a:solidFill>
              </a:rPr>
            </a:br>
            <a:r>
              <a:rPr lang="en-US">
                <a:solidFill>
                  <a:srgbClr val="000000"/>
                </a:solidFill>
              </a:rPr>
              <a:t>CDS 110b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2F4B1-87EE-40C0-8804-C21CA2D751B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87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1/4/2010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D. G. MacMynowski</a:t>
            </a:r>
            <a:br>
              <a:rPr lang="en-US">
                <a:solidFill>
                  <a:srgbClr val="000000"/>
                </a:solidFill>
              </a:rPr>
            </a:br>
            <a:r>
              <a:rPr lang="en-US">
                <a:solidFill>
                  <a:srgbClr val="000000"/>
                </a:solidFill>
              </a:rPr>
              <a:t>CDS 110b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1EC26-BA27-4098-942B-CFF07C40F8D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07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1/4/2010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D. G. MacMynowski</a:t>
            </a:r>
            <a:br>
              <a:rPr lang="en-US">
                <a:solidFill>
                  <a:srgbClr val="000000"/>
                </a:solidFill>
              </a:rPr>
            </a:br>
            <a:r>
              <a:rPr lang="en-US">
                <a:solidFill>
                  <a:srgbClr val="000000"/>
                </a:solidFill>
              </a:rPr>
              <a:t>CDS 110b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503A3-7177-43A8-84F8-6E6A4EEBF34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075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4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75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1/3/2011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D. G. MacMynowski</a:t>
            </a:r>
            <a:br>
              <a:rPr lang="en-US">
                <a:solidFill>
                  <a:srgbClr val="000000"/>
                </a:solidFill>
              </a:rPr>
            </a:br>
            <a:r>
              <a:rPr lang="en-US">
                <a:solidFill>
                  <a:srgbClr val="000000"/>
                </a:solidFill>
              </a:rPr>
              <a:t>CDS 110b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B19F34F-6458-4CE1-954E-1EDD16E9A7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513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685800" y="1295400"/>
                <a:ext cx="8001000" cy="52217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indent="0">
                  <a:buFontTx/>
                  <a:buNone/>
                </a:pPr>
                <a:r>
                  <a:rPr lang="en-US" b="1" kern="0" dirty="0" smtClean="0"/>
                  <a:t>Defn: </a:t>
                </a:r>
                <a:r>
                  <a:rPr lang="en-US" kern="0" dirty="0"/>
                  <a:t>A collection of CRVs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,⋯, 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kern="0" dirty="0"/>
                  <a:t> are “jointly Gaussian” if</a:t>
                </a:r>
              </a:p>
              <a:p>
                <a:pPr marL="0" indent="0" algn="ctr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i="1" ker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 ker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i="1" ker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i="1" ker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i="1" ker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ker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i="1" ker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 ker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kern="0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i="1" ker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kern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57150" indent="0">
                  <a:buNone/>
                </a:pPr>
                <a:r>
                  <a:rPr lang="en-US" kern="0" dirty="0" smtClean="0"/>
                  <a:t>is </a:t>
                </a:r>
                <a:r>
                  <a:rPr lang="en-US" kern="0" dirty="0"/>
                  <a:t>a Gaussian CRV for </a:t>
                </a:r>
                <a:r>
                  <a:rPr lang="en-US" kern="0" dirty="0" smtClean="0"/>
                  <a:t>any real </a:t>
                </a:r>
                <a14:m>
                  <m:oMath xmlns:m="http://schemas.openxmlformats.org/officeDocument/2006/math">
                    <m:r>
                      <m:rPr>
                        <m:lit/>
                      </m:rPr>
                      <a:rPr lang="en-US" i="1" kern="0">
                        <a:latin typeface="Cambria Math"/>
                      </a:rPr>
                      <m:t>{</m:t>
                    </m:r>
                    <m:sSub>
                      <m:sSubPr>
                        <m:ctrlPr>
                          <a:rPr lang="en-US" i="1" kern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ker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i="1" ker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i="1" kern="0">
                        <a:latin typeface="Cambria Math"/>
                      </a:rPr>
                      <m:t>}  </m:t>
                    </m:r>
                    <m:r>
                      <a:rPr lang="en-US" i="1" kern="0">
                        <a:latin typeface="Cambria Math"/>
                      </a:rPr>
                      <m:t>𝑖</m:t>
                    </m:r>
                    <m:r>
                      <a:rPr lang="en-US" i="1" kern="0">
                        <a:latin typeface="Cambria Math"/>
                      </a:rPr>
                      <m:t>=1,…, </m:t>
                    </m:r>
                    <m:r>
                      <a:rPr lang="en-US" i="1" kern="0">
                        <a:latin typeface="Cambria Math"/>
                      </a:rPr>
                      <m:t>𝑛</m:t>
                    </m:r>
                    <m:r>
                      <a:rPr lang="en-US" b="0" i="0" kern="0" smtClean="0">
                        <a:latin typeface="Cambria Math"/>
                      </a:rPr>
                      <m:t>.   </m:t>
                    </m:r>
                  </m:oMath>
                </a14:m>
                <a:r>
                  <a:rPr lang="en-US" kern="0" dirty="0" smtClean="0"/>
                  <a:t>Or, if the joint pdf of two CRVs </a:t>
                </a:r>
                <a:r>
                  <a:rPr lang="en-US" i="1" kern="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kern="0" dirty="0" smtClean="0"/>
                  <a:t>, </a:t>
                </a:r>
                <a:r>
                  <a:rPr lang="en-US" i="1" kern="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</a:t>
                </a:r>
                <a:r>
                  <a:rPr lang="en-US" kern="0" dirty="0" smtClean="0">
                    <a:latin typeface="+mn-lt"/>
                    <a:cs typeface="Times New Roman" panose="02020603050405020304" pitchFamily="18" charset="0"/>
                  </a:rPr>
                  <a:t>can </a:t>
                </a:r>
                <a:r>
                  <a:rPr lang="en-US" kern="0" dirty="0" smtClean="0"/>
                  <a:t>be expressed as </a:t>
                </a:r>
              </a:p>
              <a:p>
                <a:pPr marL="57150" indent="0" algn="ctr">
                  <a:buNone/>
                </a:pPr>
                <a:r>
                  <a:rPr lang="en-US" b="0" dirty="0" smtClean="0">
                    <a:ea typeface="Cambria Math"/>
                    <a:cs typeface="Times New Roman"/>
                  </a:rPr>
                  <a:t>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ea typeface="Cambria Math"/>
                        <a:cs typeface="Times New Roman"/>
                      </a:rPr>
                      <m:t>𝑝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  <a:cs typeface="Times New Roman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Times New Roman"/>
                          </a:rPr>
                          <m:t>,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Times New Roman"/>
                          </a:rPr>
                          <m:t>𝑦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  <a:cs typeface="Times New Roman"/>
                      </a:rPr>
                      <m:t>= </m:t>
                    </m:r>
                    <m:f>
                      <m:fPr>
                        <m:ctrlP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𝜋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  <a:ea typeface="Cambria Math"/>
                                <a:cs typeface="Times New Roman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i="1" smtClean="0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  <m:t>𝑥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  <m:t>𝑦</m:t>
                                </m:r>
                              </m:sub>
                            </m:sSub>
                            <m:d>
                              <m:dPr>
                                <m:begChr m:val="["/>
                                <m:endChr m:val="]"/>
                                <m:ctrlPr>
                                  <a:rPr lang="en-US" i="1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/>
                                        <a:ea typeface="Cambria Math"/>
                                        <a:cs typeface="Times New Roman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  <a:ea typeface="Cambria Math"/>
                                        <a:cs typeface="Times New Roman"/>
                                      </a:rPr>
                                      <m:t>𝜌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/>
                                        <a:ea typeface="Cambria Math"/>
                                        <a:cs typeface="Times New Roman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  <a:ea typeface="Cambria Math"/>
                                <a:cs typeface="Times New Roman"/>
                              </a:rPr>
                              <m:t>1/2</m:t>
                            </m:r>
                          </m:sup>
                        </m:sSup>
                      </m:den>
                    </m:f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−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  <a:ea typeface="Cambria Math"/>
                                <a:cs typeface="Times New Roman"/>
                              </a:rPr>
                            </m:ctrlPr>
                          </m:sSup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  <m:t>2</m:t>
                                </m:r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  <m:t>(</m:t>
                                </m:r>
                                <m:r>
                                  <a:rPr lang="en-US" i="1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i="1">
                                        <a:latin typeface="Cambria Math"/>
                                        <a:ea typeface="Cambria Math"/>
                                        <a:cs typeface="Times New Roman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/>
                                        <a:ea typeface="Cambria Math"/>
                                        <a:cs typeface="Times New Roman"/>
                                      </a:rPr>
                                      <m:t>𝜌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  <a:ea typeface="Cambria Math"/>
                                        <a:cs typeface="Times New Roman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  <m:t>)</m:t>
                                </m:r>
                              </m:den>
                            </m:f>
                            <m:d>
                              <m:dPr>
                                <m:begChr m:val="["/>
                                <m:endChr m:val="]"/>
                                <m:ctrlPr>
                                  <a:rPr lang="en-US" i="1" smtClean="0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i="1" smtClean="0">
                                        <a:latin typeface="Cambria Math"/>
                                        <a:ea typeface="Cambria Math"/>
                                        <a:cs typeface="Times New Roman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b="0" i="1" smtClean="0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ctrlPr>
                                              <a:rPr lang="en-US" b="0" i="1" smtClean="0">
                                                <a:latin typeface="Cambria Math"/>
                                                <a:ea typeface="Cambria Math"/>
                                                <a:cs typeface="Times New Roman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b="0" i="1" smtClean="0">
                                                <a:latin typeface="Cambria Math"/>
                                                <a:ea typeface="Cambria Math"/>
                                                <a:cs typeface="Times New Roman"/>
                                              </a:rPr>
                                              <m:t>𝑥</m:t>
                                            </m:r>
                                            <m:r>
                                              <a:rPr lang="en-US" b="0" i="1" smtClean="0">
                                                <a:latin typeface="Cambria Math"/>
                                                <a:ea typeface="Cambria Math"/>
                                                <a:cs typeface="Times New Roman"/>
                                              </a:rPr>
                                              <m:t>−</m:t>
                                            </m:r>
                                            <m:acc>
                                              <m:accPr>
                                                <m:chr m:val="̅"/>
                                                <m:ctrlPr>
                                                  <a:rPr lang="en-US" b="0" i="1" smtClean="0">
                                                    <a:latin typeface="Cambria Math"/>
                                                    <a:ea typeface="Cambria Math"/>
                                                    <a:cs typeface="Times New Roman"/>
                                                  </a:rPr>
                                                </m:ctrlPr>
                                              </m:accPr>
                                              <m:e>
                                                <m:r>
                                                  <a:rPr lang="en-US" b="0" i="1" smtClean="0">
                                                    <a:latin typeface="Cambria Math"/>
                                                    <a:ea typeface="Cambria Math"/>
                                                    <a:cs typeface="Times New Roman"/>
                                                  </a:rPr>
                                                  <m:t>𝑥</m:t>
                                                </m:r>
                                              </m:e>
                                            </m:acc>
                                          </m:e>
                                        </m:d>
                                      </m:e>
                                      <m:sup>
                                        <m:r>
                                          <a:rPr lang="en-US" b="0" i="1" smtClean="0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sSubSup>
                                      <m:sSubSupPr>
                                        <m:ctrlPr>
                                          <a:rPr lang="en-US" b="0" i="1" smtClean="0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b="0" i="1" smtClean="0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  <m:t>𝜎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  <m:t>𝑥</m:t>
                                        </m:r>
                                      </m:sub>
                                      <m:sup>
                                        <m:r>
                                          <a:rPr lang="en-US" b="0" i="1" smtClean="0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  <m:t>2</m:t>
                                        </m:r>
                                      </m:sup>
                                    </m:sSubSup>
                                    <m:r>
                                      <a:rPr lang="en-US" b="0" i="1" smtClean="0">
                                        <a:latin typeface="Cambria Math"/>
                                        <a:ea typeface="Cambria Math"/>
                                        <a:cs typeface="Times New Roman"/>
                                      </a:rPr>
                                      <m:t> </m:t>
                                    </m:r>
                                  </m:den>
                                </m:f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  <m:t> −</m:t>
                                </m:r>
                                <m:f>
                                  <m:fPr>
                                    <m:ctrlPr>
                                      <a:rPr lang="en-US" i="1">
                                        <a:latin typeface="Cambria Math"/>
                                        <a:ea typeface="Cambria Math"/>
                                        <a:cs typeface="Times New Roman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/>
                                        <a:ea typeface="Cambria Math"/>
                                        <a:cs typeface="Times New Roman"/>
                                      </a:rPr>
                                      <m:t>2</m:t>
                                    </m:r>
                                    <m:r>
                                      <a:rPr lang="en-US" b="0" i="1" smtClean="0">
                                        <a:latin typeface="Cambria Math"/>
                                        <a:ea typeface="Cambria Math"/>
                                        <a:cs typeface="Times New Roman"/>
                                      </a:rPr>
                                      <m:t>𝜌</m:t>
                                    </m:r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  <m:t>𝑥</m:t>
                                        </m:r>
                                        <m:r>
                                          <a:rPr lang="en-US" i="1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  <m:t>−</m:t>
                                        </m:r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i="1">
                                                <a:latin typeface="Cambria Math"/>
                                                <a:ea typeface="Cambria Math"/>
                                                <a:cs typeface="Times New Roman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i="1">
                                                <a:latin typeface="Cambria Math"/>
                                                <a:ea typeface="Cambria Math"/>
                                                <a:cs typeface="Times New Roman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</m:d>
                                    <m:d>
                                      <m:dPr>
                                        <m:ctrlPr>
                                          <a:rPr lang="en-US" b="0" i="1" smtClean="0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  <m:t>𝑦</m:t>
                                        </m:r>
                                        <m:r>
                                          <a:rPr lang="en-US" b="0" i="1" smtClean="0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  <m:t>−</m:t>
                                        </m:r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b="0" i="1" smtClean="0">
                                                <a:latin typeface="Cambria Math"/>
                                                <a:ea typeface="Cambria Math"/>
                                                <a:cs typeface="Times New Roman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b="0" i="1" smtClean="0">
                                                <a:latin typeface="Cambria Math"/>
                                                <a:ea typeface="Cambria Math"/>
                                                <a:cs typeface="Times New Roman"/>
                                              </a:rPr>
                                              <m:t>𝑦</m:t>
                                            </m:r>
                                          </m:e>
                                        </m:acc>
                                      </m:e>
                                    </m:d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  <m:t>𝜎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  <m:t>𝜎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  <m:t>𝑦</m:t>
                                        </m:r>
                                      </m:sub>
                                    </m:sSub>
                                    <m:r>
                                      <a:rPr lang="en-US" i="1">
                                        <a:latin typeface="Cambria Math"/>
                                        <a:ea typeface="Cambria Math"/>
                                        <a:cs typeface="Times New Roman"/>
                                      </a:rPr>
                                      <m:t> </m:t>
                                    </m:r>
                                  </m:den>
                                </m:f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en-US" i="1">
                                        <a:latin typeface="Cambria Math"/>
                                        <a:ea typeface="Cambria Math"/>
                                        <a:cs typeface="Times New Roman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i="1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ctrlPr>
                                              <a:rPr lang="en-US" i="1">
                                                <a:latin typeface="Cambria Math"/>
                                                <a:ea typeface="Cambria Math"/>
                                                <a:cs typeface="Times New Roman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b="0" i="1" smtClean="0">
                                                <a:latin typeface="Cambria Math"/>
                                                <a:ea typeface="Cambria Math"/>
                                                <a:cs typeface="Times New Roman"/>
                                              </a:rPr>
                                              <m:t>𝑦</m:t>
                                            </m:r>
                                            <m:r>
                                              <a:rPr lang="en-US" i="1">
                                                <a:latin typeface="Cambria Math"/>
                                                <a:ea typeface="Cambria Math"/>
                                                <a:cs typeface="Times New Roman"/>
                                              </a:rPr>
                                              <m:t>−</m:t>
                                            </m:r>
                                            <m:acc>
                                              <m:accPr>
                                                <m:chr m:val="̅"/>
                                                <m:ctrlPr>
                                                  <a:rPr lang="en-US" i="1">
                                                    <a:latin typeface="Cambria Math"/>
                                                    <a:ea typeface="Cambria Math"/>
                                                    <a:cs typeface="Times New Roman"/>
                                                  </a:rPr>
                                                </m:ctrlPr>
                                              </m:accPr>
                                              <m:e>
                                                <m:r>
                                                  <a:rPr lang="en-US" b="0" i="1" smtClean="0">
                                                    <a:latin typeface="Cambria Math"/>
                                                    <a:ea typeface="Cambria Math"/>
                                                    <a:cs typeface="Times New Roman"/>
                                                  </a:rPr>
                                                  <m:t>𝑦</m:t>
                                                </m:r>
                                              </m:e>
                                            </m:acc>
                                          </m:e>
                                        </m:d>
                                      </m:e>
                                      <m:sup>
                                        <m:r>
                                          <a:rPr lang="en-US" i="1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sSubSup>
                                      <m:sSubSupPr>
                                        <m:ctrlPr>
                                          <a:rPr lang="en-US" i="1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  <m:t>𝜎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  <m:t>𝑦</m:t>
                                        </m:r>
                                      </m:sub>
                                      <m:sup>
                                        <m:r>
                                          <a:rPr lang="en-US" i="1">
                                            <a:latin typeface="Cambria Math"/>
                                            <a:ea typeface="Cambria Math"/>
                                            <a:cs typeface="Times New Roman"/>
                                          </a:rPr>
                                          <m:t>2</m:t>
                                        </m:r>
                                      </m:sup>
                                    </m:sSubSup>
                                    <m:r>
                                      <a:rPr lang="en-US" i="1">
                                        <a:latin typeface="Cambria Math"/>
                                        <a:ea typeface="Cambria Math"/>
                                        <a:cs typeface="Times New Roman"/>
                                      </a:rPr>
                                      <m:t> </m:t>
                                    </m:r>
                                  </m:den>
                                </m:f>
                              </m:e>
                            </m:d>
                          </m:e>
                          <m:sup/>
                        </m:sSup>
                      </m:sup>
                    </m:sSup>
                  </m:oMath>
                </a14:m>
                <a:endParaRPr lang="en-US" dirty="0">
                  <a:ea typeface="Cambria Math"/>
                  <a:cs typeface="Times New Roman"/>
                </a:endParaRPr>
              </a:p>
              <a:p>
                <a:pPr marL="57150" indent="0" algn="ctr">
                  <a:buNone/>
                </a:pPr>
                <a:endParaRPr lang="en-US" sz="700" dirty="0">
                  <a:ea typeface="Cambria Math"/>
                  <a:cs typeface="Times New Roman"/>
                </a:endParaRPr>
              </a:p>
              <a:p>
                <a:pPr marL="0" indent="0" algn="just">
                  <a:buFontTx/>
                  <a:buNone/>
                </a:pPr>
                <a:r>
                  <a:rPr lang="en-US" kern="0" dirty="0" smtClean="0"/>
                  <a:t>Where </a:t>
                </a:r>
                <a14:m>
                  <m:oMath xmlns:m="http://schemas.openxmlformats.org/officeDocument/2006/math">
                    <m:r>
                      <a:rPr lang="en-US" b="0" i="1" kern="0" smtClean="0">
                        <a:latin typeface="Cambria Math"/>
                      </a:rPr>
                      <m:t>𝜌</m:t>
                    </m:r>
                    <m:r>
                      <a:rPr lang="en-US" b="0" i="1" kern="0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b="0" i="1" kern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kern="0" smtClean="0">
                            <a:latin typeface="Cambria Math"/>
                          </a:rPr>
                          <m:t>𝐸</m:t>
                        </m:r>
                        <m:r>
                          <a:rPr lang="en-US" b="0" i="1" kern="0" smtClean="0">
                            <a:latin typeface="Cambria Math"/>
                          </a:rPr>
                          <m:t>[</m:t>
                        </m:r>
                        <m:d>
                          <m:dPr>
                            <m:ctrlPr>
                              <a:rPr lang="en-US" b="0" i="1" kern="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kern="0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kern="0" smtClean="0">
                                <a:latin typeface="Cambria Math"/>
                              </a:rPr>
                              <m:t>−</m:t>
                            </m:r>
                            <m:acc>
                              <m:accPr>
                                <m:chr m:val="̅"/>
                                <m:ctrlPr>
                                  <a:rPr lang="en-US" b="0" i="1" kern="0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0" i="1" kern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acc>
                          </m:e>
                        </m:d>
                        <m:d>
                          <m:dPr>
                            <m:ctrlPr>
                              <a:rPr lang="en-US" b="0" i="1" kern="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kern="0" smtClean="0">
                                <a:latin typeface="Cambria Math"/>
                              </a:rPr>
                              <m:t>𝑦</m:t>
                            </m:r>
                            <m:r>
                              <a:rPr lang="en-US" b="0" i="1" kern="0" smtClean="0">
                                <a:latin typeface="Cambria Math"/>
                              </a:rPr>
                              <m:t>−</m:t>
                            </m:r>
                            <m:acc>
                              <m:accPr>
                                <m:chr m:val="̅"/>
                                <m:ctrlPr>
                                  <a:rPr lang="en-US" b="0" i="1" kern="0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0" i="1" kern="0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acc>
                          </m:e>
                        </m:d>
                        <m:r>
                          <a:rPr lang="en-US" b="0" i="1" kern="0" smtClean="0">
                            <a:latin typeface="Cambria Math"/>
                          </a:rPr>
                          <m:t>]</m:t>
                        </m:r>
                      </m:num>
                      <m:den>
                        <m:sSub>
                          <m:sSubPr>
                            <m:ctrlPr>
                              <a:rPr lang="en-US" b="0" i="1" kern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kern="0" smtClean="0">
                                <a:latin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US" b="0" i="1" kern="0" smtClean="0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kern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kern="0" smtClean="0">
                                <a:latin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US" b="0" i="1" kern="0" smtClean="0"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kern="0" dirty="0" smtClean="0"/>
                  <a:t> = “correlation coefficient</a:t>
                </a:r>
                <a:r>
                  <a:rPr lang="en-US" kern="0" dirty="0" smtClean="0"/>
                  <a:t>”</a:t>
                </a:r>
              </a:p>
              <a:p>
                <a:pPr marL="742950" lvl="1" indent="-285750" algn="just">
                  <a:buFont typeface="Arial" panose="020B0604020202020204" pitchFamily="34" charset="0"/>
                  <a:buChar char="•"/>
                </a:pPr>
                <a:r>
                  <a:rPr lang="en-US" kern="0" dirty="0" smtClean="0"/>
                  <a:t>X and Y are </a:t>
                </a:r>
                <a:r>
                  <a:rPr lang="en-US" i="1" kern="0" dirty="0" smtClean="0"/>
                  <a:t>uncorrelated </a:t>
                </a:r>
                <a:r>
                  <a:rPr lang="en-US" kern="0" dirty="0" smtClean="0"/>
                  <a:t>if </a:t>
                </a:r>
                <a14:m>
                  <m:oMath xmlns:m="http://schemas.openxmlformats.org/officeDocument/2006/math">
                    <m:r>
                      <a:rPr lang="en-US" b="0" i="1" kern="0" smtClean="0">
                        <a:latin typeface="Cambria Math"/>
                      </a:rPr>
                      <m:t>𝜌</m:t>
                    </m:r>
                    <m:r>
                      <a:rPr lang="en-US" b="0" i="1" kern="0" smtClean="0">
                        <a:latin typeface="Cambria Math"/>
                      </a:rPr>
                      <m:t>=0</m:t>
                    </m:r>
                  </m:oMath>
                </a14:m>
                <a:r>
                  <a:rPr lang="en-US" kern="0" dirty="0" smtClean="0"/>
                  <a:t>, or equivalently, </a:t>
                </a:r>
                <a14:m>
                  <m:oMath xmlns:m="http://schemas.openxmlformats.org/officeDocument/2006/math">
                    <m:r>
                      <a:rPr lang="en-US" b="0" i="1" kern="0" smtClean="0">
                        <a:latin typeface="Cambria Math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b="0" i="1" kern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kern="0" smtClean="0">
                            <a:latin typeface="Cambria Math"/>
                          </a:rPr>
                          <m:t>𝑋𝑌</m:t>
                        </m:r>
                      </m:e>
                    </m:d>
                    <m:r>
                      <a:rPr lang="en-US" b="0" i="1" kern="0" smtClean="0">
                        <a:latin typeface="Cambria Math"/>
                      </a:rPr>
                      <m:t>=</m:t>
                    </m:r>
                    <m:r>
                      <a:rPr lang="en-US" b="0" i="1" kern="0" smtClean="0">
                        <a:latin typeface="Cambria Math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b="0" i="1" kern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kern="0" smtClean="0">
                            <a:latin typeface="Cambria Math"/>
                          </a:rPr>
                          <m:t>𝑋</m:t>
                        </m:r>
                      </m:e>
                    </m:d>
                    <m:r>
                      <a:rPr lang="en-US" b="0" i="1" kern="0" smtClean="0">
                        <a:latin typeface="Cambria Math"/>
                      </a:rPr>
                      <m:t>𝐸</m:t>
                    </m:r>
                    <m:r>
                      <a:rPr lang="en-US" b="0" i="1" kern="0" smtClean="0">
                        <a:latin typeface="Cambria Math"/>
                      </a:rPr>
                      <m:t>[</m:t>
                    </m:r>
                    <m:r>
                      <a:rPr lang="en-US" b="0" i="1" kern="0" smtClean="0">
                        <a:latin typeface="Cambria Math"/>
                      </a:rPr>
                      <m:t>𝑌</m:t>
                    </m:r>
                    <m:r>
                      <a:rPr lang="en-US" b="0" i="1" kern="0" smtClean="0">
                        <a:latin typeface="Cambria Math"/>
                      </a:rPr>
                      <m:t>]</m:t>
                    </m:r>
                  </m:oMath>
                </a14:m>
                <a:endParaRPr lang="en-US" kern="0" dirty="0" smtClean="0"/>
              </a:p>
              <a:p>
                <a:pPr lvl="1" algn="just"/>
                <a:r>
                  <a:rPr lang="en-US" kern="0" dirty="0"/>
                  <a:t> </a:t>
                </a:r>
                <a:r>
                  <a:rPr lang="en-US" kern="0" dirty="0" smtClean="0"/>
                  <a:t>since </a:t>
                </a:r>
                <a14:m>
                  <m:oMath xmlns:m="http://schemas.openxmlformats.org/officeDocument/2006/math">
                    <m:r>
                      <a:rPr lang="en-US" i="1" kern="0">
                        <a:latin typeface="Cambria Math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i="1" kern="0">
                            <a:latin typeface="Cambria Math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i="1" ker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 kern="0">
                                <a:latin typeface="Cambria Math"/>
                              </a:rPr>
                              <m:t>𝑥</m:t>
                            </m:r>
                            <m:r>
                              <a:rPr lang="en-US" i="1" kern="0">
                                <a:latin typeface="Cambria Math"/>
                              </a:rPr>
                              <m:t>−</m:t>
                            </m:r>
                            <m:acc>
                              <m:accPr>
                                <m:chr m:val="̅"/>
                                <m:ctrlPr>
                                  <a:rPr lang="en-US" i="1" ker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i="1" kern="0">
                                    <a:latin typeface="Cambria Math"/>
                                  </a:rPr>
                                  <m:t>𝑥</m:t>
                                </m:r>
                              </m:e>
                            </m:acc>
                          </m:e>
                        </m:d>
                        <m:d>
                          <m:dPr>
                            <m:ctrlPr>
                              <a:rPr lang="en-US" i="1" ker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 kern="0">
                                <a:latin typeface="Cambria Math"/>
                              </a:rPr>
                              <m:t>𝑦</m:t>
                            </m:r>
                            <m:r>
                              <a:rPr lang="en-US" i="1" kern="0">
                                <a:latin typeface="Cambria Math"/>
                              </a:rPr>
                              <m:t>−</m:t>
                            </m:r>
                            <m:acc>
                              <m:accPr>
                                <m:chr m:val="̅"/>
                                <m:ctrlPr>
                                  <a:rPr lang="en-US" i="1" ker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i="1" kern="0">
                                    <a:latin typeface="Cambria Math"/>
                                  </a:rPr>
                                  <m:t>𝑦</m:t>
                                </m:r>
                              </m:e>
                            </m:acc>
                          </m:e>
                        </m:d>
                      </m:e>
                    </m:d>
                    <m:r>
                      <a:rPr lang="en-US" b="0" i="0" kern="0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kern="0" smtClean="0">
                        <a:latin typeface="Cambria Math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0" kern="0" smtClean="0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kern="0" smtClean="0">
                            <a:latin typeface="Cambria Math"/>
                          </a:rPr>
                          <m:t>XY</m:t>
                        </m:r>
                      </m:e>
                    </m:d>
                    <m:r>
                      <a:rPr lang="en-US" b="0" i="0" kern="0" smtClean="0">
                        <a:latin typeface="Cambria Math"/>
                      </a:rPr>
                      <m:t>−</m:t>
                    </m:r>
                    <m:r>
                      <m:rPr>
                        <m:sty m:val="p"/>
                      </m:rPr>
                      <a:rPr lang="en-US" b="0" i="0" kern="0" smtClean="0">
                        <a:latin typeface="Cambria Math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0" kern="0" smtClean="0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kern="0" smtClean="0">
                            <a:latin typeface="Cambria Math"/>
                          </a:rPr>
                          <m:t>X</m:t>
                        </m:r>
                      </m:e>
                    </m:d>
                    <m:r>
                      <m:rPr>
                        <m:sty m:val="p"/>
                      </m:rPr>
                      <a:rPr lang="en-US" b="0" i="0" kern="0" smtClean="0">
                        <a:latin typeface="Cambria Math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0" kern="0" smtClean="0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kern="0" smtClean="0">
                            <a:latin typeface="Cambria Math"/>
                          </a:rPr>
                          <m:t>Y</m:t>
                        </m:r>
                      </m:e>
                    </m:d>
                  </m:oMath>
                </a14:m>
                <a:endParaRPr lang="en-US" kern="0" dirty="0" smtClean="0"/>
              </a:p>
              <a:p>
                <a:pPr marL="0" indent="0" algn="just">
                  <a:buFontTx/>
                  <a:buNone/>
                </a:pPr>
                <a:endParaRPr lang="en-US" b="1" kern="0" dirty="0" smtClean="0"/>
              </a:p>
              <a:p>
                <a:pPr marL="0" indent="0" algn="just">
                  <a:buFontTx/>
                  <a:buNone/>
                </a:pPr>
                <a:r>
                  <a:rPr lang="en-US" b="1" kern="0" dirty="0" smtClean="0"/>
                  <a:t>Reality: </a:t>
                </a:r>
                <a:r>
                  <a:rPr lang="en-US" kern="0" dirty="0" smtClean="0"/>
                  <a:t>vectors of Gaussian RVs are jointly Gaussian.</a:t>
                </a:r>
              </a:p>
              <a:p>
                <a:pPr marL="0" indent="0" algn="just">
                  <a:buFontTx/>
                  <a:buNone/>
                </a:pPr>
                <a:endParaRPr lang="en-US" b="1" kern="0" dirty="0" smtClean="0"/>
              </a:p>
              <a:p>
                <a:pPr>
                  <a:buNone/>
                </a:pPr>
                <a:r>
                  <a:rPr lang="en-US" b="1" dirty="0" smtClean="0">
                    <a:ea typeface="Cambria Math"/>
                    <a:cs typeface="Times New Roman"/>
                  </a:rPr>
                  <a:t>Proposition</a:t>
                </a:r>
                <a:r>
                  <a:rPr lang="en-US" b="1" dirty="0">
                    <a:ea typeface="Cambria Math"/>
                    <a:cs typeface="Times New Roman"/>
                  </a:rPr>
                  <a:t>: </a:t>
                </a:r>
                <a:r>
                  <a:rPr lang="en-US" dirty="0" smtClean="0">
                    <a:ea typeface="Cambria Math"/>
                    <a:cs typeface="Times New Roman"/>
                  </a:rPr>
                  <a:t>(Appendix </a:t>
                </a:r>
                <a:r>
                  <a:rPr lang="en-US" dirty="0">
                    <a:ea typeface="Cambria Math"/>
                    <a:cs typeface="Times New Roman"/>
                  </a:rPr>
                  <a:t>A of Anderson &amp; </a:t>
                </a:r>
                <a:r>
                  <a:rPr lang="en-US" dirty="0" smtClean="0">
                    <a:ea typeface="Cambria Math"/>
                    <a:cs typeface="Times New Roman"/>
                  </a:rPr>
                  <a:t>Moore) Linear </a:t>
                </a:r>
                <a:r>
                  <a:rPr lang="en-US" dirty="0">
                    <a:ea typeface="Cambria Math"/>
                    <a:cs typeface="Times New Roman"/>
                  </a:rPr>
                  <a:t>transformation and additions of Gaussian RVs are Gaussian RVs</a:t>
                </a:r>
              </a:p>
              <a:p>
                <a:pPr marL="0" indent="0" algn="just">
                  <a:buFontTx/>
                  <a:buNone/>
                </a:pPr>
                <a:endParaRPr lang="en-US" b="1" kern="0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295400"/>
                <a:ext cx="8001000" cy="5221750"/>
              </a:xfrm>
              <a:prstGeom prst="rect">
                <a:avLst/>
              </a:prstGeom>
              <a:blipFill rotWithShape="1">
                <a:blip r:embed="rId2"/>
                <a:stretch>
                  <a:fillRect l="-686" t="-5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57200" y="304800"/>
            <a:ext cx="8229600" cy="762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2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2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2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2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2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2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2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2"/>
                </a:solidFill>
                <a:latin typeface="Comic Sans MS" pitchFamily="66" charset="0"/>
              </a:defRPr>
            </a:lvl9pPr>
          </a:lstStyle>
          <a:p>
            <a:r>
              <a:rPr lang="en-US" kern="0" dirty="0" smtClean="0"/>
              <a:t>Recap</a:t>
            </a:r>
            <a:endParaRPr lang="en-US" sz="2800" kern="0" dirty="0" smtClean="0"/>
          </a:p>
        </p:txBody>
      </p:sp>
    </p:spTree>
    <p:extLst>
      <p:ext uri="{BB962C8B-B14F-4D97-AF65-F5344CB8AC3E}">
        <p14:creationId xmlns:p14="http://schemas.microsoft.com/office/powerpoint/2010/main" val="422336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3"/>
              <p:cNvSpPr txBox="1">
                <a:spLocks noChangeArrowheads="1"/>
              </p:cNvSpPr>
              <p:nvPr/>
            </p:nvSpPr>
            <p:spPr bwMode="auto">
              <a:xfrm>
                <a:off x="457200" y="1794431"/>
                <a:ext cx="8305800" cy="39205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16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Tx/>
                  <a:buNone/>
                </a:pPr>
                <a:r>
                  <a:rPr lang="en-US" kern="0" dirty="0" smtClean="0"/>
                  <a:t>Since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kern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kern="0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kern="0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kern="0" dirty="0" smtClean="0"/>
                  <a:t> is Gaussian distributed,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kern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kern="0" smtClean="0">
                            <a:latin typeface="Cambria Math"/>
                          </a:rPr>
                          <m:t>𝜂</m:t>
                        </m:r>
                      </m:e>
                      <m:sub>
                        <m:r>
                          <a:rPr lang="en-US" b="0" i="1" kern="0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kern="0" dirty="0" smtClean="0"/>
                  <a:t> is zero mean white Gaussian, 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kern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kern="0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kern="0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kern="0" dirty="0" smtClean="0"/>
                  <a:t>is a jointly Gaussian RV for each </a:t>
                </a:r>
                <a14:m>
                  <m:oMath xmlns:m="http://schemas.openxmlformats.org/officeDocument/2006/math">
                    <m:r>
                      <a:rPr lang="en-US" b="0" i="1" kern="0" smtClean="0">
                        <a:latin typeface="Cambria Math"/>
                      </a:rPr>
                      <m:t>𝑘</m:t>
                    </m:r>
                  </m:oMath>
                </a14:m>
                <a:endParaRPr lang="en-US" kern="0" dirty="0" smtClean="0"/>
              </a:p>
              <a:p>
                <a:pPr marL="0" indent="0">
                  <a:buFontTx/>
                  <a:buNone/>
                </a:pPr>
                <a:endParaRPr lang="en-US" kern="0" dirty="0" smtClean="0"/>
              </a:p>
              <a:p>
                <a:pPr marL="0" indent="0">
                  <a:buFontTx/>
                  <a:buNone/>
                </a:pPr>
                <a:r>
                  <a:rPr lang="en-US" kern="0" dirty="0" smtClean="0"/>
                  <a:t>Since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kern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ker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kern="0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kern="0" dirty="0"/>
                  <a:t> is Gaussian distributed,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ker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kern="0" smtClean="0">
                            <a:latin typeface="Cambria Math"/>
                          </a:rPr>
                          <m:t>𝜔</m:t>
                        </m:r>
                      </m:e>
                      <m:sub>
                        <m:r>
                          <a:rPr lang="en-US" i="1" ker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kern="0" dirty="0"/>
                  <a:t> is zero mean white Gaussian, 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 ker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kern="0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i="1" ker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kern="0" dirty="0"/>
                  <a:t>is a jointly Gaussian RV for each </a:t>
                </a:r>
                <a14:m>
                  <m:oMath xmlns:m="http://schemas.openxmlformats.org/officeDocument/2006/math">
                    <m:r>
                      <a:rPr lang="en-US" i="1" kern="0">
                        <a:latin typeface="Cambria Math"/>
                      </a:rPr>
                      <m:t>𝑘</m:t>
                    </m:r>
                  </m:oMath>
                </a14:m>
                <a:endParaRPr lang="en-US" kern="0" dirty="0" smtClean="0"/>
              </a:p>
              <a:p>
                <a:pPr marL="457200" lvl="1" indent="0">
                  <a:buNone/>
                </a:pPr>
                <a:endParaRPr lang="en-US" kern="0" dirty="0"/>
              </a:p>
              <a:p>
                <a:pPr marL="57150" indent="0">
                  <a:buNone/>
                </a:pPr>
                <a:r>
                  <a:rPr lang="en-US" kern="0" dirty="0" smtClean="0"/>
                  <a:t>Conditional pdf of joint Gaussian variables is Gaussian:</a:t>
                </a:r>
              </a:p>
              <a:p>
                <a:pPr marL="57150" indent="0">
                  <a:buNone/>
                </a:pPr>
                <a:endParaRPr lang="en-US" sz="800" kern="0" dirty="0" smtClean="0"/>
              </a:p>
              <a:p>
                <a:pPr marL="5715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ea typeface="Cambria Math"/>
                          <a:cs typeface="Times New Roman"/>
                        </a:rPr>
                        <m:t>𝑝</m:t>
                      </m:r>
                      <m:r>
                        <a:rPr lang="en-US" b="0" i="1" smtClean="0">
                          <a:latin typeface="Cambria Math"/>
                          <a:ea typeface="Cambria Math"/>
                          <a:cs typeface="Times New Roman"/>
                        </a:rPr>
                        <m:t>(</m:t>
                      </m:r>
                      <m:acc>
                        <m:accPr>
                          <m:chr m:val="⃗"/>
                          <m:ctrlPr>
                            <a:rPr lang="en-US" b="0" i="1" smtClean="0"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Times New Roman"/>
                            </a:rPr>
                            <m:t>𝑥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ea typeface="Cambria Math"/>
                          <a:cs typeface="Times New Roman"/>
                        </a:rPr>
                        <m:t>|</m:t>
                      </m:r>
                      <m:acc>
                        <m:accPr>
                          <m:chr m:val="⃗"/>
                          <m:ctrlPr>
                            <a:rPr lang="en-US" b="0" i="1" smtClean="0"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Times New Roman"/>
                            </a:rPr>
                            <m:t>𝑦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ea typeface="Cambria Math"/>
                          <a:cs typeface="Times New Roman"/>
                        </a:rPr>
                        <m:t>)</m:t>
                      </m:r>
                      <m:r>
                        <a:rPr lang="en-US" i="1">
                          <a:latin typeface="Cambria Math"/>
                          <a:ea typeface="Cambria Math"/>
                          <a:cs typeface="Times New Roman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/>
                                          <a:ea typeface="Cambria Math"/>
                                          <a:cs typeface="Times New Roman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i="1">
                                              <a:latin typeface="Cambria Math"/>
                                              <a:ea typeface="Cambria Math"/>
                                              <a:cs typeface="Times New Roman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  <a:ea typeface="Cambria Math"/>
                                              <a:cs typeface="Times New Roman"/>
                                            </a:rPr>
                                            <m:t>2</m:t>
                                          </m:r>
                                          <m:r>
                                            <a:rPr lang="en-US" i="1">
                                              <a:latin typeface="Cambria Math"/>
                                              <a:ea typeface="Cambria Math"/>
                                              <a:cs typeface="Times New Roman"/>
                                            </a:rPr>
                                            <m:t>𝜋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  <a:cs typeface="Times New Roman"/>
                                        </a:rPr>
                                        <m:t>𝑛</m:t>
                                      </m:r>
                                    </m:sup>
                                  </m:sSup>
                                  <m:d>
                                    <m:dPr>
                                      <m:begChr m:val="|"/>
                                      <m:endChr m:val="|"/>
                                      <m:ctrlPr>
                                        <a:rPr lang="en-US" i="1">
                                          <a:latin typeface="Cambria Math"/>
                                          <a:ea typeface="Cambria Math"/>
                                          <a:cs typeface="Times New Roman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  <a:ea typeface="Cambria Math"/>
                                              <a:cs typeface="Times New Roman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  <a:ea typeface="Cambria Math"/>
                                              <a:cs typeface="Times New Roman"/>
                                            </a:rPr>
                                            <m:t>𝑄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  <a:ea typeface="Cambria Math"/>
                                              <a:cs typeface="Times New Roman"/>
                                            </a:rPr>
                                            <m:t>𝑥</m:t>
                                          </m:r>
                                          <m:r>
                                            <a:rPr lang="en-US" i="1">
                                              <a:latin typeface="Cambria Math"/>
                                              <a:ea typeface="Cambria Math"/>
                                              <a:cs typeface="Times New Roman"/>
                                            </a:rPr>
                                            <m:t>|</m:t>
                                          </m:r>
                                          <m:r>
                                            <a:rPr lang="en-US" i="1">
                                              <a:latin typeface="Cambria Math"/>
                                              <a:ea typeface="Cambria Math"/>
                                              <a:cs typeface="Times New Roman"/>
                                            </a:rPr>
                                            <m:t>𝑦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1/2</m:t>
                              </m:r>
                            </m:sup>
                          </m:sSup>
                        </m:den>
                      </m:f>
                      <m:sSup>
                        <m:sSupPr>
                          <m:ctrlP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</m:ctrlPr>
                            </m:sSup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2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US" i="1"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i="1">
                                          <a:latin typeface="Cambria Math"/>
                                          <a:ea typeface="Cambria Math"/>
                                          <a:cs typeface="Times New Roman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  <a:cs typeface="Times New Roman"/>
                                        </a:rPr>
                                        <m:t>𝑥</m:t>
                                      </m:r>
                                    </m:e>
                                  </m:acc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  <a:ea typeface="Cambria Math"/>
                                          <a:cs typeface="Times New Roman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i="1">
                                              <a:latin typeface="Cambria Math"/>
                                              <a:ea typeface="Cambria Math"/>
                                              <a:cs typeface="Times New Roman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  <a:ea typeface="Cambria Math"/>
                                              <a:cs typeface="Times New Roman"/>
                                            </a:rPr>
                                            <m:t>𝜇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  <a:cs typeface="Times New Roman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  <a:cs typeface="Times New Roman"/>
                                        </a:rPr>
                                        <m:t>|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  <a:cs typeface="Times New Roman"/>
                                        </a:rPr>
                                        <m:t>𝑦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𝑇</m:t>
                              </m:r>
                            </m:sup>
                          </m:sSup>
                          <m:sSubSup>
                            <m:sSubSupPr>
                              <m:ctrlPr>
                                <a:rPr lang="en-US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|</m:t>
                              </m:r>
                              <m:r>
                                <a:rPr lang="en-US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𝑦</m:t>
                              </m:r>
                            </m:sub>
                            <m:sup>
                              <m:r>
                                <a:rPr lang="en-US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−1</m:t>
                              </m:r>
                            </m:sup>
                          </m:sSubSup>
                          <m:d>
                            <m:dPr>
                              <m:ctrlPr>
                                <a:rPr lang="en-US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i="1"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en-US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i="1">
                                          <a:latin typeface="Cambria Math"/>
                                          <a:ea typeface="Cambria Math"/>
                                          <a:cs typeface="Times New Roman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  <a:cs typeface="Times New Roman"/>
                                        </a:rPr>
                                        <m:t>𝜇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|</m:t>
                                  </m:r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d>
                        </m:sup>
                      </m:sSup>
                    </m:oMath>
                  </m:oMathPara>
                </a14:m>
                <a:endParaRPr lang="en-US" dirty="0" smtClean="0">
                  <a:ea typeface="Cambria Math"/>
                  <a:cs typeface="Times New Roman"/>
                </a:endParaRPr>
              </a:p>
              <a:p>
                <a:pPr marL="57150" indent="0">
                  <a:buNone/>
                </a:pPr>
                <a:r>
                  <a:rPr lang="en-US" dirty="0" smtClean="0">
                    <a:ea typeface="Cambria Math"/>
                    <a:cs typeface="Times New Roman"/>
                  </a:rPr>
                  <a:t>Where</a:t>
                </a:r>
              </a:p>
              <a:p>
                <a:pPr marL="57150" indent="0">
                  <a:buNone/>
                </a:pPr>
                <a:endParaRPr lang="en-US" dirty="0">
                  <a:ea typeface="Cambria Math"/>
                  <a:cs typeface="Times New Roman"/>
                </a:endParaRPr>
              </a:p>
              <a:p>
                <a:pPr marL="57150" indent="0">
                  <a:buNone/>
                </a:pPr>
                <a:endParaRPr lang="en-US" sz="800" dirty="0" smtClean="0">
                  <a:ea typeface="Cambria Math"/>
                  <a:cs typeface="Times New Roman"/>
                </a:endParaRPr>
              </a:p>
              <a:p>
                <a:pPr marL="57150" indent="0">
                  <a:buNone/>
                </a:pPr>
                <a:r>
                  <a:rPr lang="en-US" dirty="0" err="1" smtClean="0">
                    <a:ea typeface="Cambria Math"/>
                    <a:cs typeface="Times New Roman"/>
                  </a:rPr>
                  <a:t>I.e</a:t>
                </a:r>
                <a:r>
                  <a:rPr lang="en-US" dirty="0" smtClean="0">
                    <a:ea typeface="Cambria Math"/>
                    <a:cs typeface="Times New Roman"/>
                  </a:rPr>
                  <a:t>, what do measurements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b="0" i="1" smtClean="0"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  <a:cs typeface="Times New Roman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dirty="0" smtClean="0">
                    <a:ea typeface="Cambria Math"/>
                    <a:cs typeface="Times New Roman"/>
                  </a:rPr>
                  <a:t> tell us about state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b="0" i="1" smtClean="0"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  <a:cs typeface="Times New Roman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dirty="0" smtClean="0">
                    <a:ea typeface="Cambria Math"/>
                    <a:cs typeface="Times New Roman"/>
                  </a:rPr>
                  <a:t>?</a:t>
                </a:r>
                <a:endParaRPr lang="en-US" dirty="0">
                  <a:ea typeface="Cambria Math"/>
                  <a:cs typeface="Times New Roman"/>
                </a:endParaRPr>
              </a:p>
              <a:p>
                <a:pPr marL="57150" indent="0">
                  <a:buNone/>
                </a:pPr>
                <a:endParaRPr lang="en-US" kern="0" dirty="0"/>
              </a:p>
              <a:p>
                <a:pPr marL="57150" indent="0">
                  <a:buNone/>
                </a:pPr>
                <a:endParaRPr lang="en-US" i="1" kern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1794431"/>
                <a:ext cx="8305800" cy="3920569"/>
              </a:xfrm>
              <a:prstGeom prst="rect">
                <a:avLst/>
              </a:prstGeom>
              <a:blipFill rotWithShape="1">
                <a:blip r:embed="rId3"/>
                <a:stretch>
                  <a:fillRect l="-734" t="-621" b="-2189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Recap</a:t>
            </a:r>
            <a:endParaRPr lang="en-US" sz="28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"/>
              <p:cNvSpPr txBox="1"/>
              <p:nvPr/>
            </p:nvSpPr>
            <p:spPr>
              <a:xfrm>
                <a:off x="2667000" y="914400"/>
                <a:ext cx="4114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𝑘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𝑘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𝑘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𝑢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𝑘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𝑘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i="1">
                              <a:latin typeface="Cambria Math"/>
                            </a:rPr>
                            <m:t>η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𝑘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;          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0" y="914400"/>
                <a:ext cx="4114800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1"/>
              <p:cNvSpPr txBox="1"/>
              <p:nvPr/>
            </p:nvSpPr>
            <p:spPr>
              <a:xfrm>
                <a:off x="2438400" y="1295400"/>
                <a:ext cx="4114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𝑘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𝑘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𝑘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𝜔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𝑘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;          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1295400"/>
                <a:ext cx="4114800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600200" y="5467547"/>
                <a:ext cx="6553200" cy="3998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5715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𝜇</m:t>
                              </m:r>
                            </m:e>
                          </m:acc>
                        </m:e>
                        <m:sub>
                          <m:r>
                            <a:rPr lang="en-US" i="1" smtClean="0">
                              <a:latin typeface="Cambria Math"/>
                              <a:ea typeface="Cambria Math"/>
                              <a:cs typeface="Times New Roman"/>
                            </a:rPr>
                            <m:t>𝑥</m:t>
                          </m:r>
                          <m:r>
                            <a:rPr lang="en-US" i="1" smtClean="0">
                              <a:latin typeface="Cambria Math"/>
                              <a:ea typeface="Cambria Math"/>
                              <a:cs typeface="Times New Roman"/>
                            </a:rPr>
                            <m:t>|</m:t>
                          </m:r>
                          <m:r>
                            <a:rPr lang="en-US" i="1" smtClean="0">
                              <a:latin typeface="Cambria Math"/>
                              <a:ea typeface="Cambria Math"/>
                              <a:cs typeface="Times New Roman"/>
                            </a:rPr>
                            <m:t>𝑦</m:t>
                          </m:r>
                        </m:sub>
                      </m:sSub>
                      <m:r>
                        <a:rPr lang="en-US" i="1">
                          <a:latin typeface="Cambria Math"/>
                          <a:ea typeface="Cambria Math"/>
                          <a:cs typeface="Times New Roman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𝑥</m:t>
                          </m:r>
                        </m:e>
                      </m:acc>
                      <m:r>
                        <a:rPr lang="en-US" i="1">
                          <a:latin typeface="Cambria Math"/>
                          <a:ea typeface="Cambria Math"/>
                          <a:cs typeface="Times New Roman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𝑥𝑦</m:t>
                          </m:r>
                        </m:sub>
                      </m:sSub>
                      <m:sSubSup>
                        <m:sSubSupPr>
                          <m:ctrlP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𝑦𝑦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−1</m:t>
                          </m:r>
                        </m:sup>
                      </m:sSubSup>
                      <m:d>
                        <m:dPr>
                          <m:ctrlP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𝑦</m:t>
                              </m:r>
                            </m:e>
                          </m:acc>
                        </m:e>
                      </m:d>
                      <m:r>
                        <a:rPr lang="en-US" i="1">
                          <a:latin typeface="Cambria Math"/>
                          <a:ea typeface="Cambria Math"/>
                          <a:cs typeface="Times New Roman"/>
                        </a:rPr>
                        <m:t>                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   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|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𝑦</m:t>
                          </m:r>
                        </m:sub>
                      </m:sSub>
                      <m:r>
                        <a:rPr lang="en-US" i="1">
                          <a:latin typeface="Cambria Math"/>
                          <a:ea typeface="Cambria Math"/>
                          <a:cs typeface="Times New Roman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𝑥𝑥</m:t>
                          </m:r>
                        </m:sub>
                      </m:sSub>
                      <m:r>
                        <a:rPr lang="en-US" i="1">
                          <a:latin typeface="Cambria Math"/>
                          <a:ea typeface="Cambria Math"/>
                          <a:cs typeface="Times New Roman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𝑥𝑦</m:t>
                          </m:r>
                        </m:sub>
                      </m:sSub>
                      <m:sSubSup>
                        <m:sSubSupPr>
                          <m:ctrlP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𝑦𝑦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−1</m:t>
                          </m:r>
                        </m:sup>
                      </m:sSubSup>
                      <m:sSubSup>
                        <m:sSubSupPr>
                          <m:ctrlP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𝑥𝑦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  <a:ea typeface="Cambria Math"/>
                              <a:cs typeface="Times New Roman"/>
                            </a:rPr>
                            <m:t>𝑇</m:t>
                          </m:r>
                        </m:sup>
                      </m:sSubSup>
                    </m:oMath>
                  </m:oMathPara>
                </a14:m>
                <a:endParaRPr lang="en-US" dirty="0">
                  <a:ea typeface="Cambria Math"/>
                  <a:cs typeface="Times New Roman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5467547"/>
                <a:ext cx="6553200" cy="399853"/>
              </a:xfrm>
              <a:prstGeom prst="rect">
                <a:avLst/>
              </a:prstGeom>
              <a:blipFill rotWithShape="1">
                <a:blip r:embed="rId6"/>
                <a:stretch>
                  <a:fillRect t="-18182"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307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2532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04800" y="1143000"/>
                <a:ext cx="8305800" cy="47244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 smtClean="0">
                    <a:ea typeface="Cambria Math"/>
                    <a:cs typeface="Times New Roman"/>
                  </a:rPr>
                  <a:t>Means </a:t>
                </a:r>
                <a:r>
                  <a:rPr lang="en-US" dirty="0" smtClean="0">
                    <a:ea typeface="Cambria Math"/>
                    <a:cs typeface="Times New Roman"/>
                  </a:rPr>
                  <a:t>of state and measurement Gaussians:</a:t>
                </a:r>
              </a:p>
              <a:p>
                <a:pPr marL="914400" lvl="1"/>
                <a14:m>
                  <m:oMath xmlns:m="http://schemas.openxmlformats.org/officeDocument/2006/math">
                    <m:sSub>
                      <m:sSubPr>
                        <m:ctrlPr>
                          <a:rPr lang="en-US" b="1" i="1" dirty="0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   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Φ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sSub>
                      <m:sSubPr>
                        <m:ctrlPr>
                          <a:rPr lang="en-US" b="1" i="1" dirty="0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b="0" i="0" dirty="0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  <m:r>
                      <a:rPr lang="en-US" b="1" i="1" dirty="0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dirty="0" smtClean="0">
                    <a:ea typeface="Cambria Math"/>
                    <a:cs typeface="Times New Roman"/>
                  </a:rPr>
                  <a:t>;      </a:t>
                </a:r>
                <a:r>
                  <a:rPr lang="en-US" dirty="0" smtClean="0">
                    <a:latin typeface="Cambria Math"/>
                    <a:ea typeface="Cambria Math"/>
                    <a:cs typeface="Times New Roman"/>
                  </a:rPr>
                  <a:t>⇒    </a:t>
                </a:r>
                <a:r>
                  <a:rPr lang="en-US" dirty="0" smtClean="0">
                    <a:ea typeface="Cambria Math"/>
                    <a:cs typeface="Times New Roman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dirty="0"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i="1">
                                <a:latin typeface="Cambria Math"/>
                                <a:ea typeface="Cambria Math"/>
                                <a:cs typeface="Times New Roman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  <a:ea typeface="Cambria Math"/>
                                <a:cs typeface="Times New Roman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i="1" dirty="0">
                            <a:latin typeface="Cambria Math"/>
                            <a:ea typeface="Cambria Math"/>
                            <a:cs typeface="Times New Roman"/>
                          </a:rPr>
                          <m:t>𝑛</m:t>
                        </m:r>
                        <m:r>
                          <a:rPr lang="en-US" i="1" dirty="0">
                            <a:latin typeface="Cambria Math"/>
                            <a:ea typeface="Cambria Math"/>
                            <a:cs typeface="Times New Roman"/>
                          </a:rPr>
                          <m:t>+</m:t>
                        </m:r>
                        <m:r>
                          <a:rPr lang="en-US" i="1" dirty="0">
                            <a:latin typeface="Cambria Math"/>
                            <a:ea typeface="Cambria Math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b="1" i="1" dirty="0">
                        <a:latin typeface="Cambria Math"/>
                        <a:ea typeface="Cambria Math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en-US" i="1" dirty="0"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/>
                            <a:ea typeface="Cambria Math"/>
                            <a:cs typeface="Times New Roman"/>
                          </a:rPr>
                          <m:t>𝐴</m:t>
                        </m:r>
                      </m:e>
                      <m:sub>
                        <m:r>
                          <a:rPr lang="en-US" i="1" dirty="0">
                            <a:latin typeface="Cambria Math"/>
                            <a:ea typeface="Cambria Math"/>
                            <a:cs typeface="Times New Roman"/>
                          </a:rPr>
                          <m:t>𝑛</m:t>
                        </m:r>
                      </m:sub>
                    </m:sSub>
                  </m:oMath>
                </a14:m>
                <a:endParaRPr lang="en-US" dirty="0" smtClean="0">
                  <a:ea typeface="Cambria Math"/>
                  <a:cs typeface="Times New Roman"/>
                </a:endParaRPr>
              </a:p>
              <a:p>
                <a:pPr marL="1085850" lvl="2" indent="0">
                  <a:buNone/>
                </a:pPr>
                <a:endParaRPr lang="en-US" sz="800" dirty="0" smtClean="0">
                  <a:ea typeface="Cambria Math"/>
                  <a:cs typeface="Times New Roman"/>
                </a:endParaRPr>
              </a:p>
              <a:p>
                <a:pPr marL="914400" lvl="1"/>
                <a14:m>
                  <m:oMath xmlns:m="http://schemas.openxmlformats.org/officeDocument/2006/math">
                    <m:sSub>
                      <m:sSubPr>
                        <m:ctrlPr>
                          <a:rPr lang="en-US" b="1" i="1" dirty="0" smtClean="0"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b="0" i="1" smtClean="0">
                                <a:latin typeface="Cambria Math"/>
                                <a:ea typeface="Cambria Math"/>
                                <a:cs typeface="Times New Roman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  <a:cs typeface="Times New Roman"/>
                              </a:rPr>
                              <m:t>𝑦</m:t>
                            </m:r>
                          </m:e>
                        </m:acc>
                      </m:e>
                      <m:sub>
                        <m:r>
                          <a:rPr lang="en-US" b="0" i="1" dirty="0" smtClean="0">
                            <a:latin typeface="Cambria Math"/>
                            <a:ea typeface="Cambria Math"/>
                            <a:cs typeface="Times New Roman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/>
                        <a:ea typeface="Cambria Math"/>
                        <a:cs typeface="Times New Roman"/>
                      </a:rPr>
                      <m:t>=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imes New Roman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  <a:cs typeface="Times New Roman"/>
                              </a:rPr>
                              <m:t>𝐻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  <a:ea typeface="Cambria Math"/>
                                <a:cs typeface="Times New Roman"/>
                              </a:rPr>
                              <m:t>𝑘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  <a:cs typeface="Times New Roman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b="0" i="1" smtClean="0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smtClean="0">
                                <a:latin typeface="Cambria Math"/>
                                <a:ea typeface="Cambria Math"/>
                                <a:cs typeface="Times New Roman"/>
                              </a:rPr>
                              <m:t>𝑘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  <a:ea typeface="Cambria Math"/>
                            <a:cs typeface="Times New Roman"/>
                          </a:rPr>
                          <m:t>+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  <a:cs typeface="Times New Roman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b="0" i="1" smtClean="0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  <m:t>𝜔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smtClean="0">
                                <a:latin typeface="Cambria Math"/>
                                <a:ea typeface="Cambria Math"/>
                                <a:cs typeface="Times New Roman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  <a:cs typeface="Times New Roman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  <a:cs typeface="Times New Roman"/>
                          </a:rPr>
                          <m:t>𝑘</m:t>
                        </m:r>
                      </m:sub>
                    </m:sSub>
                    <m:sSub>
                      <m:sSubPr>
                        <m:ctrlPr>
                          <a:rPr lang="en-US" b="1" i="1" dirty="0" smtClean="0"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b="0" i="1" smtClean="0">
                                <a:latin typeface="Cambria Math"/>
                                <a:ea typeface="Cambria Math"/>
                                <a:cs typeface="Times New Roman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  <a:cs typeface="Times New Roman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b="0" i="1" dirty="0" smtClean="0">
                            <a:latin typeface="Cambria Math"/>
                            <a:ea typeface="Cambria Math"/>
                            <a:cs typeface="Times New Roman"/>
                          </a:rPr>
                          <m:t>𝑘</m:t>
                        </m:r>
                      </m:sub>
                    </m:sSub>
                  </m:oMath>
                </a14:m>
                <a:endParaRPr lang="en-US" i="1" dirty="0" smtClean="0">
                  <a:ea typeface="Cambria Math"/>
                  <a:cs typeface="Times New Roman"/>
                </a:endParaRPr>
              </a:p>
              <a:p>
                <a:pPr marL="228600" indent="0">
                  <a:buNone/>
                </a:pPr>
                <a:endParaRPr lang="en-US" sz="800" b="1" dirty="0" smtClean="0">
                  <a:ea typeface="Cambria Math"/>
                  <a:cs typeface="Times New Roman"/>
                </a:endParaRPr>
              </a:p>
              <a:p>
                <a:pPr marL="0" indent="0">
                  <a:buNone/>
                </a:pPr>
                <a:r>
                  <a:rPr lang="en-US" b="1" dirty="0" smtClean="0">
                    <a:ea typeface="Cambria Math"/>
                    <a:cs typeface="Times New Roman"/>
                  </a:rPr>
                  <a:t>Covariance </a:t>
                </a:r>
                <a:r>
                  <a:rPr lang="en-US" dirty="0" smtClean="0">
                    <a:ea typeface="Cambria Math"/>
                    <a:cs typeface="Times New Roman"/>
                  </a:rPr>
                  <a:t>of </a:t>
                </a:r>
                <a:r>
                  <a:rPr lang="en-US" dirty="0">
                    <a:ea typeface="Cambria Math"/>
                    <a:cs typeface="Times New Roman"/>
                  </a:rPr>
                  <a:t>state and measurement Gaussians:</a:t>
                </a:r>
              </a:p>
              <a:p>
                <a:pPr marL="914400"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𝑘</m:t>
                        </m:r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+</m:t>
                        </m:r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1</m:t>
                        </m:r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𝑘</m:t>
                        </m:r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+</m:t>
                        </m:r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/>
                        <a:ea typeface="Cambria Math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𝑘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𝑘</m:t>
                        </m:r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𝑘</m:t>
                        </m:r>
                      </m:sub>
                    </m:sSub>
                    <m:sSubSup>
                      <m:sSubSupPr>
                        <m:ctrlP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𝑘</m:t>
                        </m:r>
                      </m:sub>
                      <m:sup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𝑇</m:t>
                        </m:r>
                      </m:sup>
                    </m:sSubSup>
                    <m:r>
                      <a:rPr lang="en-US" i="1">
                        <a:latin typeface="Cambria Math"/>
                        <a:ea typeface="Cambria Math"/>
                        <a:cs typeface="Times New Roman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𝐺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𝑘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𝑄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𝑘</m:t>
                        </m:r>
                      </m:sub>
                    </m:sSub>
                    <m:sSubSup>
                      <m:sSubSupPr>
                        <m:ctrlP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𝐺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𝑘</m:t>
                        </m:r>
                      </m:sub>
                      <m:sup>
                        <m:r>
                          <a:rPr lang="en-US" i="1">
                            <a:latin typeface="Cambria Math"/>
                            <a:ea typeface="Cambria Math"/>
                            <a:cs typeface="Times New Roman"/>
                          </a:rPr>
                          <m:t>𝑇</m:t>
                        </m:r>
                      </m:sup>
                    </m:sSubSup>
                  </m:oMath>
                </a14:m>
                <a:r>
                  <a:rPr lang="en-US" dirty="0">
                    <a:ea typeface="Cambria Math"/>
                    <a:cs typeface="Times New Roman"/>
                  </a:rPr>
                  <a:t>; </a:t>
                </a:r>
              </a:p>
              <a:p>
                <a:pPr marL="1085850" lvl="2" indent="0">
                  <a:buNone/>
                </a:pPr>
                <a:endParaRPr lang="en-US" sz="800" dirty="0">
                  <a:ea typeface="Cambria Math"/>
                  <a:cs typeface="Times New Roman"/>
                </a:endParaRPr>
              </a:p>
              <a:p>
                <a:pPr marL="914400" lvl="1"/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  <a:ea typeface="Cambria Math"/>
                      </a:rPr>
                      <m:t>𝑐𝑜𝑣</m:t>
                    </m:r>
                    <m:d>
                      <m:dPr>
                        <m:ctrlPr>
                          <a:rPr lang="en-US" i="1" dirty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 dirty="0">
                                <a:latin typeface="Cambria Math"/>
                                <a:ea typeface="Cambria Math"/>
                              </a:rPr>
                              <m:t>𝑘</m:t>
                            </m:r>
                          </m:sub>
                        </m:sSub>
                        <m:r>
                          <a:rPr lang="en-US" i="1" dirty="0">
                            <a:latin typeface="Cambria Math"/>
                            <a:ea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i="1" dirty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 dirty="0">
                                <a:latin typeface="Cambria Math"/>
                                <a:ea typeface="Cambria Math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en-US" i="1" dirty="0">
                        <a:latin typeface="Cambria Math"/>
                        <a:ea typeface="Cambria Math"/>
                      </a:rPr>
                      <m:t>=</m:t>
                    </m:r>
                    <m:sSub>
                      <m:sSubPr>
                        <m:ctrlPr>
                          <a:rPr lang="en-US" i="1" dirty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/>
                            <a:ea typeface="Cambria Math"/>
                          </a:rPr>
                          <m:t>𝐻</m:t>
                        </m:r>
                      </m:e>
                      <m:sub>
                        <m:r>
                          <a:rPr lang="en-US" i="1" dirty="0">
                            <a:latin typeface="Cambria Math"/>
                            <a:ea typeface="Cambria Math"/>
                          </a:rPr>
                          <m:t>𝑘</m:t>
                        </m:r>
                      </m:sub>
                    </m:sSub>
                    <m:sSub>
                      <m:sSubPr>
                        <m:ctrlPr>
                          <a:rPr lang="en-US" i="1" dirty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/>
                            <a:ea typeface="Cambria Math"/>
                          </a:rPr>
                          <m:t>𝑃</m:t>
                        </m:r>
                      </m:e>
                      <m:sub>
                        <m:r>
                          <a:rPr lang="en-US" i="1" dirty="0">
                            <a:latin typeface="Cambria Math"/>
                            <a:ea typeface="Cambria Math"/>
                          </a:rPr>
                          <m:t>𝑘</m:t>
                        </m:r>
                        <m:r>
                          <a:rPr lang="en-US" i="1" dirty="0"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US" i="1" dirty="0">
                            <a:latin typeface="Cambria Math"/>
                            <a:ea typeface="Cambria Math"/>
                          </a:rPr>
                          <m:t>𝑘</m:t>
                        </m:r>
                      </m:sub>
                    </m:sSub>
                    <m:sSubSup>
                      <m:sSubSupPr>
                        <m:ctrlPr>
                          <a:rPr lang="en-US" i="1" dirty="0">
                            <a:latin typeface="Cambria Math"/>
                            <a:ea typeface="Cambria Math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dirty="0">
                            <a:latin typeface="Cambria Math"/>
                            <a:ea typeface="Cambria Math"/>
                          </a:rPr>
                          <m:t>H</m:t>
                        </m:r>
                      </m:e>
                      <m:sub>
                        <m:r>
                          <a:rPr lang="en-US" i="1" dirty="0">
                            <a:latin typeface="Cambria Math"/>
                            <a:ea typeface="Cambria Math"/>
                          </a:rPr>
                          <m:t>𝑘</m:t>
                        </m:r>
                      </m:sub>
                      <m:sup>
                        <m:r>
                          <a:rPr lang="en-US" i="1" dirty="0">
                            <a:latin typeface="Cambria Math"/>
                            <a:ea typeface="Cambria Math"/>
                          </a:rPr>
                          <m:t>𝑇</m:t>
                        </m:r>
                      </m:sup>
                    </m:sSubSup>
                    <m:r>
                      <a:rPr lang="en-US" i="1" dirty="0">
                        <a:latin typeface="Cambria Math"/>
                        <a:ea typeface="Cambria Math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/>
                            <a:ea typeface="Cambria Math"/>
                          </a:rPr>
                          <m:t>𝑅</m:t>
                        </m:r>
                      </m:e>
                      <m:sub>
                        <m:r>
                          <a:rPr lang="en-US" i="1" dirty="0">
                            <a:latin typeface="Cambria Math"/>
                            <a:ea typeface="Cambria Math"/>
                          </a:rPr>
                          <m:t>𝑘</m:t>
                        </m:r>
                      </m:sub>
                    </m:sSub>
                  </m:oMath>
                </a14:m>
                <a:endParaRPr lang="en-US" b="1" dirty="0" smtClean="0">
                  <a:ea typeface="Cambria Math"/>
                  <a:cs typeface="Times New Roman"/>
                </a:endParaRPr>
              </a:p>
              <a:p>
                <a:pPr marL="914400" lvl="1"/>
                <a:endParaRPr lang="en-US" b="1" dirty="0">
                  <a:ea typeface="Cambria Math"/>
                  <a:cs typeface="Times New Roman"/>
                </a:endParaRPr>
              </a:p>
              <a:p>
                <a:pPr marL="0" indent="0">
                  <a:buNone/>
                </a:pPr>
                <a:r>
                  <a:rPr lang="en-US" b="1" dirty="0" smtClean="0">
                    <a:ea typeface="Cambria Math"/>
                    <a:cs typeface="Times New Roman"/>
                  </a:rPr>
                  <a:t>Next: </a:t>
                </a:r>
                <a:r>
                  <a:rPr lang="en-US" dirty="0" smtClean="0">
                    <a:ea typeface="Cambria Math"/>
                    <a:cs typeface="Times New Roman"/>
                  </a:rPr>
                  <a:t>Select a criteria for estimator design</a:t>
                </a:r>
              </a:p>
              <a:p>
                <a:pPr lvl="1"/>
                <a:r>
                  <a:rPr lang="en-US" b="1" i="1" dirty="0" smtClean="0">
                    <a:ea typeface="Cambria Math"/>
                    <a:cs typeface="Times New Roman"/>
                  </a:rPr>
                  <a:t>Minimum Covariance</a:t>
                </a:r>
                <a:endParaRPr lang="en-US" i="1" dirty="0">
                  <a:ea typeface="Cambria Math"/>
                  <a:cs typeface="Times New Roman"/>
                </a:endParaRPr>
              </a:p>
              <a:p>
                <a:pPr marL="228600" indent="0">
                  <a:buNone/>
                </a:pPr>
                <a:endParaRPr lang="en-US" b="1" dirty="0" smtClean="0">
                  <a:ea typeface="Cambria Math"/>
                  <a:cs typeface="Times New Roman"/>
                </a:endParaRPr>
              </a:p>
            </p:txBody>
          </p:sp>
        </mc:Choice>
        <mc:Fallback xmlns="">
          <p:sp>
            <p:nvSpPr>
              <p:cNvPr id="22532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04800" y="1143000"/>
                <a:ext cx="8305800" cy="4724400"/>
              </a:xfrm>
              <a:blipFill rotWithShape="1">
                <a:blip r:embed="rId3"/>
                <a:stretch>
                  <a:fillRect l="-734" t="-5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44562"/>
          </a:xfrm>
          <a:ln w="19050"/>
        </p:spPr>
        <p:txBody>
          <a:bodyPr/>
          <a:lstStyle/>
          <a:p>
            <a:r>
              <a:rPr lang="en-US" dirty="0" smtClean="0"/>
              <a:t>Linear Discrete Time Systems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86965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3"/>
              <p:cNvSpPr txBox="1">
                <a:spLocks noChangeArrowheads="1"/>
              </p:cNvSpPr>
              <p:nvPr/>
            </p:nvSpPr>
            <p:spPr bwMode="auto">
              <a:xfrm>
                <a:off x="432275" y="990600"/>
                <a:ext cx="8305800" cy="39205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16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Tx/>
                  <a:buNone/>
                </a:pPr>
                <a:r>
                  <a:rPr lang="en-US" kern="0" dirty="0" smtClean="0">
                    <a:solidFill>
                      <a:srgbClr val="000000"/>
                    </a:solidFill>
                  </a:rPr>
                  <a:t>Estimator is a random function</a:t>
                </a:r>
              </a:p>
              <a:p>
                <a:pPr lvl="1"/>
                <a:r>
                  <a:rPr lang="en-US" kern="0" dirty="0">
                    <a:solidFill>
                      <a:srgbClr val="000000"/>
                    </a:solidFill>
                  </a:rPr>
                  <a:t>Takes measurements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ker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ker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i="1" kern="0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 kern="0">
                        <a:solidFill>
                          <a:srgbClr val="000000"/>
                        </a:solidFill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en-US" i="1" ker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ker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i="1" kern="0">
                            <a:solidFill>
                              <a:srgbClr val="00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i="1" kern="0">
                        <a:solidFill>
                          <a:srgbClr val="000000"/>
                        </a:solidFill>
                        <a:latin typeface="Cambria Math"/>
                      </a:rPr>
                      <m:t>,⋯, </m:t>
                    </m:r>
                    <m:sSub>
                      <m:sSubPr>
                        <m:ctrlPr>
                          <a:rPr lang="en-US" i="1" ker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ker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i="1" ker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kern="0" dirty="0">
                    <a:solidFill>
                      <a:srgbClr val="000000"/>
                    </a:solidFill>
                  </a:rPr>
                  <a:t> as input, and produces a random variable</a:t>
                </a:r>
                <a:r>
                  <a:rPr lang="en-US" kern="0" dirty="0" smtClean="0">
                    <a:solidFill>
                      <a:srgbClr val="000000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kern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b="0" i="1" kern="0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kern="0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𝑋</m:t>
                            </m:r>
                          </m:e>
                        </m:acc>
                      </m:e>
                      <m:sub>
                        <m:r>
                          <a:rPr lang="en-US" b="0" i="1" kern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kern="0" dirty="0" smtClean="0">
                    <a:solidFill>
                      <a:srgbClr val="000000"/>
                    </a:solidFill>
                  </a:rPr>
                  <a:t>,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kern="0" dirty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 ker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 ker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i="1" kern="0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kern="0" dirty="0">
                    <a:solidFill>
                      <a:srgbClr val="000000"/>
                    </a:solidFill>
                  </a:rPr>
                  <a:t> as </a:t>
                </a:r>
                <a:r>
                  <a:rPr lang="en-US" kern="0" dirty="0" smtClean="0">
                    <a:solidFill>
                      <a:srgbClr val="000000"/>
                    </a:solidFill>
                  </a:rPr>
                  <a:t>a specific estimate.</a:t>
                </a:r>
                <a:endParaRPr lang="en-US" kern="0" dirty="0">
                  <a:solidFill>
                    <a:srgbClr val="000000"/>
                  </a:solidFill>
                </a:endParaRPr>
              </a:p>
              <a:p>
                <a:pPr lvl="1"/>
                <a:r>
                  <a:rPr lang="en-US" kern="0" dirty="0">
                    <a:solidFill>
                      <a:srgbClr val="000000"/>
                    </a:solidFill>
                  </a:rPr>
                  <a:t>The variance associated with the estimator is the “uncertainty” in the estimate.  Minimum variance design is the “least uncertain”</a:t>
                </a:r>
                <a:endParaRPr lang="en-US" i="1" kern="0" dirty="0">
                  <a:solidFill>
                    <a:srgbClr val="000000"/>
                  </a:solidFill>
                  <a:latin typeface="Cambria Math"/>
                </a:endParaRPr>
              </a:p>
              <a:p>
                <a:pPr marL="0" indent="0">
                  <a:buFontTx/>
                  <a:buNone/>
                </a:pPr>
                <a:endParaRPr lang="en-US" sz="800" kern="0" dirty="0" smtClean="0"/>
              </a:p>
              <a:p>
                <a:pPr marL="0" indent="0">
                  <a:buFontTx/>
                  <a:buNone/>
                </a:pPr>
                <a:r>
                  <a:rPr lang="en-US" kern="0" dirty="0" smtClean="0"/>
                  <a:t>Minimum Variance Design (</a:t>
                </a:r>
                <a:r>
                  <a:rPr lang="en-US" kern="0" dirty="0" err="1" smtClean="0"/>
                  <a:t>Kalman</a:t>
                </a:r>
                <a:r>
                  <a:rPr lang="en-US" kern="0" dirty="0" smtClean="0"/>
                  <a:t> 1960)</a:t>
                </a:r>
              </a:p>
              <a:p>
                <a:pPr lvl="1">
                  <a:spcAft>
                    <a:spcPts val="900"/>
                  </a:spcAft>
                </a:pPr>
                <a:r>
                  <a:rPr lang="en-US" b="0" kern="0" dirty="0" smtClean="0"/>
                  <a:t>Choose the state estimate,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kern="0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 ker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 kern="0">
                                <a:latin typeface="Cambria Math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i="1" ker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b="0" i="1" kern="0" dirty="0" smtClean="0">
                    <a:latin typeface="Cambria Math"/>
                  </a:rPr>
                  <a:t> </a:t>
                </a:r>
                <a:r>
                  <a:rPr lang="en-US" b="0" i="1" kern="0" dirty="0" smtClean="0"/>
                  <a:t>, </a:t>
                </a:r>
                <a:r>
                  <a:rPr lang="en-US" b="0" kern="0" dirty="0" smtClean="0"/>
                  <a:t>according to</a:t>
                </a:r>
                <a:endParaRPr lang="en-US" b="0" i="1" kern="0" dirty="0" smtClean="0">
                  <a:latin typeface="Cambria Math"/>
                </a:endParaRPr>
              </a:p>
              <a:p>
                <a:pPr marL="2228850" lvl="5" indent="0">
                  <a:spcAft>
                    <a:spcPts val="900"/>
                  </a:spcAft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000" b="0" i="1" kern="0" smtClean="0"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000" b="0" i="1" kern="0" smtClean="0"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000" b="0" i="0" kern="0" smtClean="0">
                                <a:latin typeface="Cambria Math"/>
                              </a:rPr>
                              <m:t>min</m:t>
                            </m:r>
                          </m:e>
                          <m:lim>
                            <m:sSub>
                              <m:sSubPr>
                                <m:ctrlPr>
                                  <a:rPr lang="en-US" sz="2000" b="0" i="1" kern="0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̂"/>
                                    <m:ctrlPr>
                                      <a:rPr lang="en-US" sz="2000" b="0" i="1" kern="0" smtClean="0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0" i="1" kern="0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000" b="0" i="1" kern="0" smtClean="0">
                                    <a:latin typeface="Cambria Math"/>
                                  </a:rPr>
                                  <m:t>𝑘</m:t>
                                </m:r>
                              </m:sub>
                            </m:sSub>
                          </m:lim>
                        </m:limLow>
                      </m:fName>
                      <m:e>
                        <m:r>
                          <a:rPr lang="en-US" sz="2000" b="0" i="1" kern="0" smtClean="0">
                            <a:latin typeface="Cambria Math"/>
                          </a:rPr>
                          <m:t>𝐸</m:t>
                        </m:r>
                        <m:r>
                          <a:rPr lang="en-US" sz="2000" b="0" i="1" kern="0" smtClean="0">
                            <a:latin typeface="Cambria Math"/>
                          </a:rPr>
                          <m:t>[</m:t>
                        </m:r>
                        <m:sSup>
                          <m:sSupPr>
                            <m:ctrlPr>
                              <a:rPr lang="en-US" sz="2000" b="0" i="1" kern="0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000" i="1" kern="0"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000" i="1" ker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0" i="1" kern="0" smtClean="0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US" sz="2000" i="1" kern="0">
                                        <a:latin typeface="Cambria Math"/>
                                      </a:rPr>
                                      <m:t>𝑘</m:t>
                                    </m:r>
                                  </m:sub>
                                </m:sSub>
                                <m:r>
                                  <a:rPr lang="en-US" sz="2000" i="1" kern="0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2000" i="1" ker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2000" i="1" kern="0"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000" i="1" kern="0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2000" i="1" kern="0">
                                        <a:latin typeface="Cambria Math"/>
                                      </a:rPr>
                                      <m:t>𝑘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sz="2000" b="0" i="1" kern="0" smtClean="0"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r>
                          <a:rPr lang="en-US" sz="2000" b="0" i="1" kern="0" smtClean="0">
                            <a:latin typeface="Cambria Math"/>
                          </a:rPr>
                          <m:t> (</m:t>
                        </m:r>
                        <m:sSub>
                          <m:sSubPr>
                            <m:ctrlPr>
                              <a:rPr lang="en-US" sz="2000" b="0" i="1" kern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0" i="1" kern="0" smtClean="0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000" b="0" i="1" kern="0" smtClean="0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  <m:r>
                          <a:rPr lang="en-US" sz="2000" b="0" i="1" kern="0" smtClean="0">
                            <a:latin typeface="Cambria Math"/>
                          </a:rPr>
                          <m:t>−</m:t>
                        </m:r>
                      </m:e>
                    </m:func>
                    <m:sSub>
                      <m:sSubPr>
                        <m:ctrlPr>
                          <a:rPr lang="en-US" sz="2000" i="1" kern="0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000" i="1" ker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i="1" kern="0">
                                <a:latin typeface="Cambria Math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2000" i="1" ker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US" sz="2000" b="0" i="1" kern="0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sz="2000" kern="0" dirty="0" smtClean="0"/>
                  <a:t>]               (*)</a:t>
                </a:r>
              </a:p>
              <a:p>
                <a:pPr lvl="1"/>
                <a:r>
                  <a:rPr lang="en-US" kern="0" dirty="0" smtClean="0"/>
                  <a:t>Note, the cost function is a </a:t>
                </a:r>
                <a:r>
                  <a:rPr lang="en-US" i="1" kern="0" dirty="0" smtClean="0"/>
                  <a:t>scalar</a:t>
                </a:r>
                <a:r>
                  <a:rPr lang="en-US" kern="0" dirty="0" smtClean="0"/>
                  <a:t>, as opposed to </a:t>
                </a:r>
                <a:r>
                  <a:rPr lang="en-US" kern="0" dirty="0" err="1" smtClean="0"/>
                  <a:t>nxn</a:t>
                </a:r>
                <a:r>
                  <a:rPr lang="en-US" kern="0" dirty="0" smtClean="0"/>
                  <a:t> covariance</a:t>
                </a:r>
              </a:p>
              <a:p>
                <a:pPr marL="2228850" lvl="5" indent="0">
                  <a:buNone/>
                </a:pPr>
                <a:r>
                  <a:rPr lang="en-US" sz="2000" kern="0" dirty="0" smtClean="0"/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ker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kern="0" smtClean="0">
                            <a:latin typeface="Cambria Math"/>
                          </a:rPr>
                          <m:t>𝐸</m:t>
                        </m:r>
                        <m:r>
                          <a:rPr lang="en-US" sz="2000" b="0" i="1" kern="0" smtClean="0">
                            <a:latin typeface="Cambria Math"/>
                          </a:rPr>
                          <m:t>[(</m:t>
                        </m:r>
                        <m:sSub>
                          <m:sSubPr>
                            <m:ctrlPr>
                              <a:rPr lang="en-US" sz="2000" i="1" ker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0" i="1" kern="0" smtClean="0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000" i="1" kern="0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  <m:r>
                          <a:rPr lang="en-US" sz="2000" i="1" ker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sz="2000" i="1" kern="0"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US" sz="2000" i="1" ker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i="1" kern="0">
                                    <a:latin typeface="Cambria Math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i="1" kern="0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  <m:r>
                          <a:rPr lang="en-US" sz="2000" b="0" i="1" kern="0" smtClean="0">
                            <a:latin typeface="Cambria Math"/>
                          </a:rPr>
                          <m:t>)</m:t>
                        </m:r>
                        <m:d>
                          <m:dPr>
                            <m:ctrlPr>
                              <a:rPr lang="en-US" sz="2000" i="1" kern="0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i="1" ker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kern="0" smtClean="0">
                                    <a:latin typeface="Cambria Math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000" i="1" kern="0">
                                    <a:latin typeface="Cambria Math"/>
                                  </a:rPr>
                                  <m:t>𝑘</m:t>
                                </m:r>
                              </m:sub>
                            </m:sSub>
                            <m:r>
                              <a:rPr lang="en-US" sz="2000" i="1" kern="0"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2000" i="1" kern="0"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̂"/>
                                    <m:ctrlPr>
                                      <a:rPr lang="en-US" sz="2000" i="1" kern="0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i="1" ker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000" i="1" kern="0">
                                    <a:latin typeface="Cambria Math"/>
                                  </a:rPr>
                                  <m:t>𝑘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US" sz="2000" i="1" kern="0">
                            <a:latin typeface="Cambria Math"/>
                          </a:rPr>
                          <m:t>𝑇</m:t>
                        </m:r>
                      </m:sup>
                    </m:sSup>
                    <m:r>
                      <a:rPr lang="en-US" sz="2000" b="0" i="1" kern="0" smtClean="0">
                        <a:latin typeface="Cambria Math"/>
                      </a:rPr>
                      <m:t>]</m:t>
                    </m:r>
                  </m:oMath>
                </a14:m>
                <a:r>
                  <a:rPr lang="en-US" sz="2000" kern="0" dirty="0" smtClean="0"/>
                  <a:t>                    (**)</a:t>
                </a:r>
                <a:endParaRPr lang="en-US" sz="2000" kern="0" dirty="0"/>
              </a:p>
              <a:p>
                <a:pPr lvl="1"/>
                <a:r>
                  <a:rPr lang="en-US" b="1" i="1" kern="0" dirty="0" smtClean="0"/>
                  <a:t>Lemma: </a:t>
                </a:r>
                <a:r>
                  <a:rPr lang="en-US" i="1" kern="0" dirty="0" smtClean="0"/>
                  <a:t>Let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b="0" i="1" kern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kern="0" smtClean="0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i="1" kern="0" dirty="0" smtClean="0"/>
                  <a:t> be a vector CRV, and let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kern="0" smtClean="0">
                            <a:latin typeface="Cambria Math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kern="0" smtClean="0"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n-US" b="0" i="1" kern="0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0" i="1" kern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acc>
                          </m:e>
                        </m:d>
                      </m:e>
                    </m:d>
                    <m:r>
                      <a:rPr lang="en-US" b="0" i="1" kern="0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kern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kern="0" smtClean="0">
                            <a:latin typeface="Cambria Math"/>
                          </a:rPr>
                          <m:t>𝐸</m:t>
                        </m:r>
                        <m:r>
                          <a:rPr lang="en-US" b="0" i="1" kern="0" smtClean="0">
                            <a:latin typeface="Cambria Math"/>
                          </a:rPr>
                          <m:t>[</m:t>
                        </m:r>
                        <m:sSup>
                          <m:sSupPr>
                            <m:ctrlPr>
                              <a:rPr lang="en-US" b="0" i="1" kern="0" smtClean="0">
                                <a:latin typeface="Cambria Math"/>
                              </a:rPr>
                            </m:ctrlPr>
                          </m:sSupPr>
                          <m:e>
                            <m:acc>
                              <m:accPr>
                                <m:chr m:val="⃗"/>
                                <m:ctrlPr>
                                  <a:rPr lang="en-US" b="0" i="1" kern="0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0" i="1" kern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acc>
                          </m:e>
                          <m:sup>
                            <m:r>
                              <a:rPr lang="en-US" b="0" i="1" kern="0" smtClean="0"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r>
                          <a:rPr lang="en-US" b="0" i="1" kern="0" smtClean="0">
                            <a:latin typeface="Cambria Math"/>
                          </a:rPr>
                          <m:t>𝑥</m:t>
                        </m:r>
                        <m:r>
                          <a:rPr lang="en-US" b="0" i="1" kern="0" smtClean="0">
                            <a:latin typeface="Cambria Math"/>
                          </a:rPr>
                          <m:t>]</m:t>
                        </m:r>
                      </m:e>
                    </m:rad>
                  </m:oMath>
                </a14:m>
                <a:r>
                  <a:rPr lang="en-US" b="1" i="1" kern="0" dirty="0" smtClean="0"/>
                  <a:t>. </a:t>
                </a:r>
                <a:r>
                  <a:rPr lang="en-US" i="1" kern="0" dirty="0" smtClean="0"/>
                  <a:t>Then</a:t>
                </a:r>
              </a:p>
              <a:p>
                <a:pPr lvl="2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kern="0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kern="0" smtClean="0">
                                <a:latin typeface="Cambria Math"/>
                              </a:rPr>
                            </m:ctrlPr>
                          </m:d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b="0" i="1" kern="0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kern="0" smtClean="0">
                                    <a:latin typeface="Cambria Math"/>
                                  </a:rPr>
                                  <m:t>𝐴</m:t>
                                </m:r>
                                <m:acc>
                                  <m:accPr>
                                    <m:chr m:val="⃗"/>
                                    <m:ctrlPr>
                                      <a:rPr lang="en-US" b="0" i="1" kern="0" smtClean="0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0" i="1" kern="0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</m:d>
                          </m:e>
                        </m:d>
                      </m:e>
                      <m:sup>
                        <m:r>
                          <a:rPr lang="en-US" b="0" i="1" kern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kern="0" smtClean="0">
                        <a:latin typeface="Cambria Math"/>
                      </a:rPr>
                      <m:t>=</m:t>
                    </m:r>
                    <m:r>
                      <a:rPr lang="en-US" b="0" i="1" kern="0" smtClean="0">
                        <a:latin typeface="Cambria Math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b="0" i="1" kern="0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kern="0" smtClean="0">
                                <a:latin typeface="Cambria Math"/>
                              </a:rPr>
                            </m:ctrlPr>
                          </m:sSupPr>
                          <m:e>
                            <m:acc>
                              <m:accPr>
                                <m:chr m:val="⃗"/>
                                <m:ctrlPr>
                                  <a:rPr lang="en-US" b="0" i="1" kern="0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0" i="1" kern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acc>
                          </m:e>
                          <m:sup>
                            <m:r>
                              <a:rPr lang="en-US" b="0" i="1" kern="0" smtClean="0"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sSup>
                          <m:sSupPr>
                            <m:ctrlPr>
                              <a:rPr lang="en-US" b="0" i="1" kern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kern="0" smtClean="0">
                                <a:latin typeface="Cambria Math"/>
                              </a:rPr>
                              <m:t>𝐴</m:t>
                            </m:r>
                          </m:e>
                          <m:sup>
                            <m:r>
                              <a:rPr lang="en-US" b="0" i="1" kern="0" smtClean="0"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r>
                          <a:rPr lang="en-US" b="0" i="1" kern="0" smtClean="0">
                            <a:latin typeface="Cambria Math"/>
                          </a:rPr>
                          <m:t>𝐴</m:t>
                        </m:r>
                        <m:acc>
                          <m:accPr>
                            <m:chr m:val="⃗"/>
                            <m:ctrlPr>
                              <a:rPr lang="en-US" b="0" i="1" kern="0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kern="0" smtClean="0">
                                <a:latin typeface="Cambria Math"/>
                              </a:rPr>
                              <m:t>𝑥</m:t>
                            </m:r>
                          </m:e>
                        </m:acc>
                      </m:e>
                    </m:d>
                    <m:r>
                      <a:rPr lang="en-US" b="0" i="1" kern="0" smtClean="0">
                        <a:latin typeface="Cambria Math"/>
                      </a:rPr>
                      <m:t>=</m:t>
                    </m:r>
                    <m:r>
                      <a:rPr lang="en-US" b="0" i="1" kern="0" smtClean="0">
                        <a:latin typeface="Cambria Math"/>
                      </a:rPr>
                      <m:t>𝑡𝑟𝑎𝑐𝑒</m:t>
                    </m:r>
                    <m:d>
                      <m:dPr>
                        <m:begChr m:val="{"/>
                        <m:endChr m:val="}"/>
                        <m:ctrlPr>
                          <a:rPr lang="en-US" b="0" i="1" kern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kern="0" smtClean="0">
                            <a:latin typeface="Cambria Math"/>
                          </a:rPr>
                          <m:t>𝐸</m:t>
                        </m:r>
                        <m:r>
                          <a:rPr lang="en-US" b="0" i="1" kern="0" smtClean="0">
                            <a:latin typeface="Cambria Math"/>
                          </a:rPr>
                          <m:t>[</m:t>
                        </m:r>
                        <m:sSup>
                          <m:sSupPr>
                            <m:ctrlPr>
                              <a:rPr lang="en-US" b="0" i="1" kern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kern="0" smtClean="0">
                                <a:latin typeface="Cambria Math"/>
                              </a:rPr>
                              <m:t>𝐴</m:t>
                            </m:r>
                          </m:e>
                          <m:sup>
                            <m:r>
                              <a:rPr lang="en-US" b="0" i="1" kern="0" smtClean="0"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r>
                          <a:rPr lang="en-US" b="0" i="1" kern="0" smtClean="0">
                            <a:latin typeface="Cambria Math"/>
                          </a:rPr>
                          <m:t>𝐴</m:t>
                        </m:r>
                        <m:acc>
                          <m:accPr>
                            <m:chr m:val="⃗"/>
                            <m:ctrlPr>
                              <a:rPr lang="en-US" b="0" i="1" kern="0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kern="0" smtClean="0">
                                <a:latin typeface="Cambria Math"/>
                              </a:rPr>
                              <m:t>𝑥</m:t>
                            </m:r>
                          </m:e>
                        </m:acc>
                        <m:sSup>
                          <m:sSupPr>
                            <m:ctrlPr>
                              <a:rPr lang="en-US" b="0" i="1" kern="0" smtClean="0">
                                <a:latin typeface="Cambria Math"/>
                              </a:rPr>
                            </m:ctrlPr>
                          </m:sSupPr>
                          <m:e>
                            <m:acc>
                              <m:accPr>
                                <m:chr m:val="⃗"/>
                                <m:ctrlPr>
                                  <a:rPr lang="en-US" b="0" i="1" kern="0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0" i="1" kern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acc>
                          </m:e>
                          <m:sup>
                            <m:r>
                              <a:rPr lang="en-US" b="0" i="1" kern="0" smtClean="0"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r>
                          <a:rPr lang="en-US" b="0" i="1" kern="0" smtClean="0">
                            <a:latin typeface="Cambria Math"/>
                          </a:rPr>
                          <m:t>]</m:t>
                        </m:r>
                      </m:e>
                    </m:d>
                  </m:oMath>
                </a14:m>
                <a:endParaRPr lang="en-US" kern="0" dirty="0" smtClean="0"/>
              </a:p>
              <a:p>
                <a:pPr lvl="2"/>
                <a:r>
                  <a:rPr lang="en-US" kern="0" dirty="0" smtClean="0"/>
                  <a:t>If A=I,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kern="0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kern="0" smtClean="0">
                                <a:latin typeface="Cambria Math"/>
                              </a:rPr>
                            </m:ctrlPr>
                          </m:d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b="0" i="1" kern="0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b="0" i="1" kern="0" smtClean="0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0" i="1" kern="0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</m:d>
                          </m:e>
                        </m:d>
                      </m:e>
                      <m:sup>
                        <m:r>
                          <a:rPr lang="en-US" b="0" i="1" kern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kern="0" smtClean="0">
                        <a:latin typeface="Cambria Math"/>
                      </a:rPr>
                      <m:t>=</m:t>
                    </m:r>
                    <m:r>
                      <a:rPr lang="en-US" b="0" i="1" kern="0" smtClean="0">
                        <a:latin typeface="Cambria Math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b="0" i="1" kern="0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kern="0" smtClean="0">
                                <a:latin typeface="Cambria Math"/>
                              </a:rPr>
                            </m:ctrlPr>
                          </m:sSupPr>
                          <m:e>
                            <m:acc>
                              <m:accPr>
                                <m:chr m:val="⃗"/>
                                <m:ctrlPr>
                                  <a:rPr lang="en-US" b="0" i="1" kern="0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0" i="1" kern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acc>
                          </m:e>
                          <m:sup>
                            <m:r>
                              <a:rPr lang="en-US" b="0" i="1" kern="0" smtClean="0"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acc>
                          <m:accPr>
                            <m:chr m:val="⃗"/>
                            <m:ctrlPr>
                              <a:rPr lang="en-US" b="0" i="1" kern="0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kern="0" smtClean="0">
                                <a:latin typeface="Cambria Math"/>
                              </a:rPr>
                              <m:t>𝑥</m:t>
                            </m:r>
                          </m:e>
                        </m:acc>
                      </m:e>
                    </m:d>
                    <m:r>
                      <a:rPr lang="en-US" b="0" i="1" kern="0" smtClean="0">
                        <a:latin typeface="Cambria Math"/>
                      </a:rPr>
                      <m:t>=</m:t>
                    </m:r>
                    <m:r>
                      <a:rPr lang="en-US" b="0" i="1" kern="0" smtClean="0">
                        <a:latin typeface="Cambria Math"/>
                      </a:rPr>
                      <m:t>𝑡𝑟𝑎𝑐𝑒</m:t>
                    </m:r>
                    <m:r>
                      <a:rPr lang="en-US" b="0" i="1" kern="0" smtClean="0">
                        <a:latin typeface="Cambria Math"/>
                      </a:rPr>
                      <m:t>[</m:t>
                    </m:r>
                    <m:r>
                      <a:rPr lang="en-US" b="0" i="1" kern="0" smtClean="0">
                        <a:latin typeface="Cambria Math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b="0" i="1" kern="0" smtClean="0"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b="0" i="1" kern="0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kern="0" smtClean="0">
                                <a:latin typeface="Cambria Math"/>
                              </a:rPr>
                              <m:t>𝑥</m:t>
                            </m:r>
                          </m:e>
                        </m:acc>
                        <m:sSup>
                          <m:sSupPr>
                            <m:ctrlPr>
                              <a:rPr lang="en-US" b="0" i="1" kern="0" smtClean="0">
                                <a:latin typeface="Cambria Math"/>
                              </a:rPr>
                            </m:ctrlPr>
                          </m:sSupPr>
                          <m:e>
                            <m:acc>
                              <m:accPr>
                                <m:chr m:val="⃗"/>
                                <m:ctrlPr>
                                  <a:rPr lang="en-US" b="0" i="1" kern="0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0" i="1" kern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acc>
                          </m:e>
                          <m:sup>
                            <m:r>
                              <a:rPr lang="en-US" b="0" i="1" kern="0" smtClean="0"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</m:e>
                    </m:d>
                    <m:r>
                      <a:rPr lang="en-US" b="0" i="1" kern="0" smtClean="0">
                        <a:latin typeface="Cambria Math"/>
                      </a:rPr>
                      <m:t>]</m:t>
                    </m:r>
                  </m:oMath>
                </a14:m>
                <a:endParaRPr lang="en-US" kern="0" dirty="0"/>
              </a:p>
              <a:p>
                <a:pPr lvl="1"/>
                <a:r>
                  <a:rPr lang="en-US" kern="0" dirty="0" smtClean="0"/>
                  <a:t>So, minimizing(*) minimizes trace of (**)</a:t>
                </a:r>
                <a:endParaRPr lang="en-US" i="1" kern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2275" y="990600"/>
                <a:ext cx="8305800" cy="3920569"/>
              </a:xfrm>
              <a:prstGeom prst="rect">
                <a:avLst/>
              </a:prstGeom>
              <a:blipFill rotWithShape="1">
                <a:blip r:embed="rId3"/>
                <a:stretch>
                  <a:fillRect l="-808" t="-622" b="-3996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Minimum Variance Design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34451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3"/>
              <p:cNvSpPr txBox="1">
                <a:spLocks noChangeArrowheads="1"/>
              </p:cNvSpPr>
              <p:nvPr/>
            </p:nvSpPr>
            <p:spPr bwMode="auto">
              <a:xfrm>
                <a:off x="432275" y="1184831"/>
                <a:ext cx="8305800" cy="39205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16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Tx/>
                  <a:buNone/>
                </a:pPr>
                <a:r>
                  <a:rPr lang="en-US" b="1" kern="0" dirty="0" smtClean="0">
                    <a:solidFill>
                      <a:srgbClr val="000000"/>
                    </a:solidFill>
                  </a:rPr>
                  <a:t>Theorem 3.1 </a:t>
                </a:r>
                <a:r>
                  <a:rPr lang="en-US" kern="0" dirty="0" smtClean="0">
                    <a:solidFill>
                      <a:srgbClr val="000000"/>
                    </a:solidFill>
                  </a:rPr>
                  <a:t>(Anderson &amp; Moore, p. 26)</a:t>
                </a:r>
              </a:p>
              <a:p>
                <a:pPr lvl="1"/>
                <a:r>
                  <a:rPr lang="en-US" kern="0" dirty="0" smtClean="0">
                    <a:solidFill>
                      <a:srgbClr val="000000"/>
                    </a:solidFill>
                  </a:rPr>
                  <a:t>Let </a:t>
                </a:r>
                <a:r>
                  <a:rPr lang="en-US" i="1" kern="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kern="0" dirty="0" smtClean="0">
                    <a:solidFill>
                      <a:srgbClr val="000000"/>
                    </a:solidFill>
                  </a:rPr>
                  <a:t>, </a:t>
                </a:r>
                <a:r>
                  <a:rPr lang="en-US" i="1" kern="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US" kern="0" dirty="0" smtClean="0">
                    <a:solidFill>
                      <a:srgbClr val="000000"/>
                    </a:solidFill>
                  </a:rPr>
                  <a:t> be two joint distributed (not necessarily Gaussian) vector </a:t>
                </a:r>
                <a:r>
                  <a:rPr lang="en-US" kern="0" dirty="0" err="1" smtClean="0">
                    <a:solidFill>
                      <a:srgbClr val="000000"/>
                    </a:solidFill>
                  </a:rPr>
                  <a:t>Rvs</a:t>
                </a:r>
                <a:r>
                  <a:rPr lang="en-US" kern="0" dirty="0" smtClean="0">
                    <a:solidFill>
                      <a:srgbClr val="000000"/>
                    </a:solidFill>
                  </a:rPr>
                  <a:t>.  Let </a:t>
                </a:r>
                <a:r>
                  <a:rPr lang="en-US" i="1" kern="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US" kern="0" dirty="0" smtClean="0">
                    <a:solidFill>
                      <a:srgbClr val="000000"/>
                    </a:solidFill>
                  </a:rPr>
                  <a:t> be the “measurement,” which takes value </a:t>
                </a:r>
                <a14:m>
                  <m:oMath xmlns:m="http://schemas.openxmlformats.org/officeDocument/2006/math">
                    <m:r>
                      <a:rPr lang="en-US" b="0" i="1" kern="0" smtClean="0">
                        <a:solidFill>
                          <a:srgbClr val="000000"/>
                        </a:solidFill>
                        <a:latin typeface="Cambria Math"/>
                      </a:rPr>
                      <m:t>𝑦</m:t>
                    </m:r>
                  </m:oMath>
                </a14:m>
                <a:r>
                  <a:rPr lang="en-US" kern="0" dirty="0" smtClean="0">
                    <a:solidFill>
                      <a:srgbClr val="000000"/>
                    </a:solidFill>
                  </a:rPr>
                  <a:t>.</a:t>
                </a:r>
              </a:p>
              <a:p>
                <a:pPr lvl="1"/>
                <a:r>
                  <a:rPr lang="en-US" kern="0" dirty="0" smtClean="0">
                    <a:solidFill>
                      <a:srgbClr val="000000"/>
                    </a:solidFill>
                  </a:rPr>
                  <a:t>The minimum variance estimate is given by the </a:t>
                </a:r>
                <a:r>
                  <a:rPr lang="en-US" i="1" kern="0" dirty="0" smtClean="0">
                    <a:solidFill>
                      <a:srgbClr val="000000"/>
                    </a:solidFill>
                  </a:rPr>
                  <a:t>conditional mean </a:t>
                </a:r>
                <a:r>
                  <a:rPr lang="en-US" kern="0" dirty="0" smtClean="0">
                    <a:solidFill>
                      <a:srgbClr val="000000"/>
                    </a:solidFill>
                  </a:rPr>
                  <a:t>of X given Y.   </a:t>
                </a:r>
              </a:p>
              <a:p>
                <a:pPr marL="857250" lvl="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acc>
                      <m:r>
                        <a:rPr lang="en-US" i="1" kern="0" dirty="0">
                          <a:solidFill>
                            <a:srgbClr val="000000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b="0" i="1" kern="0" dirty="0" smtClean="0">
                          <a:solidFill>
                            <a:srgbClr val="000000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kern="0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b="0" i="1" kern="0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𝑋</m:t>
                          </m:r>
                        </m:e>
                        <m:e>
                          <m:r>
                            <a:rPr lang="en-US" b="0" i="1" kern="0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𝑌</m:t>
                          </m:r>
                          <m:r>
                            <a:rPr lang="en-US" b="0" i="1" kern="0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=</m:t>
                          </m:r>
                          <m:r>
                            <a:rPr lang="en-US" b="0" i="1" kern="0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b="0" i="1" kern="0" dirty="0" smtClean="0">
                          <a:solidFill>
                            <a:srgbClr val="000000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i="1" kern="0" dirty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 kern="0" dirty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i="1" kern="0" dirty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i="1" kern="0" dirty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b="0" i="1" kern="0" dirty="0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b="0" i="1" kern="0" dirty="0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i="1" kern="0" dirty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en-US" i="1" kern="0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 kern="0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i="1" kern="0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anose="02020603050405020304" pitchFamily="18" charset="0"/>
                                </a:rPr>
                                <m:t>|</m:t>
                              </m:r>
                              <m:r>
                                <a:rPr lang="en-US" i="1" kern="0" dirty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i="1" kern="0" dirty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𝑑</m:t>
                          </m:r>
                          <m:r>
                            <a:rPr lang="en-US" b="0" i="1" kern="0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nary>
                    </m:oMath>
                  </m:oMathPara>
                </a14:m>
                <a:endParaRPr lang="en-US" dirty="0" smtClean="0">
                  <a:solidFill>
                    <a:srgbClr val="000000"/>
                  </a:solidFill>
                </a:endParaRPr>
              </a:p>
              <a:p>
                <a:pPr lvl="1"/>
                <a:r>
                  <a:rPr lang="en-US" dirty="0" smtClean="0">
                    <a:solidFill>
                      <a:srgbClr val="000000"/>
                    </a:solidFill>
                  </a:rPr>
                  <a:t>Proof: (Brute force—see Anderson &amp; Moore p. 27)</a:t>
                </a:r>
                <a:endParaRPr lang="en-US" dirty="0">
                  <a:solidFill>
                    <a:srgbClr val="000000"/>
                  </a:solidFill>
                </a:endParaRPr>
              </a:p>
              <a:p>
                <a:pPr lvl="1"/>
                <a:endParaRPr lang="en-US" dirty="0" smtClean="0">
                  <a:solidFill>
                    <a:srgbClr val="000000"/>
                  </a:solidFill>
                </a:endParaRPr>
              </a:p>
              <a:p>
                <a:pPr marL="0" indent="0">
                  <a:buNone/>
                </a:pPr>
                <a:r>
                  <a:rPr lang="en-US" b="1" dirty="0" smtClean="0">
                    <a:solidFill>
                      <a:srgbClr val="000000"/>
                    </a:solidFill>
                  </a:rPr>
                  <a:t>Consequence: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  With jointly Gaussian </a:t>
                </a:r>
                <a:r>
                  <a:rPr lang="en-US" kern="0" dirty="0">
                    <a:solidFill>
                      <a:srgbClr val="000000"/>
                    </a:solidFill>
                  </a:rPr>
                  <a:t>state </a:t>
                </a:r>
                <a:r>
                  <a:rPr lang="en-US" kern="0" dirty="0" smtClean="0">
                    <a:solidFill>
                      <a:srgbClr val="000000"/>
                    </a:solidFill>
                  </a:rPr>
                  <a:t>(</a:t>
                </a:r>
                <a:r>
                  <a:rPr lang="en-US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kern="0" dirty="0" smtClean="0">
                    <a:solidFill>
                      <a:srgbClr val="000000"/>
                    </a:solidFill>
                  </a:rPr>
                  <a:t>) </a:t>
                </a:r>
                <a:r>
                  <a:rPr lang="en-US" kern="0" dirty="0">
                    <a:solidFill>
                      <a:srgbClr val="000000"/>
                    </a:solidFill>
                  </a:rPr>
                  <a:t>and measurements </a:t>
                </a:r>
                <a:r>
                  <a:rPr lang="en-US" kern="0" dirty="0" smtClean="0">
                    <a:solidFill>
                      <a:srgbClr val="000000"/>
                    </a:solidFill>
                  </a:rPr>
                  <a:t>(</a:t>
                </a:r>
                <a:r>
                  <a:rPr lang="en-US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US" kern="0" dirty="0" smtClean="0">
                    <a:solidFill>
                      <a:srgbClr val="000000"/>
                    </a:solidFill>
                  </a:rPr>
                  <a:t>), </a:t>
                </a:r>
                <a:endParaRPr lang="en-US" kern="0" dirty="0">
                  <a:solidFill>
                    <a:srgbClr val="000000"/>
                  </a:solidFill>
                </a:endParaRPr>
              </a:p>
              <a:p>
                <a:pPr lvl="1"/>
                <a:r>
                  <a:rPr lang="en-US" i="1" kern="0" dirty="0">
                    <a:solidFill>
                      <a:srgbClr val="000000"/>
                    </a:solidFill>
                    <a:ea typeface="Cambria Math"/>
                    <a:cs typeface="Times New Roman"/>
                  </a:rPr>
                  <a:t>Mean: </a:t>
                </a:r>
                <a:r>
                  <a:rPr lang="en-US" kern="0" dirty="0">
                    <a:solidFill>
                      <a:srgbClr val="000000"/>
                    </a:solidFill>
                    <a:ea typeface="Cambria Math"/>
                    <a:cs typeface="Times New Roman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kern="0" dirty="0">
                        <a:solidFill>
                          <a:srgbClr val="000000"/>
                        </a:solidFill>
                        <a:latin typeface="Cambria Math"/>
                        <a:ea typeface="Cambria Math"/>
                        <a:cs typeface="Times New Roman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i="1" kern="0" dirty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 kern="0" dirty="0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  <a:cs typeface="Times New Roman"/>
                              </a:rPr>
                            </m:ctrlPr>
                          </m:mPr>
                          <m:mr>
                            <m:e>
                              <m:acc>
                                <m:accPr>
                                  <m:chr m:val="⃗"/>
                                  <m:ctrlPr>
                                    <a:rPr lang="en-US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</m:mr>
                          <m:mr>
                            <m:e>
                              <m:acc>
                                <m:accPr>
                                  <m:chr m:val="⃗"/>
                                  <m:ctrlPr>
                                    <a:rPr lang="en-US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</m:mr>
                        </m:m>
                      </m:e>
                    </m:d>
                    <m:r>
                      <a:rPr lang="en-US" i="1" ker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en-US" i="1" kern="0" dirty="0">
                        <a:solidFill>
                          <a:srgbClr val="000000"/>
                        </a:solidFill>
                        <a:latin typeface="Cambria Math"/>
                        <a:ea typeface="Cambria Math"/>
                        <a:cs typeface="Times New Roman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i="1" kern="0" dirty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 kern="0" dirty="0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  <a:cs typeface="Times New Roman"/>
                              </a:rPr>
                            </m:ctrlPr>
                          </m:mPr>
                          <m:mr>
                            <m:e>
                              <m:acc>
                                <m:accPr>
                                  <m:chr m:val="̅"/>
                                  <m:ctrlPr>
                                    <a:rPr lang="en-US" i="1" kern="0" dirty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i="1" kern="0" dirty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</m:mr>
                          <m:mr>
                            <m:e>
                              <m:acc>
                                <m:accPr>
                                  <m:chr m:val="̅"/>
                                  <m:ctrlPr>
                                    <a:rPr lang="en-US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</m:mr>
                        </m:m>
                      </m:e>
                    </m:d>
                    <m:r>
                      <a:rPr lang="en-US" kern="0">
                        <a:solidFill>
                          <a:srgbClr val="000000"/>
                        </a:solidFill>
                        <a:latin typeface="Cambria Math"/>
                      </a:rPr>
                      <m:t>                  </m:t>
                    </m:r>
                  </m:oMath>
                </a14:m>
                <a:r>
                  <a:rPr lang="en-US" kern="0" dirty="0">
                    <a:solidFill>
                      <a:srgbClr val="000000"/>
                    </a:solidFill>
                    <a:ea typeface="Cambria Math"/>
                    <a:cs typeface="Times New Roman"/>
                  </a:rPr>
                  <a:t>Variance: </a:t>
                </a:r>
                <a:r>
                  <a:rPr lang="en-US" kern="0" dirty="0" smtClean="0">
                    <a:solidFill>
                      <a:srgbClr val="000000"/>
                    </a:solidFill>
                    <a:ea typeface="Cambria Math"/>
                    <a:cs typeface="Times New Roman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ker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 kern="0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  <a:cs typeface="Times New Roman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kern="0" smtClea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Σ</m:t>
                                  </m:r>
                                </m:e>
                                <m:sub>
                                  <m:r>
                                    <a:rPr lang="en-US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𝑥𝑥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kern="0" smtClea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Σ</m:t>
                                  </m:r>
                                </m:e>
                                <m:sub>
                                  <m:r>
                                    <a:rPr lang="en-US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𝑥𝑦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kern="0" smtClea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Σ</m:t>
                                  </m:r>
                                </m:e>
                                <m:sub>
                                  <m:r>
                                    <a:rPr lang="en-US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𝑦𝑥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kern="0" smtClea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Σ</m:t>
                                  </m:r>
                                </m:e>
                                <m:sub>
                                  <m:r>
                                    <a:rPr lang="en-US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𝑦𝑦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i="1" kern="0">
                        <a:solidFill>
                          <a:srgbClr val="000000"/>
                        </a:solidFill>
                        <a:latin typeface="Cambria Math"/>
                        <a:ea typeface="Cambria Math"/>
                        <a:cs typeface="Times New Roman"/>
                      </a:rPr>
                      <m:t>,   </m:t>
                    </m:r>
                    <m:sSub>
                      <m:sSubPr>
                        <m:ctrlPr>
                          <a:rPr lang="en-US" i="1" ker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kern="0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/>
                          </a:rPr>
                          <m:t>Σ</m:t>
                        </m:r>
                      </m:e>
                      <m:sub>
                        <m:r>
                          <a:rPr lang="en-US" i="1" ker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/>
                          </a:rPr>
                          <m:t>𝑥𝑦</m:t>
                        </m:r>
                      </m:sub>
                    </m:sSub>
                    <m:r>
                      <a:rPr lang="en-US" i="1" kern="0">
                        <a:solidFill>
                          <a:srgbClr val="000000"/>
                        </a:solidFill>
                        <a:latin typeface="Cambria Math"/>
                        <a:ea typeface="Cambria Math"/>
                        <a:cs typeface="Times New Roman"/>
                      </a:rPr>
                      <m:t>=</m:t>
                    </m:r>
                    <m:sSubSup>
                      <m:sSubSupPr>
                        <m:ctrlPr>
                          <a:rPr lang="en-US" i="1" ker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b="0" i="0" kern="0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/>
                          </a:rPr>
                          <m:t>Σ</m:t>
                        </m:r>
                      </m:e>
                      <m:sub>
                        <m:r>
                          <a:rPr lang="en-US" i="1" ker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/>
                          </a:rPr>
                          <m:t>𝑦𝑥</m:t>
                        </m:r>
                      </m:sub>
                      <m:sup>
                        <m:r>
                          <a:rPr lang="en-US" i="1" ker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/>
                          </a:rPr>
                          <m:t>𝑇</m:t>
                        </m:r>
                      </m:sup>
                    </m:sSubSup>
                  </m:oMath>
                </a14:m>
                <a:endParaRPr lang="en-US" kern="0" dirty="0" smtClean="0">
                  <a:solidFill>
                    <a:srgbClr val="000000"/>
                  </a:solidFill>
                  <a:ea typeface="Cambria Math"/>
                  <a:cs typeface="Times New Roman"/>
                </a:endParaRPr>
              </a:p>
              <a:p>
                <a:pPr lvl="1"/>
                <a:r>
                  <a:rPr lang="en-US" kern="0" dirty="0" smtClean="0">
                    <a:solidFill>
                      <a:srgbClr val="000000"/>
                    </a:solidFill>
                    <a:ea typeface="Cambria Math"/>
                    <a:cs typeface="Times New Roman"/>
                  </a:rPr>
                  <a:t>The minimum variance estimate of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b="0" i="1" kern="0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accPr>
                      <m:e>
                        <m:r>
                          <a:rPr lang="en-US" b="0" i="1" kern="0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/>
                          </a:rPr>
                          <m:t>𝑥</m:t>
                        </m:r>
                      </m:e>
                    </m:acc>
                    <m:r>
                      <a:rPr lang="en-US" b="0" i="1" kern="0" smtClean="0">
                        <a:solidFill>
                          <a:srgbClr val="000000"/>
                        </a:solidFill>
                        <a:latin typeface="Cambria Math"/>
                        <a:ea typeface="Cambria Math"/>
                        <a:cs typeface="Times New Roman"/>
                      </a:rPr>
                      <m:t> </m:t>
                    </m:r>
                  </m:oMath>
                </a14:m>
                <a:r>
                  <a:rPr lang="en-US" kern="0" dirty="0" smtClean="0">
                    <a:solidFill>
                      <a:srgbClr val="000000"/>
                    </a:solidFill>
                    <a:ea typeface="Cambria Math"/>
                    <a:cs typeface="Times New Roman"/>
                  </a:rPr>
                  <a:t>given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b="0" i="1" kern="0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accPr>
                      <m:e>
                        <m:r>
                          <a:rPr lang="en-US" b="0" i="1" kern="0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/>
                          </a:rPr>
                          <m:t>𝑦</m:t>
                        </m:r>
                      </m:e>
                    </m:acc>
                  </m:oMath>
                </a14:m>
                <a:endParaRPr lang="en-US" i="1" kern="0" dirty="0">
                  <a:solidFill>
                    <a:srgbClr val="000000"/>
                  </a:solidFill>
                  <a:ea typeface="Cambria Math"/>
                  <a:cs typeface="Times New Roman"/>
                </a:endParaRPr>
              </a:p>
              <a:p>
                <a:pPr marL="57150" indent="0">
                  <a:buNone/>
                </a:pPr>
                <a:endParaRPr lang="en-US" dirty="0" smtClean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2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2275" y="1184831"/>
                <a:ext cx="8305800" cy="3920569"/>
              </a:xfrm>
              <a:prstGeom prst="rect">
                <a:avLst/>
              </a:prstGeom>
              <a:blipFill rotWithShape="1">
                <a:blip r:embed="rId3"/>
                <a:stretch>
                  <a:fillRect l="-808" t="-621" b="-1164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Minimum Variance Estimator</a:t>
            </a:r>
            <a:endParaRPr lang="en-US" sz="28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600200" y="5696147"/>
                <a:ext cx="6553200" cy="3998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5715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𝑥</m:t>
                          </m:r>
                        </m:e>
                      </m:acc>
                      <m:r>
                        <a:rPr lang="en-US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  <a:cs typeface="Times New Roman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acc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𝑥</m:t>
                          </m:r>
                        </m:e>
                      </m:acc>
                      <m:r>
                        <a:rPr lang="en-US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  <a:cs typeface="Times New Roman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Σ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𝑥𝑦</m:t>
                          </m:r>
                        </m:sub>
                      </m:sSub>
                      <m:sSubSup>
                        <m:sSub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Σ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𝑦𝑦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1</m:t>
                          </m:r>
                        </m:sup>
                      </m:sSubSup>
                      <m:d>
                        <m:d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  <a:cs typeface="Times New Roman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  <a:cs typeface="Times New Roman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𝑦</m:t>
                              </m:r>
                            </m:e>
                          </m:acc>
                        </m:e>
                      </m:d>
                      <m:r>
                        <a:rPr lang="en-US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  <a:cs typeface="Times New Roman"/>
                        </a:rPr>
                        <m:t>               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  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Σ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|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𝑦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  <a:cs typeface="Times New Roman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Σ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𝑥𝑥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  <a:cs typeface="Times New Roman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Σ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𝑥𝑦</m:t>
                          </m:r>
                        </m:sub>
                      </m:sSub>
                      <m:sSubSup>
                        <m:sSub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Σ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𝑦𝑦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1</m:t>
                          </m:r>
                        </m:sup>
                      </m:sSubSup>
                      <m:sSubSup>
                        <m:sSub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Σ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𝑥𝑦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  <a:cs typeface="Times New Roman"/>
                            </a:rPr>
                            <m:t>𝑇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rgbClr val="000000"/>
                  </a:solidFill>
                  <a:ea typeface="Cambria Math"/>
                  <a:cs typeface="Times New Roman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5696147"/>
                <a:ext cx="6553200" cy="399853"/>
              </a:xfrm>
              <a:prstGeom prst="rect">
                <a:avLst/>
              </a:prstGeom>
              <a:blipFill rotWithShape="1">
                <a:blip r:embed="rId4"/>
                <a:stretch>
                  <a:fillRect t="-18182"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1"/>
          <p:cNvSpPr txBox="1"/>
          <p:nvPr/>
        </p:nvSpPr>
        <p:spPr>
          <a:xfrm>
            <a:off x="2286000" y="6524275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34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\end{document}&#10;"/>
  <p:tag name="TEX2PS" val="pdfetex &quot;&amp;latex&quot; %.tex; dvips -D 300 -E -o %.ps %.dvi"/>
  <p:tag name="TEX2PSBATCH" val="latex --interaction=nonstopmode %.tex; dvips -D 300 -E -o %.ps %.dvi"/>
  <p:tag name="DEFAULTMAGNIFICATION" val="0.9"/>
</p:tagLst>
</file>

<file path=ppt/theme/theme1.xml><?xml version="1.0" encoding="utf-8"?>
<a:theme xmlns:a="http://schemas.openxmlformats.org/drawingml/2006/main" name="2_TMT">
  <a:themeElements>
    <a:clrScheme name="TM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MT">
      <a:majorFont>
        <a:latin typeface="Comic Sans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M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M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M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M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M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M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M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M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M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M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M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M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10644</TotalTime>
  <Words>1185</Words>
  <Application>Microsoft Office PowerPoint</Application>
  <PresentationFormat>On-screen Show (4:3)</PresentationFormat>
  <Paragraphs>72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2_TMT</vt:lpstr>
      <vt:lpstr>PowerPoint Presentation</vt:lpstr>
      <vt:lpstr>Recap</vt:lpstr>
      <vt:lpstr>Linear Discrete Time Systems</vt:lpstr>
      <vt:lpstr>Minimum Variance Design</vt:lpstr>
      <vt:lpstr>Minimum Variance Estimator</vt:lpstr>
    </vt:vector>
  </TitlesOfParts>
  <Company>CalTech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CDS 110b: Lecture 1.1 Course Overview</dc:title>
  <dc:creator>Doug MacMynowski</dc:creator>
  <cp:lastModifiedBy>Joel W. Burdick</cp:lastModifiedBy>
  <cp:revision>361</cp:revision>
  <cp:lastPrinted>2015-02-18T19:39:54Z</cp:lastPrinted>
  <dcterms:created xsi:type="dcterms:W3CDTF">2009-01-02T15:28:37Z</dcterms:created>
  <dcterms:modified xsi:type="dcterms:W3CDTF">2015-02-23T20:29:53Z</dcterms:modified>
</cp:coreProperties>
</file>