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6"/>
  </p:notesMasterIdLst>
  <p:handoutMasterIdLst>
    <p:handoutMasterId r:id="rId7"/>
  </p:handoutMasterIdLst>
  <p:sldIdLst>
    <p:sldId id="319" r:id="rId2"/>
    <p:sldId id="320" r:id="rId3"/>
    <p:sldId id="321" r:id="rId4"/>
    <p:sldId id="322" r:id="rId5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2" autoAdjust="0"/>
    <p:restoredTop sz="93140" autoAdjust="0"/>
  </p:normalViewPr>
  <p:slideViewPr>
    <p:cSldViewPr>
      <p:cViewPr varScale="1">
        <p:scale>
          <a:sx n="112" d="100"/>
          <a:sy n="112" d="100"/>
        </p:scale>
        <p:origin x="-402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F1D0A372-F29D-4F7C-9865-8E12CC40C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360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4AC6E3ED-518F-45B0-8B4B-DE53A91E4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80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2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3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128901-4F96-46C0-BE67-D909F9D22CE0}" type="slidenum">
              <a:rPr lang="en-US" smtClean="0">
                <a:solidFill>
                  <a:prstClr val="black"/>
                </a:solidFill>
              </a:rPr>
              <a:pPr eaLnBrk="1" hangingPunct="1"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8609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3orngb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85725"/>
            <a:ext cx="1617663" cy="161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57393-3444-4C42-9A6E-62A94D391FB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283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EB1AC-51D2-4278-A07C-A0C38231C83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37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72AE5-3CC2-48F5-93E9-1FCD47296B2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7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FFBA6-AD1F-4E5E-A064-ECDCD412DDF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47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/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3EB148-FBE3-4C11-A4D9-30BF995BD5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273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CDS 112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A4BFA0-458D-4875-863A-2A4BF240D7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23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94EFB-CF9C-4EC1-BCE6-61289E51D4B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971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52AB62-1B05-4D7C-8804-B1454292B9D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465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12F4B1-87EE-40C0-8804-C21CA2D751B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87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1EC26-BA27-4098-942B-CFF07C40F8D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07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1/4/2010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503A3-7177-43A8-84F8-6E6A4EEBF34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1075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1/3/2011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D. G. MacMynowski</a:t>
            </a:r>
            <a:br>
              <a:rPr lang="en-US">
                <a:solidFill>
                  <a:srgbClr val="000000"/>
                </a:solidFill>
              </a:rPr>
            </a:br>
            <a:r>
              <a:rPr lang="en-US">
                <a:solidFill>
                  <a:srgbClr val="000000"/>
                </a:solidFill>
              </a:rPr>
              <a:t>CDS 110b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B19F34F-6458-4CE1-954E-1EDD16E9A7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513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accent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432275" y="990600"/>
                <a:ext cx="8305800" cy="39205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FontTx/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Estimator is a random function</a:t>
                </a:r>
              </a:p>
              <a:p>
                <a:pPr lvl="1"/>
                <a:r>
                  <a:rPr lang="en-US" kern="0" dirty="0">
                    <a:solidFill>
                      <a:srgbClr val="000000"/>
                    </a:solidFill>
                  </a:rPr>
                  <a:t>Takes measurements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</a:rPr>
                      <m:t>,⋯, 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kern="0" dirty="0">
                    <a:solidFill>
                      <a:srgbClr val="000000"/>
                    </a:solidFill>
                  </a:rPr>
                  <a:t> as input, and produces a random variable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𝑋</m:t>
                            </m:r>
                          </m:e>
                        </m:acc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</a:rPr>
                  <a:t>, with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kern="0" dirty="0">
                    <a:solidFill>
                      <a:srgbClr val="000000"/>
                    </a:solidFill>
                  </a:rPr>
                  <a:t> as 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a specific estimate.</a:t>
                </a:r>
                <a:endParaRPr lang="en-US" kern="0" dirty="0">
                  <a:solidFill>
                    <a:srgbClr val="000000"/>
                  </a:solidFill>
                </a:endParaRPr>
              </a:p>
              <a:p>
                <a:pPr lvl="1"/>
                <a:r>
                  <a:rPr lang="en-US" kern="0" dirty="0">
                    <a:solidFill>
                      <a:srgbClr val="000000"/>
                    </a:solidFill>
                  </a:rPr>
                  <a:t>The variance associated with the estimator is the “uncertainty” in the estimate.  Minimum variance design is the “least uncertain”</a:t>
                </a:r>
                <a:endParaRPr lang="en-US" i="1" kern="0" dirty="0">
                  <a:solidFill>
                    <a:srgbClr val="000000"/>
                  </a:solidFill>
                  <a:latin typeface="Cambria Math"/>
                </a:endParaRPr>
              </a:p>
              <a:p>
                <a:pPr marL="0" indent="0">
                  <a:buFontTx/>
                  <a:buNone/>
                </a:pPr>
                <a:endParaRPr lang="en-US" sz="800" kern="0" dirty="0" smtClean="0"/>
              </a:p>
              <a:p>
                <a:pPr marL="0" indent="0">
                  <a:buFontTx/>
                  <a:buNone/>
                </a:pPr>
                <a:r>
                  <a:rPr lang="en-US" kern="0" dirty="0" smtClean="0"/>
                  <a:t>Minimum Variance Design (</a:t>
                </a:r>
                <a:r>
                  <a:rPr lang="en-US" kern="0" dirty="0" err="1" smtClean="0"/>
                  <a:t>Kalman</a:t>
                </a:r>
                <a:r>
                  <a:rPr lang="en-US" kern="0" dirty="0" smtClean="0"/>
                  <a:t> 1960</a:t>
                </a:r>
                <a:r>
                  <a:rPr lang="en-US" kern="0" dirty="0" smtClean="0"/>
                  <a:t>)</a:t>
                </a:r>
              </a:p>
              <a:p>
                <a:pPr lvl="1"/>
                <a:r>
                  <a:rPr lang="en-US" kern="0" dirty="0">
                    <a:solidFill>
                      <a:srgbClr val="000000"/>
                    </a:solidFill>
                  </a:rPr>
                  <a:t>The minimum variance estimate </a:t>
                </a:r>
                <a:r>
                  <a:rPr lang="en-US" kern="0" dirty="0" smtClean="0">
                    <a:solidFill>
                      <a:srgbClr val="000000"/>
                    </a:solidFill>
                  </a:rPr>
                  <a:t>of state X given measurements Y is given </a:t>
                </a:r>
                <a:r>
                  <a:rPr lang="en-US" kern="0" dirty="0">
                    <a:solidFill>
                      <a:srgbClr val="000000"/>
                    </a:solidFill>
                  </a:rPr>
                  <a:t>by the </a:t>
                </a:r>
                <a:r>
                  <a:rPr lang="en-US" i="1" kern="0" dirty="0">
                    <a:solidFill>
                      <a:srgbClr val="000000"/>
                    </a:solidFill>
                  </a:rPr>
                  <a:t>conditional mean </a:t>
                </a:r>
                <a:r>
                  <a:rPr lang="en-US" kern="0" dirty="0">
                    <a:solidFill>
                      <a:srgbClr val="000000"/>
                    </a:solidFill>
                  </a:rPr>
                  <a:t>of X given Y.   </a:t>
                </a:r>
              </a:p>
              <a:p>
                <a:pPr marL="85725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</m:acc>
                      <m:r>
                        <a:rPr lang="en-US" i="1" kern="0" dirty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kern="0" dirty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𝑋</m:t>
                          </m:r>
                        </m:e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𝑌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i="1" kern="0" dirty="0">
                          <a:solidFill>
                            <a:srgbClr val="000000"/>
                          </a:solidFill>
                          <a:latin typeface="Cambria Math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|</m:t>
                              </m:r>
                              <m:r>
                                <a:rPr lang="en-US" i="1" kern="0" dirty="0">
                                  <a:solidFill>
                                    <a:srgbClr val="000000"/>
                                  </a:solidFill>
                                  <a:latin typeface="Cambria Math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𝑑</m:t>
                          </m:r>
                          <m:r>
                            <a:rPr lang="en-US" i="1" kern="0" dirty="0">
                              <a:solidFill>
                                <a:srgbClr val="000000"/>
                              </a:solidFill>
                              <a:latin typeface="Cambria Math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nary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000000"/>
                    </a:solidFill>
                  </a:rPr>
                  <a:t>With jointly Gaussian </a:t>
                </a:r>
                <a:r>
                  <a:rPr lang="en-US" kern="0" dirty="0">
                    <a:solidFill>
                      <a:srgbClr val="000000"/>
                    </a:solidFill>
                  </a:rPr>
                  <a:t>state </a:t>
                </a:r>
                <a:r>
                  <a:rPr lang="en-US" kern="0" dirty="0">
                    <a:solidFill>
                      <a:srgbClr val="000000"/>
                    </a:solidFill>
                  </a:rPr>
                  <a:t>(</a:t>
                </a:r>
                <a:r>
                  <a:rPr lang="en-US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kern="0" dirty="0">
                    <a:solidFill>
                      <a:srgbClr val="000000"/>
                    </a:solidFill>
                  </a:rPr>
                  <a:t>) </a:t>
                </a:r>
                <a:r>
                  <a:rPr lang="en-US" kern="0" dirty="0">
                    <a:solidFill>
                      <a:srgbClr val="000000"/>
                    </a:solidFill>
                  </a:rPr>
                  <a:t>and measurements </a:t>
                </a:r>
                <a:r>
                  <a:rPr lang="en-US" kern="0" dirty="0">
                    <a:solidFill>
                      <a:srgbClr val="000000"/>
                    </a:solidFill>
                  </a:rPr>
                  <a:t>(</a:t>
                </a:r>
                <a:r>
                  <a:rPr lang="en-US" i="1" kern="0" dirty="0">
                    <a:solidFill>
                      <a:srgbClr val="0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kern="0" dirty="0">
                    <a:solidFill>
                      <a:srgbClr val="000000"/>
                    </a:solidFill>
                  </a:rPr>
                  <a:t>), </a:t>
                </a:r>
                <a:endParaRPr lang="en-US" kern="0" dirty="0">
                  <a:solidFill>
                    <a:srgbClr val="000000"/>
                  </a:solidFill>
                </a:endParaRPr>
              </a:p>
              <a:p>
                <a:pPr lvl="1"/>
                <a:r>
                  <a:rPr lang="en-US" i="1" kern="0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Mean: </a:t>
                </a:r>
                <a:r>
                  <a:rPr lang="en-US" kern="0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⃗"/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𝐸</m:t>
                    </m:r>
                    <m:d>
                      <m:dPr>
                        <m:begChr m:val="["/>
                        <m:endChr m:val="]"/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acc>
                                <m:accPr>
                                  <m:chr m:val="̅"/>
                                  <m:ctrl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accP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i="1" kern="0" dirty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</m:t>
                                  </m:r>
                                </m:e>
                              </m:acc>
                            </m:e>
                          </m:mr>
                          <m:mr>
                            <m:e>
                              <m:acc>
                                <m:accPr>
                                  <m:chr m:val="̅"/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accPr>
                                <m:e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e>
                              </m:acc>
                            </m:e>
                          </m:mr>
                        </m:m>
                      </m:e>
                    </m:d>
                    <m:r>
                      <a:rPr lang="en-US" kern="0">
                        <a:solidFill>
                          <a:srgbClr val="000000"/>
                        </a:solidFill>
                        <a:latin typeface="Cambria Math"/>
                      </a:rPr>
                      <m:t>                  </m:t>
                    </m:r>
                  </m:oMath>
                </a14:m>
                <a:r>
                  <a:rPr lang="en-US" kern="0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Variance: </a:t>
                </a:r>
                <a:r>
                  <a:rPr lang="en-US" kern="0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𝑥𝑦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𝑦𝑥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Σ</m:t>
                                  </m:r>
                                </m:e>
                                <m:sub>
                                  <m:r>
                                    <a:rPr lang="en-US" i="1" ker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  <a:ea typeface="Cambria Math"/>
                                      <a:cs typeface="Times New Roman"/>
                                    </a:rPr>
                                    <m:t>𝑦𝑦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,   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𝑥𝑦</m:t>
                        </m:r>
                      </m:sub>
                    </m:sSub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Sup>
                      <m:sSubSup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𝑦𝑥</m:t>
                        </m:r>
                      </m:sub>
                      <m:sup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</m:oMath>
                </a14:m>
                <a:endParaRPr lang="en-US" kern="0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1"/>
                <a:r>
                  <a:rPr lang="en-US" kern="0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The minimum variance estimate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e>
                    </m:acc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 </m:t>
                    </m:r>
                  </m:oMath>
                </a14:m>
                <a:r>
                  <a:rPr lang="en-US" kern="0" dirty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given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acc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𝑦</m:t>
                        </m:r>
                      </m:e>
                    </m:acc>
                  </m:oMath>
                </a14:m>
                <a:endParaRPr lang="en-US" i="1" kern="0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857250" lvl="2" indent="0">
                  <a:buNone/>
                </a:pPr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>
                  <a:buFontTx/>
                  <a:buNone/>
                </a:pPr>
                <a:endParaRPr lang="en-US" kern="0" dirty="0" smtClean="0"/>
              </a:p>
            </p:txBody>
          </p:sp>
        </mc:Choice>
        <mc:Fallback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5" y="990600"/>
                <a:ext cx="8305800" cy="3920569"/>
              </a:xfrm>
              <a:prstGeom prst="rect">
                <a:avLst/>
              </a:prstGeom>
              <a:blipFill rotWithShape="1">
                <a:blip r:embed="rId3"/>
                <a:stretch>
                  <a:fillRect l="-808" t="-622" b="-234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44562"/>
          </a:xfrm>
        </p:spPr>
        <p:txBody>
          <a:bodyPr/>
          <a:lstStyle/>
          <a:p>
            <a:r>
              <a:rPr lang="en-US" dirty="0" smtClean="0"/>
              <a:t>Minimum Variance Design</a:t>
            </a:r>
            <a:endParaRPr lang="en-US" sz="2800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1524000" y="5924747"/>
                <a:ext cx="6553200" cy="3998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5715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acc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𝑥𝑦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𝑦𝑦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sup>
                      </m:sSubSup>
                      <m:d>
                        <m:d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e>
                          </m:acc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−</m:t>
                          </m:r>
                          <m:acc>
                            <m:accPr>
                              <m:chr m:val="̅"/>
                              <m:ctrlP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solidFill>
                                    <a:srgbClr val="000000"/>
                                  </a:solidFill>
                                  <a:latin typeface="Cambria Math"/>
                                  <a:ea typeface="Cambria Math"/>
                                  <a:cs typeface="Times New Roman"/>
                                </a:rPr>
                                <m:t>𝑦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             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   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|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𝑦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𝑥𝑥</m:t>
                          </m:r>
                        </m:sub>
                      </m:sSub>
                      <m:r>
                        <a:rPr lang="en-US" i="1">
                          <a:solidFill>
                            <a:srgbClr val="000000"/>
                          </a:solidFill>
                          <a:latin typeface="Cambria Math"/>
                          <a:ea typeface="Cambria Math"/>
                          <a:cs typeface="Times New Roman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𝑥𝑦</m:t>
                          </m:r>
                        </m:sub>
                      </m:sSub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𝑦𝑦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−</m:t>
                          </m:r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1</m:t>
                          </m:r>
                        </m:sup>
                      </m:sSubSup>
                      <m:sSubSup>
                        <m:sSubSupPr>
                          <m:ctrlP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</m:ctrlPr>
                        </m:sSubSup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Σ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𝑥𝑦</m:t>
                          </m:r>
                        </m:sub>
                        <m:sup>
                          <m:r>
                            <a:rPr lang="en-US" i="1">
                              <a:solidFill>
                                <a:srgbClr val="000000"/>
                              </a:solidFill>
                              <a:latin typeface="Cambria Math"/>
                              <a:ea typeface="Cambria Math"/>
                              <a:cs typeface="Times New Roman"/>
                            </a:rPr>
                            <m:t>𝑇</m:t>
                          </m:r>
                        </m:sup>
                      </m:sSubSup>
                    </m:oMath>
                  </m:oMathPara>
                </a14:m>
                <a:endParaRPr lang="en-US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5924747"/>
                <a:ext cx="6553200" cy="399853"/>
              </a:xfrm>
              <a:prstGeom prst="rect">
                <a:avLst/>
              </a:prstGeom>
              <a:blipFill rotWithShape="1">
                <a:blip r:embed="rId4"/>
                <a:stretch>
                  <a:fillRect t="-18182"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451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432275" y="1184831"/>
                <a:ext cx="8305800" cy="59017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spcAft>
                    <a:spcPts val="600"/>
                  </a:spcAft>
                  <a:buFontTx/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Initial system state,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</a:rPr>
                  <a:t>, is Gaussian distributed: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∼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𝑁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0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lvl="1">
                  <a:spcAft>
                    <a:spcPts val="1200"/>
                  </a:spcAft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Assume measurement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𝜔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</a:rPr>
                  <a:t>. 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</a:rPr>
                  <a:t> are joint Gaussian: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m:rPr>
                                        <m:brk m:alnAt="7"/>
                                      </m:rP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∼</m:t>
                      </m:r>
                      <m:r>
                        <a:rPr lang="en-US" b="0" i="1" smtClean="0">
                          <a:solidFill>
                            <a:srgbClr val="000000"/>
                          </a:solidFill>
                          <a:latin typeface="Cambria Math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𝑜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kern="0" dirty="0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en-US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en-US" b="0" i="1" smtClean="0">
                                                <a:solidFill>
                                                  <a:srgbClr val="000000"/>
                                                </a:solidFill>
                                                <a:latin typeface="Cambria Math"/>
                                              </a:rPr>
                                              <m:t>𝑥</m:t>
                                            </m:r>
                                          </m:e>
                                        </m:acc>
                                      </m:e>
                                      <m:sub>
                                        <m:r>
                                          <a:rPr lang="en-US" b="0" i="1" kern="0" dirty="0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  <m:r>
                            <a:rPr lang="en-US" b="0" i="1" smtClean="0">
                              <a:solidFill>
                                <a:srgbClr val="000000"/>
                              </a:solidFill>
                              <a:latin typeface="Cambria Math"/>
                            </a:rPr>
                            <m:t>,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b="0" i="1" smtClean="0">
                                  <a:solidFill>
                                    <a:srgbClr val="00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i="1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mP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m:rPr>
                                            <m:brk m:alnAt="7"/>
                                          </m:r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00</m:t>
                                        </m:r>
                                      </m:sub>
                                    </m:sSub>
                                  </m:e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00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</m:e>
                                </m:mr>
                                <m:mr>
                                  <m:e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00</m:t>
                                        </m:r>
                                      </m:sub>
                                    </m:sSub>
                                  </m:e>
                                  <m:e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  <m:sup/>
                                    </m:sSubSup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𝑃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00</m:t>
                                        </m:r>
                                      </m:sub>
                                    </m:sSub>
                                    <m:sSubSup>
                                      <m:sSubSup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𝐻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  <m:sup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𝑇</m:t>
                                        </m:r>
                                      </m:sup>
                                    </m:sSubSup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𝑅</m:t>
                                        </m:r>
                                      </m:e>
                                      <m:sub>
                                        <m:r>
                                          <a:rPr lang="en-US" b="0" i="1" smtClean="0">
                                            <a:solidFill>
                                              <a:srgbClr val="000000"/>
                                            </a:solidFill>
                                            <a:latin typeface="Cambria Math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mr>
                              </m:m>
                            </m:e>
                          </m:d>
                        </m:e>
                      </m:d>
                    </m:oMath>
                  </m:oMathPara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1">
                  <a:spcBef>
                    <a:spcPts val="12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000000"/>
                    </a:solidFill>
                  </a:rPr>
                  <a:t>The 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estimate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of state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given measurements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is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0|0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00</m:t>
                        </m:r>
                      </m:sub>
                    </m:sSub>
                    <m:sSubSup>
                      <m:sSubSup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  <m:sup/>
                            </m:sSubSup>
                            <m:sSub>
                              <m:sSub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00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𝑜</m:t>
                        </m:r>
                      </m:sub>
                    </m:sSub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1">
                  <a:spcBef>
                    <a:spcPts val="1200"/>
                  </a:spcBef>
                </a:pPr>
                <a:r>
                  <a:rPr lang="en-US" dirty="0" smtClean="0">
                    <a:solidFill>
                      <a:srgbClr val="000000"/>
                    </a:solidFill>
                  </a:rPr>
                  <a:t>Because the estimate is a conditional mean, the associated variance is:</a:t>
                </a:r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0|0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00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00</m:t>
                            </m:r>
                          </m:sub>
                        </m:s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T</m:t>
                        </m:r>
                      </m:sup>
                    </m:sSubSup>
                    <m:sSup>
                      <m:sSup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P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00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sup>
                            </m:sSubSup>
                            <m: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P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00</m:t>
                        </m:r>
                      </m:sub>
                    </m:sSub>
                  </m:oMath>
                </a14:m>
                <a:endParaRPr lang="en-US" b="1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Let’s 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propagate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the state estimate to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kern="0" dirty="0">
                  <a:solidFill>
                    <a:srgbClr val="000000"/>
                  </a:solidFill>
                </a:endParaRPr>
              </a:p>
              <a:p>
                <a:pPr lvl="1"/>
                <a:r>
                  <a:rPr lang="en-US" kern="0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The system equation is: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𝐺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η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i="1" kern="0" dirty="0" smtClean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1"/>
                <a:r>
                  <a:rPr lang="en-US" kern="0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If a Gaussian CRV is substituted into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”slot,”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𝑥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  <a:ea typeface="Cambria Math"/>
                    <a:cs typeface="Times New Roman"/>
                  </a:rPr>
                  <a:t>will be a Gaussian CRV with 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1|0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E</m:t>
                    </m:r>
                    <m:d>
                      <m:dPr>
                        <m:begChr m:val="["/>
                        <m:endChr m:val="]"/>
                        <m:ctrlPr>
                          <a:rPr lang="en-US" b="0" i="0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A</m:t>
                            </m:r>
                          </m:e>
                          <m:sub>
                            <m: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acc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x</m:t>
                                </m:r>
                              </m:e>
                            </m:acc>
                          </m:e>
                          <m:sub>
                            <m: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0|0</m:t>
                            </m:r>
                          </m:sub>
                        </m:sSub>
                        <m:r>
                          <a:rPr lang="en-US" b="0" i="0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+</m:t>
                        </m:r>
                        <m:sSub>
                          <m:sSubPr>
                            <m:ctrl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B</m:t>
                            </m:r>
                          </m:e>
                          <m:sub>
                            <m: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u</m:t>
                            </m:r>
                          </m:e>
                          <m:sub>
                            <m: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G</m:t>
                            </m:r>
                          </m:e>
                          <m:sub>
                            <m:r>
                              <a:rPr lang="en-US" b="0" i="0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sSubPr>
                          <m:e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𝜂</m:t>
                            </m:r>
                          </m:e>
                          <m:sub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kern="0" dirty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x</m:t>
                            </m:r>
                          </m:e>
                        </m:acc>
                      </m:e>
                      <m:sub>
                        <m:r>
                          <a:rPr lang="en-US" kern="0" dirty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0|0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𝐵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𝑢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</m:oMath>
                </a14:m>
                <a:endParaRPr lang="en-US" b="0" kern="0" dirty="0" smtClean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1|0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0|0</m:t>
                        </m:r>
                      </m:sub>
                    </m:sSub>
                    <m:sSubSup>
                      <m:sSubSup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  <m:sup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0</m:t>
                        </m:r>
                      </m:sub>
                      <m:sup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</m:oMath>
                </a14:m>
                <a:endParaRPr lang="en-US" kern="0" dirty="0" smtClean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1"/>
                <a:endParaRPr lang="en-US" kern="0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5" y="1184831"/>
                <a:ext cx="8305800" cy="5901769"/>
              </a:xfrm>
              <a:prstGeom prst="rect">
                <a:avLst/>
              </a:prstGeom>
              <a:blipFill rotWithShape="1">
                <a:blip r:embed="rId3"/>
                <a:stretch>
                  <a:fillRect l="-808" t="-41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 dirty="0" smtClean="0"/>
              <a:t>Recursive Construction of </a:t>
            </a:r>
            <a:r>
              <a:rPr lang="en-US" dirty="0" err="1" smtClean="0"/>
              <a:t>Kalman</a:t>
            </a:r>
            <a:r>
              <a:rPr lang="en-US" dirty="0" smtClean="0"/>
              <a:t> Filter (KF)</a:t>
            </a:r>
            <a:endParaRPr lang="en-US" sz="2800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2286000" y="652427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3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432275" y="1219200"/>
                <a:ext cx="8305800" cy="3962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The </a:t>
                </a:r>
                <a:r>
                  <a:rPr lang="en-US" i="1" dirty="0" smtClean="0">
                    <a:solidFill>
                      <a:srgbClr val="000000"/>
                    </a:solidFill>
                  </a:rPr>
                  <a:t>predicted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measurement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kern="0" dirty="0" smtClean="0">
                    <a:solidFill>
                      <a:srgbClr val="000000"/>
                    </a:solidFill>
                  </a:rPr>
                  <a:t>, and its uncertainty: </a:t>
                </a:r>
                <a:endParaRPr lang="en-US" b="0" i="1" kern="0" dirty="0" smtClean="0">
                  <a:solidFill>
                    <a:srgbClr val="000000"/>
                  </a:solidFill>
                  <a:latin typeface="Cambria Math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+1|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kern="0" dirty="0">
                  <a:solidFill>
                    <a:srgbClr val="000000"/>
                  </a:solidFill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𝑐𝑜𝑣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(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b="0" i="0" kern="0" smtClea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y</m:t>
                            </m:r>
                          </m:e>
                        </m:acc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1|0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,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kern="0">
                                <a:solidFill>
                                  <a:srgbClr val="000000"/>
                                </a:solidFill>
                                <a:latin typeface="Cambria Math"/>
                                <a:ea typeface="Cambria Math"/>
                                <a:cs typeface="Times New Roman"/>
                              </a:rPr>
                              <m:t>y</m:t>
                            </m:r>
                          </m:e>
                        </m:acc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1|0</m:t>
                        </m:r>
                      </m:sub>
                    </m:sSub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)</m:t>
                    </m:r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𝐻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1|0</m:t>
                        </m:r>
                      </m:sub>
                    </m:sSub>
                    <m:sSubSup>
                      <m:sSubSup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𝐻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  <m:sup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  <m:r>
                      <a:rPr lang="en-US" b="0" i="1" kern="0" smtClea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𝑅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</m:oMath>
                </a14:m>
                <a:endParaRPr lang="en-US" i="1" kern="0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1"/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1|</m:t>
                                  </m:r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𝑦</m:t>
                                      </m:r>
                                    </m:e>
                                  </m:acc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1|0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∼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i="1" dirty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1|0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b="0" i="1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acc>
                                        <m:accPr>
                                          <m:chr m:val="̂"/>
                                          <m:ctrlPr>
                                            <a:rPr lang="en-US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en-US" b="0" i="1" smtClea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</m:e>
                                    <m:sub>
                                      <m:r>
                                        <a:rPr lang="en-US" b="0" i="1" dirty="0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1|0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,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2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mPr>
                              <m:mr>
                                <m:e>
                                  <m:sSub>
                                    <m:sSubPr>
                                      <m:ctrlPr>
                                        <a:rPr lang="en-US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1|0</m:t>
                                      </m:r>
                                    </m:sub>
                                  </m:sSub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sSub>
                                        <m:sSubPr>
                                          <m:ctrlPr>
                                            <a:rPr lang="en-US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Σ</m:t>
                                          </m:r>
                                        </m:e>
                                        <m:sub>
                                          <m:r>
                                            <a:rPr lang="en-US" i="1" kern="0">
                                              <a:solidFill>
                                                <a:srgbClr val="000000"/>
                                              </a:solidFill>
                                              <a:latin typeface="Cambria Math"/>
                                              <a:ea typeface="Cambria Math"/>
                                              <a:cs typeface="Times New Roman"/>
                                            </a:rPr>
                                            <m:t>1|0</m:t>
                                          </m:r>
                                        </m:sub>
                                      </m:s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bSup>
                                </m:e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  <m:sSub>
                                    <m:sSubPr>
                                      <m:ctrlPr>
                                        <a:rPr lang="en-US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1|0</m:t>
                                      </m:r>
                                    </m:sub>
                                  </m:sSub>
                                </m:e>
                                <m:e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/>
                                  </m:sSubSup>
                                  <m:sSub>
                                    <m:sSubPr>
                                      <m:ctrlPr>
                                        <a:rPr lang="en-US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Σ</m:t>
                                      </m:r>
                                    </m:e>
                                    <m:sub>
                                      <m:r>
                                        <a:rPr lang="en-US" i="1" ker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  <a:ea typeface="Cambria Math"/>
                                          <a:cs typeface="Times New Roman"/>
                                        </a:rPr>
                                        <m:t>1|0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𝐻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𝑇</m:t>
                                      </m:r>
                                    </m:sup>
                                  </m:sSubSup>
                                  <m:r>
                                    <a:rPr lang="en-US" b="0" i="1" smtClean="0">
                                      <a:solidFill>
                                        <a:srgbClr val="000000"/>
                                      </a:solidFill>
                                      <a:latin typeface="Cambria Math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𝑅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solidFill>
                                            <a:srgbClr val="000000"/>
                                          </a:solidFill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mr>
                            </m:m>
                          </m:e>
                        </m:d>
                      </m:e>
                    </m:d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57150" indent="0">
                  <a:spcBef>
                    <a:spcPts val="1800"/>
                  </a:spcBef>
                  <a:buNone/>
                </a:pPr>
                <a:r>
                  <a:rPr lang="en-US" kern="0" dirty="0" smtClean="0">
                    <a:solidFill>
                      <a:srgbClr val="000000"/>
                    </a:solidFill>
                  </a:rPr>
                  <a:t>Now in corporate a measurement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, and use formulae for conditional mean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and its variance</a:t>
                </a:r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1|1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1|0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1|0</m:t>
                        </m:r>
                      </m:sub>
                    </m:sSub>
                    <m:sSubSup>
                      <m:sSubSup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  <m:sup/>
                            </m:sSubSup>
                            <m:sSub>
                              <m:sSubPr>
                                <m:ctrlP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Σ</m:t>
                                </m:r>
                              </m:e>
                              <m:sub>
                                <m:r>
                                  <a:rPr lang="en-US" i="1" kern="0">
                                    <a:solidFill>
                                      <a:srgbClr val="000000"/>
                                    </a:solidFill>
                                    <a:latin typeface="Cambria Math"/>
                                    <a:ea typeface="Cambria Math"/>
                                    <a:cs typeface="Times New Roman"/>
                                  </a:rPr>
                                  <m:t>1|0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𝐻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𝑇</m:t>
                                </m:r>
                              </m:sup>
                            </m:sSubSup>
                            <m:r>
                              <a:rPr lang="en-US" b="0" i="1" kern="0" dirty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𝑅</m:t>
                                </m:r>
                              </m:e>
                              <m:sub>
                                <m:r>
                                  <a:rPr lang="en-US" b="0" i="1" kern="0" dirty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1|0</m:t>
                        </m:r>
                      </m:sub>
                    </m:sSub>
                    <m:r>
                      <a:rPr lang="en-US" b="0" i="1" kern="0" dirty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1|1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1|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T</m:t>
                        </m:r>
                      </m:sup>
                    </m:sSubSup>
                    <m:sSup>
                      <m:sSup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1|0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sup>
                            </m:sSubSup>
                            <m: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−1</m:t>
                        </m:r>
                      </m:sup>
                    </m:sSup>
                    <m:sSub>
                      <m:sSub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1|0</m:t>
                        </m:r>
                      </m:sub>
                    </m:sSub>
                  </m:oMath>
                </a14:m>
                <a:endParaRPr lang="en-US" b="1" dirty="0">
                  <a:solidFill>
                    <a:srgbClr val="000000"/>
                  </a:solidFill>
                </a:endParaRPr>
              </a:p>
              <a:p>
                <a:pPr lvl="1"/>
                <a:endParaRPr lang="en-US" kern="0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marL="57150" indent="0">
                  <a:buNone/>
                </a:pPr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5" y="1219200"/>
                <a:ext cx="8305800" cy="3962399"/>
              </a:xfrm>
              <a:prstGeom prst="rect">
                <a:avLst/>
              </a:prstGeom>
              <a:blipFill rotWithShape="1">
                <a:blip r:embed="rId3"/>
                <a:stretch>
                  <a:fillRect l="-808" t="-61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944562"/>
          </a:xfrm>
        </p:spPr>
        <p:txBody>
          <a:bodyPr/>
          <a:lstStyle/>
          <a:p>
            <a:r>
              <a:rPr lang="en-US" dirty="0" smtClean="0"/>
              <a:t>Recursive Construction of KF</a:t>
            </a:r>
            <a:endParaRPr lang="en-US" sz="2800" dirty="0" smtClean="0"/>
          </a:p>
        </p:txBody>
      </p:sp>
      <p:sp>
        <p:nvSpPr>
          <p:cNvPr id="5" name="TextBox 1"/>
          <p:cNvSpPr txBox="1"/>
          <p:nvPr/>
        </p:nvSpPr>
        <p:spPr>
          <a:xfrm>
            <a:off x="2286000" y="6524275"/>
            <a:ext cx="701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47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2" name="Rectangle 3"/>
              <p:cNvSpPr txBox="1">
                <a:spLocks noChangeArrowheads="1"/>
              </p:cNvSpPr>
              <p:nvPr/>
            </p:nvSpPr>
            <p:spPr bwMode="auto">
              <a:xfrm>
                <a:off x="432274" y="1219200"/>
                <a:ext cx="8406925" cy="396239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0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>
                    <a:solidFill>
                      <a:schemeClr val="tx1"/>
                    </a:solidFill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har char="»"/>
                  <a:defRPr sz="16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By induction, the KF has a </a:t>
                </a:r>
                <a:r>
                  <a:rPr lang="en-US" b="1" i="1" dirty="0" smtClean="0">
                    <a:solidFill>
                      <a:srgbClr val="000000"/>
                    </a:solidFill>
                  </a:rPr>
                  <a:t>2-step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structure:</a:t>
                </a:r>
              </a:p>
              <a:p>
                <a:pPr lvl="1"/>
                <a:r>
                  <a:rPr lang="en-US" b="0" kern="0" dirty="0" smtClean="0">
                    <a:solidFill>
                      <a:srgbClr val="000000"/>
                    </a:solidFill>
                  </a:rPr>
                  <a:t>Dynamic (time) update)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 kern="0" dirty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𝑢</m:t>
                        </m:r>
                      </m:e>
                      <m:sub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kern="0" dirty="0" smtClean="0">
                  <a:solidFill>
                    <a:srgbClr val="000000"/>
                  </a:solidFill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+</m:t>
                        </m:r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|</m:t>
                        </m:r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=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Σ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|</m:t>
                        </m:r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𝐴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  <m:sup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  <m:r>
                      <a:rPr lang="en-US" i="1" kern="0">
                        <a:solidFill>
                          <a:srgbClr val="000000"/>
                        </a:solidFill>
                        <a:latin typeface="Cambria Math"/>
                        <a:ea typeface="Cambria Math"/>
                        <a:cs typeface="Times New Roman"/>
                      </a:rPr>
                      <m:t>+</m:t>
                    </m:r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𝑄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SupPr>
                      <m:e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𝐺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</m:sub>
                      <m:sup>
                        <m:r>
                          <a:rPr lang="en-US" i="1" ker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𝑇</m:t>
                        </m:r>
                      </m:sup>
                    </m:sSubSup>
                  </m:oMath>
                </a14:m>
                <a:endParaRPr lang="en-US" kern="0" dirty="0">
                  <a:solidFill>
                    <a:srgbClr val="000000"/>
                  </a:solidFill>
                  <a:ea typeface="Cambria Math"/>
                  <a:cs typeface="Times New Roman"/>
                </a:endParaRPr>
              </a:p>
              <a:p>
                <a:pPr lvl="1"/>
                <a:r>
                  <a:rPr lang="en-US" kern="0" dirty="0" smtClean="0">
                    <a:solidFill>
                      <a:srgbClr val="000000"/>
                    </a:solidFill>
                  </a:rPr>
                  <a:t>Measurement Update</a:t>
                </a: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</m:ctrlPr>
                      </m:sSubPr>
                      <m:e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𝐾</m:t>
                        </m:r>
                      </m:e>
                      <m:sub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𝑘</m:t>
                        </m:r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+</m:t>
                        </m:r>
                        <m:r>
                          <a:rPr lang="en-US" b="0" i="1" kern="0" smtClean="0">
                            <a:solidFill>
                              <a:srgbClr val="000000"/>
                            </a:solidFill>
                            <a:latin typeface="Cambria Math"/>
                            <a:ea typeface="Cambria Math"/>
                            <a:cs typeface="Times New Roman"/>
                          </a:rPr>
                          <m:t>1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𝑦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kern="0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kern="0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 dirty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dirty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 kern="0" dirty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lvl="2"/>
                <a:endParaRPr lang="en-US" sz="2400" dirty="0">
                  <a:solidFill>
                    <a:srgbClr val="000000"/>
                  </a:solidFill>
                </a:endParaRPr>
              </a:p>
              <a:p>
                <a:pPr lvl="2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i="1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sSubSup>
                      <m:sSub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T</m:t>
                        </m:r>
                      </m:sup>
                    </m:sSubSup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k</m:t>
                                    </m:r>
                                    <m:r>
                                      <a:rPr lang="en-US" b="0" i="0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|</m:t>
                                    </m:r>
                                    <m:r>
                                      <a:rPr lang="en-US" b="0" i="1" smtClean="0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  <m:r>
                                  <a:rPr lang="en-US" b="0" i="0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sup>
                            </m:sSubSup>
                            <m: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b="0" i="1" smtClean="0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00"/>
                    </a:solidFill>
                  </a:rPr>
                  <a:t> </a:t>
                </a:r>
              </a:p>
              <a:p>
                <a:pPr marL="914400" lvl="2" indent="0">
                  <a:spcAft>
                    <a:spcPts val="1200"/>
                  </a:spcAft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 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/>
                      </a:rPr>
                      <m:t>                  </m:t>
                    </m:r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𝐼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𝐾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𝐻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𝑘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e>
                    </m:d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|</m:t>
                        </m:r>
                        <m: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</m:sSub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 b="0" i="0" smtClean="0">
                        <a:solidFill>
                          <a:srgbClr val="000000"/>
                        </a:solidFill>
                        <a:latin typeface="Cambria Math"/>
                      </a:rPr>
                      <m:t>I</m:t>
                    </m:r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/>
                      </a:rPr>
                      <m:t>−</m:t>
                    </m:r>
                    <m:sSubSup>
                      <m:sSubSupPr>
                        <m:ctrl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sSubSup>
                          <m:sSubSupPr>
                            <m:ctrl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sSubSup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k</m:t>
                            </m:r>
                            <m: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T</m:t>
                            </m:r>
                          </m:sup>
                        </m:sSub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K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k</m:t>
                        </m:r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  <m:sup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T</m:t>
                        </m:r>
                      </m:sup>
                    </m:sSubSup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000000"/>
                    </a:solidFill>
                  </a:rPr>
                  <a:t>Where the “</a:t>
                </a:r>
                <a:r>
                  <a:rPr lang="en-US" dirty="0" err="1" smtClean="0">
                    <a:solidFill>
                      <a:srgbClr val="000000"/>
                    </a:solidFill>
                  </a:rPr>
                  <a:t>Kalman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 Gain” is:</a:t>
                </a:r>
              </a:p>
              <a:p>
                <a:pPr lvl="1">
                  <a:spcAft>
                    <a:spcPts val="12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𝐾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solidFill>
                          <a:srgbClr val="000000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Σ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sSubSup>
                      <m:sSubSupPr>
                        <m:ctrlP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𝐻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solidFill>
                              <a:srgbClr val="000000"/>
                            </a:solidFill>
                            <a:latin typeface="Cambria Math"/>
                          </a:rPr>
                          <m:t>𝑇</m:t>
                        </m:r>
                      </m:sup>
                    </m:sSubSup>
                    <m:sSup>
                      <m:sSupPr>
                        <m:ctrlPr>
                          <a:rPr lang="en-US" i="1">
                            <a:solidFill>
                              <a:srgbClr val="000000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k</m:t>
                                    </m:r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+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|</m:t>
                                    </m:r>
                                    <m:r>
                                      <a:rPr lang="en-US" i="1">
                                        <a:solidFill>
                                          <a:srgbClr val="000000"/>
                                        </a:solidFill>
                                        <a:latin typeface="Cambria Math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H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k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  <m:sup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T</m:t>
                                </m:r>
                              </m:sup>
                            </m:sSubSup>
                            <m:r>
                              <a:rPr lang="en-US">
                                <a:solidFill>
                                  <a:srgbClr val="000000"/>
                                </a:solidFill>
                                <a:latin typeface="Cambria Math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R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𝑘</m:t>
                                </m:r>
                                <m:r>
                                  <a:rPr lang="en-US" i="1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+</m:t>
                                </m:r>
                                <m:r>
                                  <a:rPr lang="en-US">
                                    <a:solidFill>
                                      <a:srgbClr val="00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>
                            <a:solidFill>
                              <a:srgbClr val="00000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</m:oMath>
                </a14:m>
                <a:endParaRPr lang="en-US" dirty="0" smtClean="0">
                  <a:solidFill>
                    <a:srgbClr val="000000"/>
                  </a:solidFill>
                </a:endParaRPr>
              </a:p>
            </p:txBody>
          </p:sp>
        </mc:Choice>
        <mc:Fallback>
          <p:sp>
            <p:nvSpPr>
              <p:cNvPr id="12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2274" y="1219200"/>
                <a:ext cx="8406925" cy="3962399"/>
              </a:xfrm>
              <a:prstGeom prst="rect">
                <a:avLst/>
              </a:prstGeom>
              <a:blipFill rotWithShape="1">
                <a:blip r:embed="rId3"/>
                <a:stretch>
                  <a:fillRect l="-798" t="-615" b="-2184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8438"/>
            <a:ext cx="8229600" cy="944562"/>
          </a:xfrm>
          <a:ln w="28575"/>
        </p:spPr>
        <p:txBody>
          <a:bodyPr/>
          <a:lstStyle/>
          <a:p>
            <a:r>
              <a:rPr lang="en-US" dirty="0" smtClean="0"/>
              <a:t>Recursive Construction of KF</a:t>
            </a:r>
            <a:endParaRPr lang="en-US" sz="2800" dirty="0" smtClean="0"/>
          </a:p>
        </p:txBody>
      </p:sp>
      <p:sp>
        <p:nvSpPr>
          <p:cNvPr id="2" name="Right Brace 1"/>
          <p:cNvSpPr/>
          <p:nvPr/>
        </p:nvSpPr>
        <p:spPr>
          <a:xfrm rot="5400000">
            <a:off x="3829049" y="3143249"/>
            <a:ext cx="266701" cy="914400"/>
          </a:xfrm>
          <a:prstGeom prst="rightBrace">
            <a:avLst>
              <a:gd name="adj1" fmla="val 3214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 rot="16200000" flipV="1">
            <a:off x="5048249" y="2114551"/>
            <a:ext cx="266701" cy="1981199"/>
          </a:xfrm>
          <a:prstGeom prst="rightBrace">
            <a:avLst>
              <a:gd name="adj1" fmla="val 32142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00600" y="2667000"/>
            <a:ext cx="251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“residual,” “innovation”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3593068"/>
            <a:ext cx="25146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dirty="0" err="1" smtClean="0">
                <a:solidFill>
                  <a:srgbClr val="FF0000"/>
                </a:solidFill>
              </a:rPr>
              <a:t>Kalman</a:t>
            </a:r>
            <a:r>
              <a:rPr lang="en-US" dirty="0" smtClean="0">
                <a:solidFill>
                  <a:srgbClr val="FF0000"/>
                </a:solidFill>
              </a:rPr>
              <a:t> Gain”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ight Brace 8"/>
          <p:cNvSpPr/>
          <p:nvPr/>
        </p:nvSpPr>
        <p:spPr>
          <a:xfrm rot="5400000">
            <a:off x="4819649" y="5657849"/>
            <a:ext cx="266701" cy="914400"/>
          </a:xfrm>
          <a:prstGeom prst="rightBrace">
            <a:avLst>
              <a:gd name="adj1" fmla="val 3214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638800" y="6066841"/>
            <a:ext cx="251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“How much do I trust the measurements?”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7" name="Straight Connector 6"/>
          <p:cNvCxnSpPr>
            <a:endCxn id="10" idx="1"/>
          </p:cNvCxnSpPr>
          <p:nvPr/>
        </p:nvCxnSpPr>
        <p:spPr>
          <a:xfrm>
            <a:off x="5181599" y="6248400"/>
            <a:ext cx="457201" cy="141607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Brace 14"/>
          <p:cNvSpPr/>
          <p:nvPr/>
        </p:nvSpPr>
        <p:spPr>
          <a:xfrm rot="5400000">
            <a:off x="3638549" y="5429251"/>
            <a:ext cx="266701" cy="1295399"/>
          </a:xfrm>
          <a:prstGeom prst="rightBrace">
            <a:avLst>
              <a:gd name="adj1" fmla="val 32142"/>
              <a:gd name="adj2" fmla="val 50000"/>
            </a:avLst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90600" y="6096000"/>
            <a:ext cx="2514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“How much do I trust the model?”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3276600" y="6248400"/>
            <a:ext cx="381000" cy="15240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9312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  <p:bldP spid="8" grpId="0"/>
      <p:bldP spid="9" grpId="0" animBg="1"/>
      <p:bldP spid="10" grpId="0"/>
      <p:bldP spid="15" grpId="0" animBg="1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\end{document}&#10;"/>
  <p:tag name="TEX2PS" val="pdfetex &quot;&amp;latex&quot; %.tex; dvips -D 300 -E -o %.ps %.dvi"/>
  <p:tag name="TEX2PSBATCH" val="latex --interaction=nonstopmode %.tex; dvips -D 300 -E -o %.ps %.dvi"/>
  <p:tag name="DEFAULTMAGNIFICATION" val="0.9"/>
</p:tagLst>
</file>

<file path=ppt/theme/theme1.xml><?xml version="1.0" encoding="utf-8"?>
<a:theme xmlns:a="http://schemas.openxmlformats.org/drawingml/2006/main" name="2_TMT">
  <a:themeElements>
    <a:clrScheme name="TM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MT">
      <a:majorFont>
        <a:latin typeface="Comic Sans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M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10867</TotalTime>
  <Words>1291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2_TMT</vt:lpstr>
      <vt:lpstr>Minimum Variance Design</vt:lpstr>
      <vt:lpstr>Recursive Construction of Kalman Filter (KF)</vt:lpstr>
      <vt:lpstr>Recursive Construction of KF</vt:lpstr>
      <vt:lpstr>Recursive Construction of KF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110b: Lecture 1.1 Course Overview</dc:title>
  <dc:creator>Doug MacMynowski</dc:creator>
  <cp:lastModifiedBy>Joel W. Burdick</cp:lastModifiedBy>
  <cp:revision>375</cp:revision>
  <cp:lastPrinted>2015-02-23T20:33:18Z</cp:lastPrinted>
  <dcterms:created xsi:type="dcterms:W3CDTF">2009-01-02T15:28:37Z</dcterms:created>
  <dcterms:modified xsi:type="dcterms:W3CDTF">2015-02-25T08:23:05Z</dcterms:modified>
</cp:coreProperties>
</file>