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6"/>
  </p:notesMasterIdLst>
  <p:handoutMasterIdLst>
    <p:handoutMasterId r:id="rId7"/>
  </p:handoutMasterIdLst>
  <p:sldIdLst>
    <p:sldId id="319" r:id="rId2"/>
    <p:sldId id="320" r:id="rId3"/>
    <p:sldId id="321" r:id="rId4"/>
    <p:sldId id="322" r:id="rId5"/>
  </p:sldIdLst>
  <p:sldSz cx="9144000" cy="6858000" type="screen4x3"/>
  <p:notesSz cx="7315200" cy="96012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2" autoAdjust="0"/>
    <p:restoredTop sz="93140" autoAdjust="0"/>
  </p:normalViewPr>
  <p:slideViewPr>
    <p:cSldViewPr>
      <p:cViewPr varScale="1">
        <p:scale>
          <a:sx n="112" d="100"/>
          <a:sy n="112" d="100"/>
        </p:scale>
        <p:origin x="-40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432275" y="990600"/>
                <a:ext cx="8305800" cy="3920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Estimator is a random function</a:t>
                </a:r>
              </a:p>
              <a:p>
                <a:pPr lvl="1"/>
                <a:r>
                  <a:rPr lang="en-US" kern="0" dirty="0">
                    <a:solidFill>
                      <a:srgbClr val="000000"/>
                    </a:solidFill>
                  </a:rPr>
                  <a:t>Takes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</a:rPr>
                      <m:t>,⋯, 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kern="0" dirty="0">
                    <a:solidFill>
                      <a:srgbClr val="000000"/>
                    </a:solidFill>
                  </a:rPr>
                  <a:t> as input, and produces a random variable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</a:rPr>
                  <a:t>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kern="0" dirty="0">
                    <a:solidFill>
                      <a:srgbClr val="000000"/>
                    </a:solidFill>
                  </a:rPr>
                  <a:t> as 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a specific estimate.</a:t>
                </a:r>
                <a:endParaRPr lang="en-US" kern="0" dirty="0">
                  <a:solidFill>
                    <a:srgbClr val="000000"/>
                  </a:solidFill>
                </a:endParaRPr>
              </a:p>
              <a:p>
                <a:pPr lvl="1"/>
                <a:r>
                  <a:rPr lang="en-US" kern="0" dirty="0">
                    <a:solidFill>
                      <a:srgbClr val="000000"/>
                    </a:solidFill>
                  </a:rPr>
                  <a:t>The variance associated with the estimator is the “uncertainty” in the estimate.  Minimum variance design is the “least uncertain”</a:t>
                </a:r>
                <a:endParaRPr lang="en-US" i="1" kern="0" dirty="0">
                  <a:solidFill>
                    <a:srgbClr val="000000"/>
                  </a:solidFill>
                  <a:latin typeface="Cambria Math"/>
                </a:endParaRPr>
              </a:p>
              <a:p>
                <a:pPr marL="0" indent="0">
                  <a:buFontTx/>
                  <a:buNone/>
                </a:pPr>
                <a:endParaRPr lang="en-US" sz="800" kern="0" dirty="0" smtClean="0"/>
              </a:p>
              <a:p>
                <a:pPr marL="0" indent="0">
                  <a:buFontTx/>
                  <a:buNone/>
                </a:pPr>
                <a:r>
                  <a:rPr lang="en-US" kern="0" dirty="0" smtClean="0"/>
                  <a:t>Minimum Variance Design (</a:t>
                </a:r>
                <a:r>
                  <a:rPr lang="en-US" kern="0" dirty="0" err="1" smtClean="0"/>
                  <a:t>Kalman</a:t>
                </a:r>
                <a:r>
                  <a:rPr lang="en-US" kern="0" dirty="0" smtClean="0"/>
                  <a:t> 1960</a:t>
                </a:r>
                <a:r>
                  <a:rPr lang="en-US" kern="0" dirty="0" smtClean="0"/>
                  <a:t>)</a:t>
                </a:r>
              </a:p>
              <a:p>
                <a:pPr lvl="1"/>
                <a:r>
                  <a:rPr lang="en-US" kern="0" dirty="0">
                    <a:solidFill>
                      <a:srgbClr val="000000"/>
                    </a:solidFill>
                  </a:rPr>
                  <a:t>The minimum variance estimate 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of state X given measurements Y is given </a:t>
                </a:r>
                <a:r>
                  <a:rPr lang="en-US" kern="0" dirty="0">
                    <a:solidFill>
                      <a:srgbClr val="000000"/>
                    </a:solidFill>
                  </a:rPr>
                  <a:t>by the </a:t>
                </a:r>
                <a:r>
                  <a:rPr lang="en-US" i="1" kern="0" dirty="0">
                    <a:solidFill>
                      <a:srgbClr val="000000"/>
                    </a:solidFill>
                  </a:rPr>
                  <a:t>conditional mean </a:t>
                </a:r>
                <a:r>
                  <a:rPr lang="en-US" kern="0" dirty="0">
                    <a:solidFill>
                      <a:srgbClr val="000000"/>
                    </a:solidFill>
                  </a:rPr>
                  <a:t>of X given Y.   </a:t>
                </a:r>
              </a:p>
              <a:p>
                <a:pPr marL="85725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kern="0" dirty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 kern="0" dirty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𝑌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kern="0" dirty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0000"/>
                    </a:solidFill>
                  </a:rPr>
                  <a:t>With jointly Gaussian </a:t>
                </a:r>
                <a:r>
                  <a:rPr lang="en-US" kern="0" dirty="0">
                    <a:solidFill>
                      <a:srgbClr val="000000"/>
                    </a:solidFill>
                  </a:rPr>
                  <a:t>state </a:t>
                </a:r>
                <a:r>
                  <a:rPr lang="en-US" kern="0" dirty="0">
                    <a:solidFill>
                      <a:srgbClr val="000000"/>
                    </a:solidFill>
                  </a:rPr>
                  <a:t>(</a:t>
                </a:r>
                <a:r>
                  <a:rPr lang="en-US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kern="0" dirty="0">
                    <a:solidFill>
                      <a:srgbClr val="000000"/>
                    </a:solidFill>
                  </a:rPr>
                  <a:t>) </a:t>
                </a:r>
                <a:r>
                  <a:rPr lang="en-US" kern="0" dirty="0">
                    <a:solidFill>
                      <a:srgbClr val="000000"/>
                    </a:solidFill>
                  </a:rPr>
                  <a:t>and measurements </a:t>
                </a:r>
                <a:r>
                  <a:rPr lang="en-US" kern="0" dirty="0">
                    <a:solidFill>
                      <a:srgbClr val="000000"/>
                    </a:solidFill>
                  </a:rPr>
                  <a:t>(</a:t>
                </a:r>
                <a:r>
                  <a:rPr lang="en-US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kern="0" dirty="0">
                    <a:solidFill>
                      <a:srgbClr val="000000"/>
                    </a:solidFill>
                  </a:rPr>
                  <a:t>), </a:t>
                </a:r>
                <a:endParaRPr lang="en-US" kern="0" dirty="0">
                  <a:solidFill>
                    <a:srgbClr val="000000"/>
                  </a:solidFill>
                </a:endParaRPr>
              </a:p>
              <a:p>
                <a:pPr lvl="1"/>
                <a:r>
                  <a:rPr lang="en-US" i="1" kern="0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Mean: </a:t>
                </a:r>
                <a:r>
                  <a:rPr lang="en-US" kern="0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̅"/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̅"/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kern="0">
                        <a:solidFill>
                          <a:srgbClr val="000000"/>
                        </a:solidFill>
                        <a:latin typeface="Cambria Math"/>
                      </a:rPr>
                      <m:t>                  </m:t>
                    </m:r>
                  </m:oMath>
                </a14:m>
                <a:r>
                  <a:rPr lang="en-US" kern="0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Variance: </a:t>
                </a:r>
                <a:r>
                  <a:rPr lang="en-US" kern="0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𝑥𝑥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𝑦𝑥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,   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𝑥𝑦</m:t>
                        </m:r>
                      </m:sub>
                    </m:sSub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Sup>
                      <m:sSubSup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𝑦𝑥</m:t>
                        </m:r>
                      </m:sub>
                      <m:sup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</m:oMath>
                </a14:m>
                <a:endParaRPr lang="en-US" kern="0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1"/>
                <a:r>
                  <a:rPr lang="en-US" kern="0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The minimum variance estimate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</m:e>
                    </m:acc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en-US" kern="0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given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𝑦</m:t>
                        </m:r>
                      </m:e>
                    </m:acc>
                  </m:oMath>
                </a14:m>
                <a:endParaRPr lang="en-US" i="1" kern="0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dirty="0">
                  <a:solidFill>
                    <a:srgbClr val="000000"/>
                  </a:solidFill>
                </a:endParaRPr>
              </a:p>
              <a:p>
                <a:pPr marL="857250" lvl="2" indent="0">
                  <a:buNone/>
                </a:pPr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>
                  <a:buFontTx/>
                  <a:buNone/>
                </a:pPr>
                <a:endParaRPr lang="en-US" kern="0" dirty="0" smtClean="0"/>
              </a:p>
            </p:txBody>
          </p:sp>
        </mc:Choice>
        <mc:Fallback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275" y="990600"/>
                <a:ext cx="8305800" cy="3920569"/>
              </a:xfrm>
              <a:prstGeom prst="rect">
                <a:avLst/>
              </a:prstGeom>
              <a:blipFill rotWithShape="1">
                <a:blip r:embed="rId3"/>
                <a:stretch>
                  <a:fillRect l="-808" t="-622" b="-23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Minimum Variance Design</a:t>
            </a:r>
            <a:endParaRPr lang="en-US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524000" y="5924747"/>
                <a:ext cx="6553200" cy="3998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𝑥𝑦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𝑦𝑦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</m:e>
                          </m:acc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               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|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𝑥𝑥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𝑥𝑦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𝑦𝑦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sup>
                      </m:sSubSup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𝑥𝑦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924747"/>
                <a:ext cx="6553200" cy="399853"/>
              </a:xfrm>
              <a:prstGeom prst="rect">
                <a:avLst/>
              </a:prstGeom>
              <a:blipFill rotWithShape="1">
                <a:blip r:embed="rId4"/>
                <a:stretch>
                  <a:fillRect t="-18182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451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432275" y="1184831"/>
                <a:ext cx="8305800" cy="5901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spcAft>
                    <a:spcPts val="600"/>
                  </a:spcAft>
                  <a:buFontTx/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Initial system state,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</a:rPr>
                  <a:t>, is Gaussian distributed: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∼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𝑁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0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lvl="1">
                  <a:spcAft>
                    <a:spcPts val="1200"/>
                  </a:spcAft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Assume measurement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</a:rPr>
                  <a:t>. 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</a:rPr>
                  <a:t> are joint Gaussian: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∼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b="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kern="0" dirty="0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b="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b="0" i="1" kern="0" dirty="0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00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00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00</m:t>
                                        </m:r>
                                      </m:sub>
                                    </m:sSub>
                                  </m:e>
                                  <m:e>
                                    <m:sSubSup>
                                      <m:sSubSup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  <m:sup/>
                                    </m:sSubSup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00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lvl="1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dirty="0" smtClean="0">
                    <a:solidFill>
                      <a:srgbClr val="000000"/>
                    </a:solidFill>
                  </a:rPr>
                  <a:t>The 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estimate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of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 given measurements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 is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0|0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00</m:t>
                        </m:r>
                      </m:sub>
                    </m:sSub>
                    <m:sSubSup>
                      <m:sSubSup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sSup>
                      <m:sSup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  <m:sup/>
                            </m:sSubSup>
                            <m:sSub>
                              <m:sSub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00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𝑇</m:t>
                                </m:r>
                              </m:sup>
                            </m:sSubSup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</a:rPr>
                  <a:t>Because the estimate is a conditional mean, the associated variance is:</a:t>
                </a:r>
              </a:p>
              <a:p>
                <a:pPr lvl="2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0|0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00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00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T</m:t>
                        </m:r>
                      </m:sup>
                    </m:sSubSup>
                    <m:sSup>
                      <m:sSup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00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</m:sup>
                            </m:sSubSup>
                            <m: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R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P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00</m:t>
                        </m:r>
                      </m:sub>
                    </m:sSub>
                  </m:oMath>
                </a14:m>
                <a:endParaRPr lang="en-US" b="1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0000"/>
                    </a:solidFill>
                  </a:rPr>
                  <a:t>Let’s 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propagate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the state estimate to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kern="0" dirty="0">
                  <a:solidFill>
                    <a:srgbClr val="000000"/>
                  </a:solidFill>
                </a:endParaRPr>
              </a:p>
              <a:p>
                <a:pPr lvl="1"/>
                <a:r>
                  <a:rPr lang="en-US" kern="0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The system equation is: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i="1" kern="0" dirty="0" smtClean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1"/>
                <a:r>
                  <a:rPr lang="en-US" kern="0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If a Gaussian CRV is substituted into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”slot,”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will be a Gaussian CRV with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1|0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b="0" i="0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x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0|0</m:t>
                            </m:r>
                          </m:sub>
                        </m:sSub>
                        <m:r>
                          <a:rPr lang="en-US" b="0" i="0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B</m:t>
                            </m:r>
                          </m:e>
                          <m:sub>
                            <m: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u</m:t>
                            </m:r>
                          </m:e>
                          <m:sub>
                            <m: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G</m:t>
                            </m:r>
                          </m:e>
                          <m:sub>
                            <m:r>
                              <a:rPr lang="en-US" b="0" i="0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  <m:sub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kern="0" dirty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x</m:t>
                            </m:r>
                          </m:e>
                        </m:acc>
                      </m:e>
                      <m:sub>
                        <m:r>
                          <a:rPr lang="en-US" kern="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0|0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𝐵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𝑢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endParaRPr lang="en-US" b="0" kern="0" dirty="0" smtClean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1|0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0|0</m:t>
                        </m:r>
                      </m:sub>
                    </m:sSub>
                    <m:sSubSup>
                      <m:sSubSup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  <m:sup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  <m:sup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</m:oMath>
                </a14:m>
                <a:endParaRPr lang="en-US" kern="0" dirty="0" smtClean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1"/>
                <a:endParaRPr lang="en-US" kern="0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275" y="1184831"/>
                <a:ext cx="8305800" cy="5901769"/>
              </a:xfrm>
              <a:prstGeom prst="rect">
                <a:avLst/>
              </a:prstGeom>
              <a:blipFill rotWithShape="1">
                <a:blip r:embed="rId3"/>
                <a:stretch>
                  <a:fillRect l="-808" t="-4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944562"/>
          </a:xfrm>
        </p:spPr>
        <p:txBody>
          <a:bodyPr/>
          <a:lstStyle/>
          <a:p>
            <a:r>
              <a:rPr lang="en-US" dirty="0" smtClean="0"/>
              <a:t>Recursive Construction of </a:t>
            </a:r>
            <a:r>
              <a:rPr lang="en-US" dirty="0" err="1" smtClean="0"/>
              <a:t>Kalman</a:t>
            </a:r>
            <a:r>
              <a:rPr lang="en-US" dirty="0" smtClean="0"/>
              <a:t> Filter (KF)</a:t>
            </a:r>
            <a:endParaRPr lang="en-US" sz="2800" dirty="0" smtClean="0"/>
          </a:p>
        </p:txBody>
      </p:sp>
      <p:sp>
        <p:nvSpPr>
          <p:cNvPr id="5" name="TextBox 1"/>
          <p:cNvSpPr txBox="1"/>
          <p:nvPr/>
        </p:nvSpPr>
        <p:spPr>
          <a:xfrm>
            <a:off x="2286000" y="6524275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34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432275" y="1219200"/>
                <a:ext cx="8305800" cy="3962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0000"/>
                    </a:solidFill>
                  </a:rPr>
                  <a:t>The 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predicted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measurement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</a:rPr>
                  <a:t>, and its uncertainty: </a:t>
                </a:r>
                <a:endParaRPr lang="en-US" b="0" i="1" kern="0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kern="0" dirty="0">
                  <a:solidFill>
                    <a:srgbClr val="00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𝑐𝑜𝑣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(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y</m:t>
                            </m:r>
                          </m:e>
                        </m:acc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1|0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,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ker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/>
                              </a:rPr>
                              <m:t>y</m:t>
                            </m:r>
                          </m:e>
                        </m:acc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1|0</m:t>
                        </m:r>
                      </m:sub>
                    </m:sSub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)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𝐻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1|0</m:t>
                        </m:r>
                      </m:sub>
                    </m:sSub>
                    <m:sSubSup>
                      <m:sSubSup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𝐻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  <m:sup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𝑅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endParaRPr lang="en-US" i="1" kern="0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1|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1|0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∼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1|0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1|0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,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US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1|0</m:t>
                                      </m:r>
                                    </m:sub>
                                  </m:sSub>
                                </m:e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sSub>
                                        <m:sSubPr>
                                          <m:ctrlPr>
                                            <a:rPr lang="en-US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Σ</m:t>
                                          </m:r>
                                        </m:e>
                                        <m:sub>
                                          <m:r>
                                            <a:rPr lang="en-US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1|0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𝑇</m:t>
                                      </m:r>
                                    </m:sup>
                                  </m:sSubSup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US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1|0</m:t>
                                      </m:r>
                                    </m:sub>
                                  </m:sSub>
                                </m:e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/>
                                  </m:sSubSup>
                                  <m:sSub>
                                    <m:sSubPr>
                                      <m:ctrlPr>
                                        <a:rPr lang="en-US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US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1|0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𝑇</m:t>
                                      </m:r>
                                    </m:sup>
                                  </m:sSubSup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57150" indent="0">
                  <a:spcBef>
                    <a:spcPts val="1800"/>
                  </a:spcBef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Now in corporate a measurement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, and use formulae for conditional mean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and its variance</a:t>
                </a:r>
                <a:endParaRPr lang="en-US" dirty="0" smtClean="0">
                  <a:solidFill>
                    <a:srgbClr val="000000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1|1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1|0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1|0</m:t>
                        </m:r>
                      </m:sub>
                    </m:sSub>
                    <m:sSubSup>
                      <m:sSubSup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sSup>
                      <m:sSup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  <m:sup/>
                            </m:sSubSup>
                            <m:sSub>
                              <m:sSubPr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1|0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𝑇</m:t>
                                </m:r>
                              </m:sup>
                            </m:sSubSup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1|0</m:t>
                        </m:r>
                      </m:sub>
                    </m:sSub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lvl="2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1|1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1|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T</m:t>
                        </m:r>
                      </m:sup>
                    </m:sSubSup>
                    <m:sSup>
                      <m:sSup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1|0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</m:sup>
                            </m:sSubSup>
                            <m: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R</m:t>
                                </m:r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1|0</m:t>
                        </m:r>
                      </m:sub>
                    </m:sSub>
                  </m:oMath>
                </a14:m>
                <a:endParaRPr lang="en-US" b="1" dirty="0">
                  <a:solidFill>
                    <a:srgbClr val="000000"/>
                  </a:solidFill>
                </a:endParaRPr>
              </a:p>
              <a:p>
                <a:pPr lvl="1"/>
                <a:endParaRPr lang="en-US" kern="0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275" y="1219200"/>
                <a:ext cx="8305800" cy="3962399"/>
              </a:xfrm>
              <a:prstGeom prst="rect">
                <a:avLst/>
              </a:prstGeom>
              <a:blipFill rotWithShape="1">
                <a:blip r:embed="rId3"/>
                <a:stretch>
                  <a:fillRect l="-808" t="-6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944562"/>
          </a:xfrm>
        </p:spPr>
        <p:txBody>
          <a:bodyPr/>
          <a:lstStyle/>
          <a:p>
            <a:r>
              <a:rPr lang="en-US" dirty="0" smtClean="0"/>
              <a:t>Recursive Construction of KF</a:t>
            </a:r>
            <a:endParaRPr lang="en-US" sz="2800" dirty="0" smtClean="0"/>
          </a:p>
        </p:txBody>
      </p:sp>
      <p:sp>
        <p:nvSpPr>
          <p:cNvPr id="5" name="TextBox 1"/>
          <p:cNvSpPr txBox="1"/>
          <p:nvPr/>
        </p:nvSpPr>
        <p:spPr>
          <a:xfrm>
            <a:off x="2286000" y="6524275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432274" y="1219200"/>
                <a:ext cx="8406925" cy="3962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dirty="0" smtClean="0">
                    <a:solidFill>
                      <a:srgbClr val="000000"/>
                    </a:solidFill>
                  </a:rPr>
                  <a:t>By induction, the KF has a </a:t>
                </a:r>
                <a:r>
                  <a:rPr lang="en-US" b="1" i="1" dirty="0" smtClean="0">
                    <a:solidFill>
                      <a:srgbClr val="000000"/>
                    </a:solidFill>
                  </a:rPr>
                  <a:t>2-step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structure:</a:t>
                </a:r>
              </a:p>
              <a:p>
                <a:pPr lvl="1"/>
                <a:r>
                  <a:rPr lang="en-US" b="0" kern="0" dirty="0" smtClean="0">
                    <a:solidFill>
                      <a:srgbClr val="000000"/>
                    </a:solidFill>
                  </a:rPr>
                  <a:t>Dynamic (time) update)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+</m:t>
                        </m:r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|</m:t>
                        </m:r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|</m:t>
                        </m:r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  <m:sup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  <m:r>
                      <a:rPr lang="en-US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  <m:sup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</m:oMath>
                </a14:m>
                <a:endParaRPr lang="en-US" kern="0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1"/>
                <a:r>
                  <a:rPr lang="en-US" kern="0" dirty="0" smtClean="0">
                    <a:solidFill>
                      <a:srgbClr val="000000"/>
                    </a:solidFill>
                  </a:rPr>
                  <a:t>Measurement Update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𝐾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+</m:t>
                        </m:r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lvl="2"/>
                <a:endParaRPr lang="en-US" sz="2400" dirty="0">
                  <a:solidFill>
                    <a:srgbClr val="000000"/>
                  </a:solidFill>
                </a:endParaRPr>
              </a:p>
              <a:p>
                <a:pPr lvl="2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T</m:t>
                        </m:r>
                      </m:sup>
                    </m:sSubSup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k</m:t>
                                    </m:r>
                                    <m:r>
                                      <a:rPr lang="en-US" b="0" i="0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|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k</m:t>
                                </m:r>
                                <m:r>
                                  <a:rPr lang="en-US" b="0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</m:sup>
                            </m:sSubSup>
                            <m: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R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 marL="914400" lvl="2" indent="0">
                  <a:spcAft>
                    <a:spcPts val="1200"/>
                  </a:spcAft>
                  <a:buNone/>
                </a:pPr>
                <a:r>
                  <a:rPr lang="en-US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/>
                      </a:rPr>
                      <m:t>                  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/>
                      </a:rPr>
                      <m:t>I</m:t>
                    </m:r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k</m:t>
                            </m:r>
                            <m: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T</m:t>
                            </m:r>
                          </m:sup>
                        </m:sSub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k</m:t>
                        </m:r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T</m:t>
                        </m:r>
                      </m:sup>
                    </m:sSubSup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600"/>
                  </a:spcAft>
                  <a:buNone/>
                </a:pPr>
                <a:r>
                  <a:rPr lang="en-US" dirty="0" smtClean="0">
                    <a:solidFill>
                      <a:srgbClr val="000000"/>
                    </a:solidFill>
                  </a:rPr>
                  <a:t>Where the “</a:t>
                </a:r>
                <a:r>
                  <a:rPr lang="en-US" dirty="0" err="1" smtClean="0">
                    <a:solidFill>
                      <a:srgbClr val="000000"/>
                    </a:solidFill>
                  </a:rPr>
                  <a:t>Kalman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 Gain” is:</a:t>
                </a:r>
              </a:p>
              <a:p>
                <a:pPr lvl="1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k</m:t>
                                    </m:r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|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k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</m:sup>
                            </m:sSubSup>
                            <m: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R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274" y="1219200"/>
                <a:ext cx="8406925" cy="3962399"/>
              </a:xfrm>
              <a:prstGeom prst="rect">
                <a:avLst/>
              </a:prstGeom>
              <a:blipFill rotWithShape="1">
                <a:blip r:embed="rId3"/>
                <a:stretch>
                  <a:fillRect l="-798" t="-615" b="-218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944562"/>
          </a:xfrm>
          <a:ln w="28575"/>
        </p:spPr>
        <p:txBody>
          <a:bodyPr/>
          <a:lstStyle/>
          <a:p>
            <a:r>
              <a:rPr lang="en-US" dirty="0" smtClean="0"/>
              <a:t>Recursive Construction of KF</a:t>
            </a:r>
            <a:endParaRPr lang="en-US" sz="2800" dirty="0" smtClean="0"/>
          </a:p>
        </p:txBody>
      </p:sp>
      <p:sp>
        <p:nvSpPr>
          <p:cNvPr id="2" name="Right Brace 1"/>
          <p:cNvSpPr/>
          <p:nvPr/>
        </p:nvSpPr>
        <p:spPr>
          <a:xfrm rot="5400000">
            <a:off x="3829049" y="3143249"/>
            <a:ext cx="266701" cy="914400"/>
          </a:xfrm>
          <a:prstGeom prst="rightBrace">
            <a:avLst>
              <a:gd name="adj1" fmla="val 3214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16200000" flipV="1">
            <a:off x="5048249" y="2114551"/>
            <a:ext cx="266701" cy="1981199"/>
          </a:xfrm>
          <a:prstGeom prst="rightBrace">
            <a:avLst>
              <a:gd name="adj1" fmla="val 32142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00600" y="2667000"/>
            <a:ext cx="2514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“residual,” “innovation”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3593068"/>
            <a:ext cx="2514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Kalman</a:t>
            </a:r>
            <a:r>
              <a:rPr lang="en-US" dirty="0" smtClean="0">
                <a:solidFill>
                  <a:srgbClr val="FF0000"/>
                </a:solidFill>
              </a:rPr>
              <a:t> Gain”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4819649" y="5657849"/>
            <a:ext cx="266701" cy="914400"/>
          </a:xfrm>
          <a:prstGeom prst="rightBrace">
            <a:avLst>
              <a:gd name="adj1" fmla="val 3214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38800" y="6066841"/>
            <a:ext cx="2514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“How much do I trust the measurements?”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>
            <a:endCxn id="10" idx="1"/>
          </p:cNvCxnSpPr>
          <p:nvPr/>
        </p:nvCxnSpPr>
        <p:spPr>
          <a:xfrm>
            <a:off x="5181599" y="6248400"/>
            <a:ext cx="457201" cy="1416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 rot="5400000">
            <a:off x="3638549" y="5429251"/>
            <a:ext cx="266701" cy="1295399"/>
          </a:xfrm>
          <a:prstGeom prst="rightBrace">
            <a:avLst>
              <a:gd name="adj1" fmla="val 3214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6096000"/>
            <a:ext cx="2514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“How much do I trust the model?”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3276600" y="6248400"/>
            <a:ext cx="3810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31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/>
      <p:bldP spid="8" grpId="0"/>
      <p:bldP spid="9" grpId="0" animBg="1"/>
      <p:bldP spid="10" grpId="0"/>
      <p:bldP spid="15" grpId="0" animBg="1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heme/theme1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10867</TotalTime>
  <Words>1291</Words>
  <Application>Microsoft Office PowerPoint</Application>
  <PresentationFormat>On-screen Show (4:3)</PresentationFormat>
  <Paragraphs>54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2_TMT</vt:lpstr>
      <vt:lpstr>Minimum Variance Design</vt:lpstr>
      <vt:lpstr>Recursive Construction of Kalman Filter (KF)</vt:lpstr>
      <vt:lpstr>Recursive Construction of KF</vt:lpstr>
      <vt:lpstr>Recursive Construction of KF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375</cp:revision>
  <cp:lastPrinted>2015-02-23T20:33:18Z</cp:lastPrinted>
  <dcterms:created xsi:type="dcterms:W3CDTF">2009-01-02T15:28:37Z</dcterms:created>
  <dcterms:modified xsi:type="dcterms:W3CDTF">2015-02-25T08:23:05Z</dcterms:modified>
</cp:coreProperties>
</file>