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7"/>
  </p:notesMasterIdLst>
  <p:handoutMasterIdLst>
    <p:handoutMasterId r:id="rId8"/>
  </p:handoutMasterIdLst>
  <p:sldIdLst>
    <p:sldId id="298" r:id="rId2"/>
    <p:sldId id="299" r:id="rId3"/>
    <p:sldId id="301" r:id="rId4"/>
    <p:sldId id="302" r:id="rId5"/>
    <p:sldId id="303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2" autoAdjust="0"/>
    <p:restoredTop sz="93140" autoAdjust="0"/>
  </p:normalViewPr>
  <p:slideViewPr>
    <p:cSldViewPr>
      <p:cViewPr varScale="1">
        <p:scale>
          <a:sx n="100" d="100"/>
          <a:sy n="100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1D0A372-F29D-4F7C-9865-8E12CC40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C6E3ED-518F-45B0-8B4B-DE53A91E4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8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7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7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3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7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6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0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7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Fixed Lag Smoothing</a:t>
            </a:r>
            <a:br>
              <a:rPr lang="en-US" dirty="0" smtClean="0"/>
            </a:br>
            <a:r>
              <a:rPr lang="en-US" sz="1800" dirty="0" smtClean="0"/>
              <a:t>(see Anderson &amp; More 7.3)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341437"/>
                <a:ext cx="8305800" cy="2468563"/>
              </a:xfrm>
            </p:spPr>
            <p:txBody>
              <a:bodyPr/>
              <a:lstStyle/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b="1" dirty="0" smtClean="0"/>
                  <a:t>Goal: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is to develop an estimator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𝑁</m:t>
                        </m:r>
                        <m:r>
                          <a:rPr lang="en-US" b="0" i="1" dirty="0" smtClean="0">
                            <a:latin typeface="Cambria Math"/>
                          </a:rPr>
                          <m:t>|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for some N, assuming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 smtClean="0"/>
                  <a:t>(with zero mean white Gaussian noise).  N is the </a:t>
                </a:r>
                <a:r>
                  <a:rPr lang="en-US" b="1" i="1" dirty="0" smtClean="0"/>
                  <a:t>time lag. </a:t>
                </a:r>
                <a:r>
                  <a:rPr lang="en-US" dirty="0" smtClean="0"/>
                  <a:t>I.e., we want to develop an estimate of the state N time steps ago, using all measurements up until current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b="0" dirty="0" smtClean="0"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b="1" dirty="0" smtClean="0">
                    <a:cs typeface="Times New Roman" panose="02020603050405020304" pitchFamily="18" charset="0"/>
                  </a:rPr>
                  <a:t>Why: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dirty="0" smtClean="0">
                    <a:cs typeface="Times New Roman" panose="02020603050405020304" pitchFamily="18" charset="0"/>
                  </a:rPr>
                  <a:t>We will show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dirty="0" smtClean="0">
                  <a:cs typeface="Times New Roman" panose="02020603050405020304" pitchFamily="18" charset="0"/>
                </a:endParaRPr>
              </a:p>
              <a:p>
                <a:pPr lvl="1">
                  <a:spcBef>
                    <a:spcPts val="1200"/>
                  </a:spcBef>
                </a:pPr>
                <a:r>
                  <a:rPr lang="en-US" dirty="0" smtClean="0">
                    <a:cs typeface="Times New Roman" panose="02020603050405020304" pitchFamily="18" charset="0"/>
                  </a:rPr>
                  <a:t>Use measurements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+2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to improve estimation accuracy, at the expense of a </a:t>
                </a:r>
                <a:r>
                  <a:rPr lang="en-US" i="1" dirty="0" smtClean="0">
                    <a:cs typeface="Times New Roman" panose="02020603050405020304" pitchFamily="18" charset="0"/>
                  </a:rPr>
                  <a:t>time lag </a:t>
                </a:r>
                <a:r>
                  <a:rPr lang="en-US" dirty="0" smtClean="0">
                    <a:cs typeface="Times New Roman" panose="02020603050405020304" pitchFamily="18" charset="0"/>
                  </a:rPr>
                  <a:t>in the estimate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dirty="0" smtClean="0">
                    <a:cs typeface="Times New Roman" panose="02020603050405020304" pitchFamily="18" charset="0"/>
                  </a:rPr>
                  <a:t>The method can also produce </a:t>
                </a:r>
                <a:r>
                  <a:rPr lang="en-US" i="1" dirty="0" smtClean="0">
                    <a:cs typeface="Times New Roman" panose="02020603050405020304" pitchFamily="18" charset="0"/>
                  </a:rPr>
                  <a:t>smoothed </a:t>
                </a:r>
                <a:r>
                  <a:rPr lang="en-US" dirty="0" smtClean="0">
                    <a:cs typeface="Times New Roman" panose="02020603050405020304" pitchFamily="18" charset="0"/>
                  </a:rPr>
                  <a:t>estimates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+2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, i.e., at states within the “smoothing window”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dirty="0" smtClean="0">
                    <a:cs typeface="Times New Roman" panose="02020603050405020304" pitchFamily="18" charset="0"/>
                  </a:rPr>
                  <a:t>The methodology can be useful template for other problems.</a:t>
                </a: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41437"/>
                <a:ext cx="8305800" cy="2468563"/>
              </a:xfrm>
              <a:blipFill rotWithShape="1">
                <a:blip r:embed="rId3"/>
                <a:stretch>
                  <a:fillRect l="-1101" t="-2469" r="-440" b="-107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4876800" y="1828800"/>
            <a:ext cx="5334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10200" y="1595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07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Background: the 1-step KF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036637"/>
                <a:ext cx="8305800" cy="5668963"/>
              </a:xfrm>
            </p:spPr>
            <p:txBody>
              <a:bodyPr/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b="1" dirty="0" smtClean="0"/>
                  <a:t>Recall the 2-step KF:</a:t>
                </a:r>
                <a:endParaRPr lang="en-US" dirty="0" smtClean="0"/>
              </a:p>
              <a:p>
                <a:pPr marL="457200" lvl="1" indent="-228600"/>
                <a:r>
                  <a:rPr lang="en-US" dirty="0">
                    <a:solidFill>
                      <a:srgbClr val="000000"/>
                    </a:solidFill>
                  </a:rPr>
                  <a:t>Dynamic (time) update)</a:t>
                </a:r>
              </a:p>
              <a:p>
                <a:pPr marL="914400"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+1|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+1|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marL="914400"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+1|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|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</m:oMath>
                </a14:m>
                <a:endParaRPr lang="en-US" dirty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marL="457200" lvl="1" indent="-228600"/>
                <a:r>
                  <a:rPr lang="en-US" dirty="0">
                    <a:solidFill>
                      <a:srgbClr val="000000"/>
                    </a:solidFill>
                  </a:rPr>
                  <a:t>Measurement Update</a:t>
                </a:r>
              </a:p>
              <a:p>
                <a:pPr marL="914400"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+1|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+1|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+1|</m:t>
                            </m:r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US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marL="914400" lvl="2"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+1|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+1|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T</m:t>
                                </m:r>
                              </m:sup>
                            </m:sSubSup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k</m:t>
                            </m:r>
                            <m:r>
                              <a:rPr lang="en-US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T</m:t>
                            </m:r>
                          </m:sup>
                        </m:sSubSup>
                      </m:e>
                    </m:d>
                  </m:oMath>
                </a14:m>
                <a:endParaRPr lang="en-US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marL="0" indent="-114300">
                  <a:spcAft>
                    <a:spcPts val="1200"/>
                  </a:spcAft>
                  <a:buNone/>
                </a:pPr>
                <a:r>
                  <a:rPr lang="en-US" b="1" dirty="0"/>
                  <a:t>T</a:t>
                </a:r>
                <a:r>
                  <a:rPr lang="en-US" b="1" dirty="0" smtClean="0"/>
                  <a:t>he 1-step </a:t>
                </a:r>
                <a:r>
                  <a:rPr lang="en-US" b="1" dirty="0"/>
                  <a:t>KF</a:t>
                </a:r>
                <a:r>
                  <a:rPr lang="en-US" b="1" dirty="0" smtClean="0"/>
                  <a:t>:</a:t>
                </a:r>
              </a:p>
              <a:p>
                <a:pPr marL="461963" lvl="1" indent="-231775"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+1|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|</m:t>
                            </m:r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|</m:t>
                                </m:r>
                                <m: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b="0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marL="342900" lvl="1" indent="0"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                   =(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0000"/>
                    </a:solidFill>
                    <a:latin typeface="Cambria Math"/>
                  </a:rPr>
                  <a:t>       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0000"/>
                    </a:solidFill>
                    <a:latin typeface="Cambria Math"/>
                  </a:rPr>
                  <a:t>  </a:t>
                </a:r>
                <a:endParaRPr lang="en-US" i="1" dirty="0">
                  <a:solidFill>
                    <a:srgbClr val="000000"/>
                  </a:solidFill>
                  <a:latin typeface="Cambria Math"/>
                </a:endParaRPr>
              </a:p>
              <a:p>
                <a:pPr marL="461963" lvl="1" indent="-233363"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+1|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sup>
                    </m:sSub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sup>
                    </m:sSub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T</m:t>
                                </m:r>
                              </m:sup>
                            </m:sSubSup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k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T</m:t>
                            </m:r>
                          </m:sup>
                        </m:sSubSup>
                      </m:e>
                    </m:d>
                    <m:sSubSup>
                      <m:sSub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sup>
                    </m:sSubSup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marL="1085850" lvl="3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k</m:t>
                                  </m:r>
                                </m:sub>
                              </m:sSub>
                              <m:r>
                                <a:rPr lang="en-US" sz="180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sSubSup>
                        <m:sSubSup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  <a:p>
                <a:pPr marL="0" indent="-114300">
                  <a:spcAft>
                    <a:spcPts val="1200"/>
                  </a:spcAft>
                  <a:buNone/>
                </a:pPr>
                <a:endParaRPr lang="en-US" dirty="0" smtClean="0">
                  <a:solidFill>
                    <a:srgbClr val="0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36637"/>
                <a:ext cx="8305800" cy="5668963"/>
              </a:xfrm>
              <a:blipFill rotWithShape="1">
                <a:blip r:embed="rId3"/>
                <a:stretch>
                  <a:fillRect l="-1101" t="-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14800" y="3276600"/>
                <a:ext cx="5943600" cy="582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2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Σ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+1|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</m:sSubSup>
                      <m:sSup>
                        <m:sSup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160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k</m:t>
                                      </m:r>
                                      <m:r>
                                        <a:rPr lang="en-US" sz="160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+1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+1|</m:t>
                                      </m:r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k</m:t>
                                  </m:r>
                                  <m:r>
                                    <a:rPr lang="en-US" sz="16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T</m:t>
                                  </m:r>
                                </m:sup>
                              </m:sSubSup>
                              <m:r>
                                <a:rPr lang="en-US" sz="160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6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6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276600"/>
                <a:ext cx="5943600" cy="5824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58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The Augmented State Vector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036637"/>
                <a:ext cx="8382000" cy="5668963"/>
              </a:xfrm>
            </p:spPr>
            <p:txBody>
              <a:bodyPr/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dirty="0" smtClean="0"/>
                  <a:t>Define an </a:t>
                </a:r>
                <a:r>
                  <a:rPr lang="en-US" sz="2400" b="1" i="1" dirty="0" smtClean="0"/>
                  <a:t>Augmented </a:t>
                </a:r>
                <a:r>
                  <a:rPr lang="en-US" sz="2400" b="1" dirty="0" smtClean="0"/>
                  <a:t>dynamical system: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dirty="0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b="0" i="1" dirty="0" smtClean="0">
                              <a:latin typeface="Cambria Math"/>
                            </a:rPr>
                            <m:t>𝑎</m:t>
                          </m:r>
                        </m:sup>
                      </m:sSubSup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b="0" i="1" dirty="0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  <m: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sub>
                                        <m:sup>
                                          <m: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  <m: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sub>
                                        <m:sup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sub>
                                        <m:sup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dirty="0" smtClean="0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sub>
                                        <m:sup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  <m: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+1)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0" i="1" dirty="0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𝐼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𝐼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dirty="0" smtClean="0">
                                          <a:latin typeface="Cambria Math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dirty="0" smtClean="0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⋱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⋯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dirty="0" smtClean="0">
                                          <a:latin typeface="Cambria Math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𝐼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dirty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  <m:sup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  <m:sup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(1)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  <m:sup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(2)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dirty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 dirty="0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 dirty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  <m:sup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+1)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dirty="0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0" i="1" dirty="0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𝐺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dirty="0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dirty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 dirty="0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𝜂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  0   0   ⋯   0</m:t>
                          </m:r>
                        </m:e>
                      </m:d>
                      <m:sSubSup>
                        <m:sSubSupPr>
                          <m:ctrlPr>
                            <a:rPr lang="en-US" sz="2400" b="1" i="1" dirty="0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2400" b="0" i="1" dirty="0" smtClean="0">
                              <a:latin typeface="Cambria Math"/>
                            </a:rPr>
                            <m:t>𝑎</m:t>
                          </m:r>
                        </m:sup>
                      </m:sSubSup>
                      <m:r>
                        <a:rPr lang="en-US" sz="2400" b="0" i="1" dirty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dirty="0" smtClean="0"/>
                  <a:t>Where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𝐻</m:t>
                    </m:r>
                    <m:r>
                      <a:rPr lang="en-US" b="0" i="1" smtClean="0">
                        <a:latin typeface="Cambria Math"/>
                      </a:rPr>
                      <m:t>_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and noises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come from original system.</a:t>
                </a:r>
              </a:p>
              <a:p>
                <a:pPr marL="0" indent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r>
                  <a:rPr lang="en-US" dirty="0" smtClean="0"/>
                  <a:t>The augmented state is a vector of </a:t>
                </a:r>
                <a:r>
                  <a:rPr lang="en-US" b="1" i="1" dirty="0" smtClean="0"/>
                  <a:t>time-shifted </a:t>
                </a:r>
                <a:r>
                  <a:rPr lang="en-US" dirty="0" smtClean="0"/>
                  <a:t>states</a:t>
                </a:r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          </m:t>
                    </m:r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0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0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𝜂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𝜂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smtClean="0"/>
                  <a:t>system state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          </m:t>
                        </m:r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0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smtClean="0"/>
                  <a:t>system state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          </m:t>
                    </m:r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0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/>
                  <a:t>system state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36637"/>
                <a:ext cx="8382000" cy="5668963"/>
              </a:xfrm>
              <a:blipFill rotWithShape="1">
                <a:blip r:embed="rId3"/>
                <a:stretch>
                  <a:fillRect l="-1091" t="-753" r="-582" b="-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0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The Augmented State Vector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036637"/>
                <a:ext cx="8382000" cy="5668963"/>
              </a:xfrm>
            </p:spPr>
            <p:txBody>
              <a:bodyPr/>
              <a:lstStyle/>
              <a:p>
                <a:pPr marL="0" indent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⋮</m:t>
                    </m:r>
                  </m:oMath>
                </a14:m>
                <a:endParaRPr lang="en-US" dirty="0" smtClean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          </m:t>
                        </m:r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−1)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=⋯=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smtClean="0"/>
                  <a:t>system state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            </m:t>
                    </m:r>
                    <m:r>
                      <a:rPr lang="en-US" i="1" dirty="0">
                        <a:latin typeface="Cambria Math"/>
                      </a:rPr>
                      <m:t>⋮</m:t>
                    </m:r>
                  </m:oMath>
                </a14:m>
                <a:endParaRPr lang="en-US" dirty="0" smtClean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          </m:t>
                    </m:r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𝑁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+1)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𝑁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𝑁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−1)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⋯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/>
                  <a:t>system state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dirty="0" smtClean="0"/>
                  <a:t>So, the last component of the augmented state (and its associated covariance) is the state for which we wish to produce a smoothed estimate (and its associated estimate uncertainty).</a:t>
                </a:r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b="1" i="1" dirty="0" smtClean="0"/>
                  <a:t>Key Idea: </a:t>
                </a:r>
                <a:r>
                  <a:rPr lang="en-US" dirty="0" smtClean="0"/>
                  <a:t>Since the augmented system satisfies all of the requirements for a discrete time linear system with zero-mean, white Gaussian noise, we can construct a </a:t>
                </a:r>
                <a:r>
                  <a:rPr lang="en-US" dirty="0" err="1" smtClean="0"/>
                  <a:t>Kalman</a:t>
                </a:r>
                <a:r>
                  <a:rPr lang="en-US" dirty="0" smtClean="0"/>
                  <a:t> filter for the augmented system, and then isolate the terms of interest in the resulting filter equations.</a:t>
                </a:r>
                <a:endParaRPr lang="en-US" b="1" i="1" dirty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36637"/>
                <a:ext cx="8382000" cy="5668963"/>
              </a:xfrm>
              <a:blipFill rotWithShape="1">
                <a:blip r:embed="rId3"/>
                <a:stretch>
                  <a:fillRect l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The Variance Reduction Property</a:t>
            </a:r>
            <a:endParaRPr lang="en-US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036637"/>
                <a:ext cx="8382000" cy="5668963"/>
              </a:xfrm>
            </p:spPr>
            <p:txBody>
              <a:bodyPr/>
              <a:lstStyle/>
              <a:p>
                <a:pPr marL="0" indent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cs typeface="Times New Roman" panose="020206030504050203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cs typeface="Times New Roman" panose="020206030504050203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𝑁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,0)</m:t>
                              </m:r>
                            </m:sup>
                          </m:sSubSup>
                        </m:e>
                      </m:nary>
                      <m:sSubSup>
                        <m:sSub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bSup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|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𝑙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𝑙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𝑙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,0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</m:sup>
                      </m:sSubSup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r>
                  <a:rPr lang="en-US" dirty="0"/>
                  <a:t>w</a:t>
                </a:r>
                <a:r>
                  <a:rPr lang="en-US" dirty="0" smtClean="0"/>
                  <a:t>here: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36637"/>
                <a:ext cx="8382000" cy="5668963"/>
              </a:xfrm>
              <a:blipFill rotWithShape="1">
                <a:blip r:embed="rId3"/>
                <a:stretch>
                  <a:fillRect l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>
          <a:xfrm rot="5400000">
            <a:off x="6172200" y="0"/>
            <a:ext cx="304800" cy="3962400"/>
          </a:xfrm>
          <a:prstGeom prst="rightBrace">
            <a:avLst>
              <a:gd name="adj1" fmla="val 17762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43400" y="21336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Reduction in estimate uncertainty due to “smoothing”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end{document}&#10;"/>
  <p:tag name="TEX2PS" val="pdfetex &quot;&amp;latex&quot; %.tex; dvips -D 300 -E -o %.ps %.dvi"/>
  <p:tag name="TEX2PSBATCH" val="latex --interaction=nonstopmode %.tex; dvips -D 300 -E -o %.ps %.dvi"/>
  <p:tag name="DEFAULTMAGNIFICATION" val="0.9"/>
</p:tagLst>
</file>

<file path=ppt/theme/theme1.xml><?xml version="1.0" encoding="utf-8"?>
<a:theme xmlns:a="http://schemas.openxmlformats.org/drawingml/2006/main" name="2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9597</TotalTime>
  <Words>1323</Words>
  <Application>Microsoft Office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2_TMT</vt:lpstr>
      <vt:lpstr>Fixed Lag Smoothing (see Anderson &amp; More 7.3)</vt:lpstr>
      <vt:lpstr>Background: the 1-step KF</vt:lpstr>
      <vt:lpstr>The Augmented State Vector</vt:lpstr>
      <vt:lpstr>The Augmented State Vector</vt:lpstr>
      <vt:lpstr>The Variance Reduction Property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110b: Lecture 1.1 Course Overview</dc:title>
  <dc:creator>Doug MacMynowski</dc:creator>
  <cp:lastModifiedBy>Joel W. Burdick</cp:lastModifiedBy>
  <cp:revision>316</cp:revision>
  <cp:lastPrinted>2015-02-18T19:39:54Z</cp:lastPrinted>
  <dcterms:created xsi:type="dcterms:W3CDTF">2009-01-02T15:28:37Z</dcterms:created>
  <dcterms:modified xsi:type="dcterms:W3CDTF">2015-03-04T17:31:47Z</dcterms:modified>
</cp:coreProperties>
</file>