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7"/>
  </p:notesMasterIdLst>
  <p:handoutMasterIdLst>
    <p:handoutMasterId r:id="rId8"/>
  </p:handoutMasterIdLst>
  <p:sldIdLst>
    <p:sldId id="298" r:id="rId2"/>
    <p:sldId id="299" r:id="rId3"/>
    <p:sldId id="301" r:id="rId4"/>
    <p:sldId id="302" r:id="rId5"/>
    <p:sldId id="303" r:id="rId6"/>
  </p:sldIdLst>
  <p:sldSz cx="9144000" cy="6858000" type="screen4x3"/>
  <p:notesSz cx="7315200" cy="96012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2" autoAdjust="0"/>
    <p:restoredTop sz="93140" autoAdjust="0"/>
  </p:normalViewPr>
  <p:slideViewPr>
    <p:cSldViewPr>
      <p:cViewPr varScale="1">
        <p:scale>
          <a:sx n="100" d="100"/>
          <a:sy n="100" d="100"/>
        </p:scale>
        <p:origin x="-1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F1D0A372-F29D-4F7C-9865-8E12CC40C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60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AC6E3ED-518F-45B0-8B4B-DE53A91E4E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780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3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5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3orng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5725"/>
            <a:ext cx="1617663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7393-3444-4C42-9A6E-62A94D391F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283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EB1AC-51D2-4278-A07C-A0C38231C8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37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2AE5-3CC2-48F5-93E9-1FCD47296B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47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FFBA6-AD1F-4E5E-A064-ECDCD412DD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77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B148-FBE3-4C11-A4D9-30BF995BD5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731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BFA0-458D-4875-863A-2A4BF240D7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232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4EFB-CF9C-4EC1-BCE6-61289E51D4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971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2AB62-1B05-4D7C-8804-B1454292B9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465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F4B1-87EE-40C0-8804-C21CA2D751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87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1EC26-BA27-4098-942B-CFF07C40F8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07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503A3-7177-43A8-84F8-6E6A4EEBF3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075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1/3/2011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B19F34F-6458-4CE1-954E-1EDD16E9A7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513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Fixed Lag Smoothing</a:t>
            </a:r>
            <a:br>
              <a:rPr lang="en-US" dirty="0" smtClean="0"/>
            </a:br>
            <a:r>
              <a:rPr lang="en-US" sz="1800" dirty="0" smtClean="0"/>
              <a:t>(see Anderson &amp; More 7.3)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341437"/>
                <a:ext cx="8305800" cy="2468563"/>
              </a:xfrm>
            </p:spPr>
            <p:txBody>
              <a:bodyPr/>
              <a:lstStyle/>
              <a:p>
                <a:pPr marL="0" indent="0">
                  <a:spcAft>
                    <a:spcPts val="1200"/>
                  </a:spcAft>
                  <a:buNone/>
                </a:pPr>
                <a:r>
                  <a:rPr lang="en-US" sz="2400" b="1" dirty="0" smtClean="0"/>
                  <a:t>Goal:</a:t>
                </a:r>
                <a:r>
                  <a:rPr lang="en-US" b="1" dirty="0" smtClean="0"/>
                  <a:t> </a:t>
                </a:r>
                <a:r>
                  <a:rPr lang="en-US" dirty="0" smtClean="0"/>
                  <a:t>is to develop an estimator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  <m:r>
                          <a:rPr lang="en-US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𝑁</m:t>
                        </m:r>
                        <m:r>
                          <a:rPr lang="en-US" b="0" i="1" dirty="0" smtClean="0">
                            <a:latin typeface="Cambria Math"/>
                          </a:rPr>
                          <m:t>|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 for some N, assuming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  <m:r>
                            <a:rPr lang="en-US" i="1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η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US" dirty="0" smtClean="0"/>
                  <a:t>(with zero mean white Gaussian noise).  N is the </a:t>
                </a:r>
                <a:r>
                  <a:rPr lang="en-US" b="1" i="1" dirty="0" smtClean="0"/>
                  <a:t>time lag. </a:t>
                </a:r>
                <a:r>
                  <a:rPr lang="en-US" dirty="0" smtClean="0"/>
                  <a:t>I.e., we want to develop an estimate of the state N time steps ago, using all measurements up until current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b="0" dirty="0" smtClean="0"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US" b="1" dirty="0" smtClean="0">
                    <a:cs typeface="Times New Roman" panose="02020603050405020304" pitchFamily="18" charset="0"/>
                  </a:rPr>
                  <a:t>Why: 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dirty="0" smtClean="0">
                    <a:cs typeface="Times New Roman" panose="02020603050405020304" pitchFamily="18" charset="0"/>
                  </a:rPr>
                  <a:t>We will show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cs typeface="Times New Roman" panose="02020603050405020304" pitchFamily="18" charset="0"/>
                          </a:rPr>
                          <m:t>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≤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dirty="0" smtClean="0">
                  <a:cs typeface="Times New Roman" panose="02020603050405020304" pitchFamily="18" charset="0"/>
                </a:endParaRPr>
              </a:p>
              <a:p>
                <a:pPr lvl="1">
                  <a:spcBef>
                    <a:spcPts val="1200"/>
                  </a:spcBef>
                </a:pPr>
                <a:r>
                  <a:rPr lang="en-US" dirty="0" smtClean="0">
                    <a:cs typeface="Times New Roman" panose="02020603050405020304" pitchFamily="18" charset="0"/>
                  </a:rPr>
                  <a:t>Use measurements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  <m:t>+1</m:t>
                        </m:r>
                      </m:sub>
                    </m:sSub>
                    <m:r>
                      <a:rPr lang="en-US" b="0" i="1" smtClean="0">
                        <a:latin typeface="Cambria Math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  <m:t>+2</m:t>
                        </m:r>
                      </m:sub>
                    </m:sSub>
                    <m:r>
                      <a:rPr lang="en-US" b="0" i="1" smtClean="0">
                        <a:latin typeface="Cambria Math"/>
                        <a:cs typeface="Times New Roman" panose="02020603050405020304" pitchFamily="18" charset="0"/>
                      </a:rPr>
                      <m:t>, …,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>
                    <a:cs typeface="Times New Roman" panose="02020603050405020304" pitchFamily="18" charset="0"/>
                  </a:rPr>
                  <a:t>to improve estimation accuracy, at the expense of a </a:t>
                </a:r>
                <a:r>
                  <a:rPr lang="en-US" i="1" dirty="0" smtClean="0">
                    <a:cs typeface="Times New Roman" panose="02020603050405020304" pitchFamily="18" charset="0"/>
                  </a:rPr>
                  <a:t>time lag </a:t>
                </a:r>
                <a:r>
                  <a:rPr lang="en-US" dirty="0" smtClean="0">
                    <a:cs typeface="Times New Roman" panose="02020603050405020304" pitchFamily="18" charset="0"/>
                  </a:rPr>
                  <a:t>in the estimate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dirty="0" smtClean="0">
                    <a:cs typeface="Times New Roman" panose="02020603050405020304" pitchFamily="18" charset="0"/>
                  </a:rPr>
                  <a:t>The method can also produce </a:t>
                </a:r>
                <a:r>
                  <a:rPr lang="en-US" i="1" dirty="0" smtClean="0">
                    <a:cs typeface="Times New Roman" panose="02020603050405020304" pitchFamily="18" charset="0"/>
                  </a:rPr>
                  <a:t>smoothed </a:t>
                </a:r>
                <a:r>
                  <a:rPr lang="en-US" dirty="0" smtClean="0">
                    <a:cs typeface="Times New Roman" panose="02020603050405020304" pitchFamily="18" charset="0"/>
                  </a:rPr>
                  <a:t>estimates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dirty="0" smtClean="0">
                    <a:cs typeface="Times New Roman" panose="02020603050405020304" pitchFamily="18" charset="0"/>
                  </a:rPr>
                  <a:t>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i="1">
                            <a:latin typeface="Cambria Math"/>
                            <a:cs typeface="Times New Roman" panose="02020603050405020304" pitchFamily="18" charset="0"/>
                          </a:rPr>
                          <m:t>+1</m:t>
                        </m:r>
                      </m:sub>
                    </m:sSub>
                    <m:r>
                      <a:rPr lang="en-US" i="1">
                        <a:latin typeface="Cambria Math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i="1">
                            <a:latin typeface="Cambria Math"/>
                            <a:cs typeface="Times New Roman" panose="02020603050405020304" pitchFamily="18" charset="0"/>
                          </a:rPr>
                          <m:t>+2</m:t>
                        </m:r>
                      </m:sub>
                    </m:sSub>
                    <m:r>
                      <a:rPr lang="en-US" i="1">
                        <a:latin typeface="Cambria Math"/>
                        <a:cs typeface="Times New Roman" panose="02020603050405020304" pitchFamily="18" charset="0"/>
                      </a:rPr>
                      <m:t>, …, </m:t>
                    </m:r>
                    <m:sSub>
                      <m:sSubPr>
                        <m:ctrlPr>
                          <a:rPr lang="en-US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  <a:cs typeface="Times New Roman" panose="020206030504050203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>
                    <a:cs typeface="Times New Roman" panose="02020603050405020304" pitchFamily="18" charset="0"/>
                  </a:rPr>
                  <a:t>, i.e., at states within the “smoothing window”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dirty="0" smtClean="0">
                    <a:cs typeface="Times New Roman" panose="02020603050405020304" pitchFamily="18" charset="0"/>
                  </a:rPr>
                  <a:t>The methodology can be useful template for other problems.</a:t>
                </a:r>
              </a:p>
            </p:txBody>
          </p:sp>
        </mc:Choice>
        <mc:Fallback xmlns="">
          <p:sp>
            <p:nvSpPr>
              <p:cNvPr id="2253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341437"/>
                <a:ext cx="8305800" cy="2468563"/>
              </a:xfrm>
              <a:blipFill rotWithShape="1">
                <a:blip r:embed="rId3"/>
                <a:stretch>
                  <a:fillRect l="-1101" t="-2469" r="-440" b="-107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 flipV="1">
            <a:off x="4876800" y="1828800"/>
            <a:ext cx="533400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410200" y="15957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0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07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Background: the 1-step KF</a:t>
            </a:r>
            <a:endParaRPr lang="en-US" sz="28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036637"/>
                <a:ext cx="8305800" cy="5668963"/>
              </a:xfrm>
            </p:spPr>
            <p:txBody>
              <a:bodyPr/>
              <a:lstStyle/>
              <a:p>
                <a:pPr marL="0" indent="0">
                  <a:spcAft>
                    <a:spcPts val="600"/>
                  </a:spcAft>
                  <a:buNone/>
                </a:pPr>
                <a:r>
                  <a:rPr lang="en-US" sz="2400" b="1" dirty="0" smtClean="0"/>
                  <a:t>Recall the 2-step KF:</a:t>
                </a:r>
                <a:endParaRPr lang="en-US" dirty="0" smtClean="0"/>
              </a:p>
              <a:p>
                <a:pPr marL="457200" lvl="1" indent="-228600"/>
                <a:r>
                  <a:rPr lang="en-US" dirty="0">
                    <a:solidFill>
                      <a:srgbClr val="000000"/>
                    </a:solidFill>
                  </a:rPr>
                  <a:t>Dynamic (time) update)</a:t>
                </a:r>
              </a:p>
              <a:p>
                <a:pPr marL="914400"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+1|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+1|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i="1" dirty="0" smtClean="0">
                  <a:solidFill>
                    <a:srgbClr val="000000"/>
                  </a:solidFill>
                  <a:latin typeface="Cambria Math"/>
                </a:endParaRPr>
              </a:p>
              <a:p>
                <a:pPr marL="914400"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Σ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+1|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Σ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|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  <m:sSubSup>
                      <m:sSubSup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𝑇</m:t>
                        </m:r>
                      </m:sup>
                    </m:sSubSup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+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  <m:sSubSup>
                      <m:sSubSup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𝑇</m:t>
                        </m:r>
                      </m:sup>
                    </m:sSubSup>
                  </m:oMath>
                </a14:m>
                <a:endParaRPr lang="en-US" dirty="0">
                  <a:solidFill>
                    <a:srgbClr val="000000"/>
                  </a:solidFill>
                  <a:ea typeface="Cambria Math"/>
                  <a:cs typeface="Times New Roman"/>
                </a:endParaRPr>
              </a:p>
              <a:p>
                <a:pPr marL="457200" lvl="1" indent="-228600"/>
                <a:r>
                  <a:rPr lang="en-US" dirty="0">
                    <a:solidFill>
                      <a:srgbClr val="000000"/>
                    </a:solidFill>
                  </a:rPr>
                  <a:t>Measurement Update</a:t>
                </a:r>
              </a:p>
              <a:p>
                <a:pPr marL="914400"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+1|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+1|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+1</m:t>
                        </m:r>
                      </m:sub>
                    </m:sSub>
                    <m:d>
                      <m:d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𝑘</m:t>
                            </m:r>
                            <m: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+1</m:t>
                            </m:r>
                          </m:sub>
                        </m:s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𝑘</m:t>
                            </m:r>
                            <m: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+1</m:t>
                            </m:r>
                          </m:sub>
                        </m:sSub>
                        <m:sSub>
                          <m:sSubPr>
                            <m:ctrlP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𝑘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+1|</m:t>
                            </m:r>
                            <m: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endParaRPr lang="en-US" i="1" dirty="0" smtClean="0">
                  <a:solidFill>
                    <a:srgbClr val="000000"/>
                  </a:solidFill>
                  <a:latin typeface="Cambria Math"/>
                </a:endParaRPr>
              </a:p>
              <a:p>
                <a:pPr marL="914400" lvl="2"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Σ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+1|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Σ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+1|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I</m:t>
                        </m:r>
                        <m: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−</m:t>
                        </m:r>
                        <m:sSubSup>
                          <m:sSub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sSubSup>
                              <m:sSub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k</m:t>
                                </m:r>
                                <m:r>
                                  <a:rPr lang="en-US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+1</m:t>
                                </m:r>
                              </m:sub>
                              <m:sup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T</m:t>
                                </m:r>
                              </m:sup>
                            </m:sSubSup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K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k</m:t>
                            </m:r>
                            <m:r>
                              <a:rPr lang="en-US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+1</m:t>
                            </m:r>
                          </m:sub>
                          <m:sup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T</m:t>
                            </m:r>
                          </m:sup>
                        </m:sSubSup>
                      </m:e>
                    </m:d>
                  </m:oMath>
                </a14:m>
                <a:endParaRPr lang="en-US" dirty="0" smtClean="0">
                  <a:solidFill>
                    <a:srgbClr val="000000"/>
                  </a:solidFill>
                  <a:latin typeface="Cambria Math"/>
                </a:endParaRPr>
              </a:p>
              <a:p>
                <a:pPr marL="0" indent="-114300">
                  <a:spcAft>
                    <a:spcPts val="1200"/>
                  </a:spcAft>
                  <a:buNone/>
                </a:pPr>
                <a:r>
                  <a:rPr lang="en-US" b="1" dirty="0"/>
                  <a:t>T</a:t>
                </a:r>
                <a:r>
                  <a:rPr lang="en-US" b="1" dirty="0" smtClean="0"/>
                  <a:t>he 1-step </a:t>
                </a:r>
                <a:r>
                  <a:rPr lang="en-US" b="1" dirty="0"/>
                  <a:t>KF</a:t>
                </a:r>
                <a:r>
                  <a:rPr lang="en-US" b="1" dirty="0" smtClean="0"/>
                  <a:t>:</a:t>
                </a:r>
              </a:p>
              <a:p>
                <a:pPr marL="461963" lvl="1" indent="-231775"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+1|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i="1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i="1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𝑘</m:t>
                            </m:r>
                            <m: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|</m:t>
                            </m:r>
                            <m: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𝑘</m:t>
                            </m:r>
                            <m: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d>
                          <m:dPr>
                            <m:ctrlPr>
                              <a:rPr lang="en-US" b="0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b="0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0" i="1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i="1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i="1" dirty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 dirty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i="1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|</m:t>
                                </m:r>
                                <m:r>
                                  <a:rPr lang="en-US" i="1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i="1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−1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endParaRPr lang="en-US" b="0" i="1" dirty="0" smtClean="0">
                  <a:solidFill>
                    <a:srgbClr val="000000"/>
                  </a:solidFill>
                  <a:latin typeface="Cambria Math"/>
                </a:endParaRPr>
              </a:p>
              <a:p>
                <a:pPr marL="342900" lvl="1" indent="0">
                  <a:spcAft>
                    <a:spcPts val="1200"/>
                  </a:spcAft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</a:rPr>
                      <m:t>                   =(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i="1" dirty="0" smtClean="0">
                    <a:solidFill>
                      <a:srgbClr val="000000"/>
                    </a:solidFill>
                    <a:latin typeface="Cambria Math"/>
                  </a:rPr>
                  <a:t>       </a:t>
                </a:r>
                <a:r>
                  <a:rPr lang="en-US" i="1" dirty="0" smtClean="0">
                    <a:solidFill>
                      <a:srgbClr val="000000"/>
                    </a:solidFill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i="1" dirty="0" smtClean="0">
                    <a:solidFill>
                      <a:srgbClr val="000000"/>
                    </a:solidFill>
                    <a:latin typeface="Cambria Math"/>
                  </a:rPr>
                  <a:t>  </a:t>
                </a:r>
                <a:endParaRPr lang="en-US" i="1" dirty="0">
                  <a:solidFill>
                    <a:srgbClr val="000000"/>
                  </a:solidFill>
                  <a:latin typeface="Cambria Math"/>
                </a:endParaRPr>
              </a:p>
              <a:p>
                <a:pPr marL="461963" lvl="1" indent="-233363"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Σ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+1|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Σ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sSubSup>
                      <m:sSubSup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𝑇</m:t>
                        </m:r>
                      </m:sup>
                    </m:sSubSup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sSubSup>
                      <m:sSubSup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𝑇</m:t>
                        </m:r>
                      </m:sup>
                    </m:sSubSup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Σ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−1</m:t>
                        </m:r>
                      </m:sub>
                    </m:sSub>
                    <m:d>
                      <m:d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I</m:t>
                        </m:r>
                        <m:r>
                          <a:rPr lang="en-US">
                            <a:solidFill>
                              <a:srgbClr val="000000"/>
                            </a:solidFill>
                            <a:latin typeface="Cambria Math"/>
                          </a:rPr>
                          <m:t>−</m:t>
                        </m:r>
                        <m:sSubSup>
                          <m:sSub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sSubSup>
                              <m:sSub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k</m:t>
                                </m:r>
                              </m:sub>
                              <m:sup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T</m:t>
                                </m:r>
                              </m:sup>
                            </m:sSubSup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K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k</m:t>
                            </m:r>
                          </m:sub>
                          <m:sup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T</m:t>
                            </m:r>
                          </m:sup>
                        </m:sSubSup>
                      </m:e>
                    </m:d>
                    <m:sSubSup>
                      <m:sSubSup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𝑇</m:t>
                        </m:r>
                      </m:sup>
                    </m:sSubSup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sSubSup>
                      <m:sSubSup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</m:sub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𝑇</m:t>
                        </m:r>
                      </m:sup>
                    </m:sSubSup>
                  </m:oMath>
                </a14:m>
                <a:endParaRPr lang="en-US" dirty="0" smtClean="0"/>
              </a:p>
              <a:p>
                <a:pPr marL="1085850" lvl="3" indent="0"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Σ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|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−1</m:t>
                          </m:r>
                        </m:sub>
                      </m:sSub>
                      <m:sSup>
                        <m:sSupPr>
                          <m:ctrlPr>
                            <a:rPr lang="en-US" sz="1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 b="0" i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A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800" b="0" i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k</m:t>
                                  </m:r>
                                </m:sub>
                              </m:sSub>
                              <m:r>
                                <a:rPr lang="en-US" sz="180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8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𝑇</m:t>
                          </m:r>
                        </m:sup>
                      </m:sSup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  <m:sSubSup>
                        <m:sSubSup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𝑇</m:t>
                          </m:r>
                        </m:sup>
                      </m:sSubSup>
                    </m:oMath>
                  </m:oMathPara>
                </a14:m>
                <a:endParaRPr lang="en-US" sz="1800" dirty="0"/>
              </a:p>
              <a:p>
                <a:pPr marL="0" indent="-114300">
                  <a:spcAft>
                    <a:spcPts val="1200"/>
                  </a:spcAft>
                  <a:buNone/>
                </a:pPr>
                <a:endParaRPr lang="en-US" dirty="0" smtClean="0">
                  <a:solidFill>
                    <a:srgbClr val="000000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2253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036637"/>
                <a:ext cx="8305800" cy="5668963"/>
              </a:xfrm>
              <a:blipFill rotWithShape="1">
                <a:blip r:embed="rId3"/>
                <a:stretch>
                  <a:fillRect l="-1101" t="-7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114800" y="3276600"/>
                <a:ext cx="5943600" cy="5824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2"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sz="1600" i="1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Σ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+1|</m:t>
                          </m:r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  <m:sSubSup>
                        <m:sSubSupPr>
                          <m:ctrlP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  <m:sup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𝑇</m:t>
                          </m:r>
                        </m:sup>
                      </m:sSubSup>
                      <m:sSup>
                        <m:sSupPr>
                          <m:ctrlP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H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n-US" sz="160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k</m:t>
                                      </m:r>
                                      <m:r>
                                        <a:rPr lang="en-US" sz="160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+1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Σ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𝑘</m:t>
                                      </m:r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+1|</m:t>
                                      </m:r>
                                      <m:r>
                                        <a:rPr lang="en-US" sz="16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k</m:t>
                                  </m:r>
                                  <m:r>
                                    <a:rPr lang="en-US" sz="160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sub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T</m:t>
                                  </m:r>
                                </m:sup>
                              </m:sSubSup>
                              <m:r>
                                <a:rPr lang="en-US" sz="160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R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60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60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6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276600"/>
                <a:ext cx="5943600" cy="58246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580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The Augmented State Vector</a:t>
            </a:r>
            <a:endParaRPr lang="en-US" sz="28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036637"/>
                <a:ext cx="8382000" cy="5668963"/>
              </a:xfrm>
            </p:spPr>
            <p:txBody>
              <a:bodyPr/>
              <a:lstStyle/>
              <a:p>
                <a:pPr marL="0" indent="0">
                  <a:spcAft>
                    <a:spcPts val="600"/>
                  </a:spcAft>
                  <a:buNone/>
                </a:pPr>
                <a:r>
                  <a:rPr lang="en-US" sz="2400" dirty="0" smtClean="0"/>
                  <a:t>Define an </a:t>
                </a:r>
                <a:r>
                  <a:rPr lang="en-US" sz="2400" b="1" i="1" dirty="0" smtClean="0"/>
                  <a:t>Augmented </a:t>
                </a:r>
                <a:r>
                  <a:rPr lang="en-US" sz="2400" b="1" dirty="0" smtClean="0"/>
                  <a:t>dynamical system:</a:t>
                </a:r>
              </a:p>
              <a:p>
                <a:pPr marL="0" indent="0"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1" i="1" dirty="0" smtClean="0">
                              <a:latin typeface="Cambria Math"/>
                            </a:rPr>
                          </m:ctrlPr>
                        </m:sSubSupPr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</m:acc>
                        </m:e>
                        <m:sub>
                          <m:r>
                            <a:rPr lang="en-US" b="0" i="1" dirty="0" smtClean="0">
                              <a:latin typeface="Cambria Math"/>
                            </a:rPr>
                            <m:t>𝑘</m:t>
                          </m:r>
                          <m:r>
                            <a:rPr lang="en-US" b="0" i="1" dirty="0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b="0" i="1" dirty="0" smtClean="0">
                              <a:latin typeface="Cambria Math"/>
                            </a:rPr>
                            <m:t>𝑎</m:t>
                          </m:r>
                        </m:sup>
                      </m:sSubSup>
                      <m:r>
                        <a:rPr lang="en-US" b="0" i="1" dirty="0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dirty="0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dirty="0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sSubSup>
                                        <m:sSubSupPr>
                                          <m:ctrlPr>
                                            <a:rPr lang="en-US" b="0" i="1" dirty="0" smtClean="0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b="0" i="1" dirty="0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b="0" i="1" dirty="0" smtClean="0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  <m:r>
                                            <a:rPr lang="en-US" b="0" i="1" dirty="0" smtClean="0">
                                              <a:latin typeface="Cambria Math"/>
                                            </a:rPr>
                                            <m:t>+1</m:t>
                                          </m:r>
                                        </m:sub>
                                        <m:sup>
                                          <m:r>
                                            <a:rPr lang="en-US" b="0" i="1" dirty="0" smtClean="0">
                                              <a:latin typeface="Cambria Math"/>
                                            </a:rPr>
                                            <m:t>(</m:t>
                                          </m:r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b="0" i="1" dirty="0" smtClean="0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  <m:r>
                                            <a:rPr lang="en-US" b="0" i="1" dirty="0" smtClean="0">
                                              <a:latin typeface="Cambria Math"/>
                                            </a:rPr>
                                            <m:t>)</m:t>
                                          </m:r>
                                        </m:sup>
                                      </m:sSubSup>
                                    </m:e>
                                  </m:mr>
                                  <m:mr>
                                    <m:e>
                                      <m:sSubSup>
                                        <m:sSubSupPr>
                                          <m:ctrlPr>
                                            <a:rPr lang="en-US" i="1" dirty="0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 dirty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 dirty="0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+1</m:t>
                                          </m:r>
                                        </m:sub>
                                        <m:sup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(</m:t>
                                          </m:r>
                                          <m:r>
                                            <a:rPr lang="en-US" b="0" i="1" dirty="0" smtClean="0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)</m:t>
                                          </m:r>
                                        </m:sup>
                                      </m:sSubSup>
                                    </m:e>
                                  </m:mr>
                                  <m:mr>
                                    <m:e>
                                      <m:sSubSup>
                                        <m:sSubSupPr>
                                          <m:ctrlPr>
                                            <a:rPr lang="en-US" i="1" dirty="0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 dirty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 dirty="0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+1</m:t>
                                          </m:r>
                                        </m:sub>
                                        <m:sup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(</m:t>
                                          </m:r>
                                          <m:r>
                                            <a:rPr lang="en-US" b="0" i="1" dirty="0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)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dirty="0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dirty="0" smtClean="0">
                                          <a:latin typeface="Cambria Math"/>
                                        </a:rPr>
                                        <m:t>⋮</m:t>
                                      </m:r>
                                    </m:e>
                                  </m:mr>
                                  <m:mr>
                                    <m:e>
                                      <m:sSubSup>
                                        <m:sSubSupPr>
                                          <m:ctrlPr>
                                            <a:rPr lang="en-US" i="1" dirty="0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 dirty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 dirty="0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+1</m:t>
                                          </m:r>
                                        </m:sub>
                                        <m:sup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(</m:t>
                                          </m:r>
                                          <m:r>
                                            <a:rPr lang="en-US" b="0" i="1" dirty="0" smtClean="0">
                                              <a:latin typeface="Cambria Math"/>
                                            </a:rPr>
                                            <m:t>𝑁</m:t>
                                          </m:r>
                                          <m:r>
                                            <a:rPr lang="en-US" b="0" i="1" dirty="0" smtClean="0">
                                              <a:latin typeface="Cambria Math"/>
                                            </a:rPr>
                                            <m:t>+1)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en-US" b="0" i="1" dirty="0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dirty="0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dirty="0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b="0" i="1" dirty="0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b="0" i="1" dirty="0" smtClean="0">
                                              <a:latin typeface="Cambria Math"/>
                                            </a:rPr>
                                            <m:t>𝐴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b="0" i="1" dirty="0" smtClean="0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𝐼</m:t>
                                      </m:r>
                                    </m:e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𝐼</m:t>
                                      </m:r>
                                    </m:e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dirty="0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dirty="0" smtClean="0">
                                          <a:latin typeface="Cambria Math"/>
                                        </a:rPr>
                                        <m:t>⋯</m:t>
                                      </m:r>
                                    </m:e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⋯</m:t>
                                      </m:r>
                                    </m:e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⋯</m:t>
                                      </m:r>
                                    </m:e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dirty="0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dirty="0" smtClean="0">
                                          <a:latin typeface="Cambria Math"/>
                                        </a:rPr>
                                        <m:t>⋮</m:t>
                                      </m:r>
                                    </m:e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⋮</m:t>
                                      </m:r>
                                    </m:e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⋱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⋯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dirty="0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dirty="0" smtClean="0">
                                          <a:latin typeface="Cambria Math"/>
                                        </a:rPr>
                                        <m:t>⋯</m:t>
                                      </m:r>
                                    </m:e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⋮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𝐼</m:t>
                                      </m:r>
                                    </m:e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i="1" dirty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 dirty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sSubSup>
                                        <m:sSubSupPr>
                                          <m:ctrlPr>
                                            <a:rPr lang="en-US" i="1" dirty="0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 dirty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 dirty="0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sub>
                                        <m:sup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(</m:t>
                                          </m:r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 dirty="0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)</m:t>
                                          </m:r>
                                        </m:sup>
                                      </m:sSubSup>
                                    </m:e>
                                  </m:mr>
                                  <m:mr>
                                    <m:e>
                                      <m:sSubSup>
                                        <m:sSubSupPr>
                                          <m:ctrlPr>
                                            <a:rPr lang="en-US" i="1" dirty="0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 dirty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 dirty="0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sub>
                                        <m:sup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(1)</m:t>
                                          </m:r>
                                        </m:sup>
                                      </m:sSubSup>
                                    </m:e>
                                  </m:mr>
                                  <m:mr>
                                    <m:e>
                                      <m:sSubSup>
                                        <m:sSubSupPr>
                                          <m:ctrlPr>
                                            <a:rPr lang="en-US" i="1" dirty="0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 dirty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 dirty="0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sub>
                                        <m:sup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(2)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 dirty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 dirty="0">
                                          <a:latin typeface="Cambria Math"/>
                                        </a:rPr>
                                        <m:t>⋮</m:t>
                                      </m:r>
                                    </m:e>
                                  </m:mr>
                                  <m:mr>
                                    <m:e>
                                      <m:sSubSup>
                                        <m:sSubSupPr>
                                          <m:ctrlPr>
                                            <a:rPr lang="en-US" i="1" dirty="0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 dirty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i="1" dirty="0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sub>
                                        <m:sup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(</m:t>
                                          </m:r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𝑁</m:t>
                                          </m:r>
                                          <m:r>
                                            <a:rPr lang="en-US" i="1" dirty="0">
                                              <a:latin typeface="Cambria Math"/>
                                            </a:rPr>
                                            <m:t>+1)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en-US" b="0" i="1" dirty="0" smtClean="0">
                          <a:latin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 dirty="0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b="0" i="1" dirty="0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b="0" i="1" dirty="0" smtClean="0">
                                              <a:latin typeface="Cambria Math"/>
                                            </a:rPr>
                                            <m:t>𝐺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b="0" i="1" dirty="0" smtClean="0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 dirty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 dirty="0">
                                          <a:latin typeface="Cambria Math"/>
                                        </a:rPr>
                                        <m:t>⋮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dirty="0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sSub>
                        <m:sSub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𝜂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pPr marL="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   0   0   ⋯   0</m:t>
                          </m:r>
                        </m:e>
                      </m:d>
                      <m:sSubSup>
                        <m:sSubSupPr>
                          <m:ctrlPr>
                            <a:rPr lang="en-US" sz="2400" b="1" i="1" dirty="0" smtClean="0">
                              <a:latin typeface="Cambria Math"/>
                            </a:rPr>
                          </m:ctrlPr>
                        </m:sSubSupPr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</m:acc>
                        </m:e>
                        <m:sub>
                          <m:r>
                            <a:rPr lang="en-US" sz="2400" b="0" i="1" dirty="0" smtClean="0">
                              <a:latin typeface="Cambria Math"/>
                            </a:rPr>
                            <m:t>𝑘</m:t>
                          </m:r>
                        </m:sub>
                        <m:sup>
                          <m:r>
                            <a:rPr lang="en-US" sz="2400" b="0" i="1" dirty="0" smtClean="0">
                              <a:latin typeface="Cambria Math"/>
                            </a:rPr>
                            <m:t>𝑎</m:t>
                          </m:r>
                        </m:sup>
                      </m:sSubSup>
                      <m:r>
                        <a:rPr lang="en-US" sz="2400" b="0" i="1" dirty="0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latin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pPr marL="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:r>
                  <a:rPr lang="en-US" dirty="0" smtClean="0"/>
                  <a:t>Where matrices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𝐻</m:t>
                    </m:r>
                    <m:r>
                      <a:rPr lang="en-US" b="0" i="1" smtClean="0">
                        <a:latin typeface="Cambria Math"/>
                      </a:rPr>
                      <m:t>_</m:t>
                    </m:r>
                    <m:r>
                      <a:rPr lang="en-US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dirty="0" smtClean="0"/>
                  <a:t> and noises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𝜂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 come from original system.</a:t>
                </a:r>
              </a:p>
              <a:p>
                <a:pPr marL="0" indent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r>
                  <a:rPr lang="en-US" dirty="0" smtClean="0"/>
                  <a:t>The augmented state is a vector of </a:t>
                </a:r>
                <a:r>
                  <a:rPr lang="en-US" b="1" i="1" dirty="0" smtClean="0"/>
                  <a:t>time-shifted </a:t>
                </a:r>
                <a:r>
                  <a:rPr lang="en-US" dirty="0" smtClean="0"/>
                  <a:t>states</a:t>
                </a:r>
              </a:p>
              <a:p>
                <a:pPr marL="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          </m:t>
                    </m:r>
                    <m:sSubSup>
                      <m:sSubSupPr>
                        <m:ctrlPr>
                          <a:rPr lang="en-US" i="1" dirty="0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𝑘</m:t>
                        </m:r>
                        <m:r>
                          <a:rPr lang="en-US" i="1" dirty="0">
                            <a:latin typeface="Cambria Math"/>
                          </a:rPr>
                          <m:t>+1</m:t>
                        </m:r>
                      </m:sub>
                      <m:sup>
                        <m:r>
                          <a:rPr lang="en-US" i="1" dirty="0">
                            <a:latin typeface="Cambria Math"/>
                          </a:rPr>
                          <m:t>(</m:t>
                        </m:r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0</m:t>
                        </m:r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sup>
                    </m:sSubSup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</m:sub>
                    </m:sSub>
                    <m:sSubSup>
                      <m:sSubSupPr>
                        <m:ctrlPr>
                          <a:rPr lang="en-US" i="1" dirty="0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𝑘</m:t>
                        </m:r>
                      </m:sub>
                      <m:sup>
                        <m:r>
                          <a:rPr lang="en-US" i="1" dirty="0">
                            <a:latin typeface="Cambria Math"/>
                          </a:rPr>
                          <m:t>(</m:t>
                        </m:r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0</m:t>
                        </m:r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sup>
                    </m:sSubSup>
                    <m:r>
                      <a:rPr lang="en-US" b="0" i="1" dirty="0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𝜂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𝜂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</a:rPr>
                      <m:t>= </m:t>
                    </m:r>
                  </m:oMath>
                </a14:m>
                <a:r>
                  <a:rPr lang="en-US" dirty="0" smtClean="0"/>
                  <a:t>system state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marL="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 dirty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dirty="0" smtClean="0">
                            <a:latin typeface="Cambria Math"/>
                          </a:rPr>
                          <m:t>          </m:t>
                        </m:r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𝑘</m:t>
                        </m:r>
                        <m:r>
                          <a:rPr lang="en-US" i="1" dirty="0">
                            <a:latin typeface="Cambria Math"/>
                          </a:rPr>
                          <m:t>+1</m:t>
                        </m:r>
                      </m:sub>
                      <m:sup>
                        <m:r>
                          <a:rPr lang="en-US" i="1" dirty="0">
                            <a:latin typeface="Cambria Math"/>
                          </a:rPr>
                          <m:t>(</m:t>
                        </m:r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sup>
                    </m:sSubSup>
                    <m:r>
                      <a:rPr lang="en-US" i="1" dirty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i="1" dirty="0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𝑘</m:t>
                        </m:r>
                      </m:sub>
                      <m:sup>
                        <m:r>
                          <a:rPr lang="en-US" i="1" dirty="0">
                            <a:latin typeface="Cambria Math"/>
                          </a:rPr>
                          <m:t>(</m:t>
                        </m:r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0</m:t>
                        </m:r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sup>
                    </m:sSubSup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</a:rPr>
                      <m:t>= </m:t>
                    </m:r>
                  </m:oMath>
                </a14:m>
                <a:r>
                  <a:rPr lang="en-US" dirty="0" smtClean="0"/>
                  <a:t>system state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marL="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          </m:t>
                    </m:r>
                    <m:sSubSup>
                      <m:sSubSupPr>
                        <m:ctrlPr>
                          <a:rPr lang="en-US" i="1" dirty="0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𝑘</m:t>
                        </m:r>
                        <m:r>
                          <a:rPr lang="en-US" i="1" dirty="0">
                            <a:latin typeface="Cambria Math"/>
                          </a:rPr>
                          <m:t>+1</m:t>
                        </m:r>
                      </m:sub>
                      <m:sup>
                        <m:r>
                          <a:rPr lang="en-US" i="1" dirty="0">
                            <a:latin typeface="Cambria Math"/>
                          </a:rPr>
                          <m:t>(</m:t>
                        </m:r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sup>
                    </m:sSubSup>
                    <m:r>
                      <a:rPr lang="en-US" i="1" dirty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i="1" dirty="0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𝑘</m:t>
                        </m:r>
                      </m:sub>
                      <m:sup>
                        <m:r>
                          <a:rPr lang="en-US" i="1" dirty="0">
                            <a:latin typeface="Cambria Math"/>
                          </a:rPr>
                          <m:t>(</m:t>
                        </m:r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sup>
                    </m:sSubSup>
                    <m:r>
                      <a:rPr lang="en-US" i="1" dirty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i="1" dirty="0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𝑘</m:t>
                        </m:r>
                      </m:sub>
                      <m:sup>
                        <m:r>
                          <a:rPr lang="en-US" i="1" dirty="0">
                            <a:latin typeface="Cambria Math"/>
                          </a:rPr>
                          <m:t>(</m:t>
                        </m:r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0</m:t>
                        </m:r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sup>
                    </m:sSubSup>
                    <m:r>
                      <a:rPr lang="en-US" i="1" dirty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  <m:r>
                          <a:rPr lang="en-US" b="0" i="1" dirty="0" smtClean="0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</a:rPr>
                      <m:t>= </m:t>
                    </m:r>
                  </m:oMath>
                </a14:m>
                <a:r>
                  <a:rPr lang="en-US" dirty="0"/>
                  <a:t>system state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2253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036637"/>
                <a:ext cx="8382000" cy="5668963"/>
              </a:xfrm>
              <a:blipFill rotWithShape="1">
                <a:blip r:embed="rId3"/>
                <a:stretch>
                  <a:fillRect l="-1091" t="-753" r="-582" b="-2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001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The Augmented State Vector</a:t>
            </a:r>
            <a:endParaRPr lang="en-US" sz="28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036637"/>
                <a:ext cx="8382000" cy="5668963"/>
              </a:xfrm>
            </p:spPr>
            <p:txBody>
              <a:bodyPr/>
              <a:lstStyle/>
              <a:p>
                <a:pPr marL="0" indent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r>
                  <a:rPr lang="en-US" dirty="0" smtClean="0"/>
                  <a:t>  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⋮</m:t>
                    </m:r>
                  </m:oMath>
                </a14:m>
                <a:endParaRPr lang="en-US" dirty="0" smtClean="0"/>
              </a:p>
              <a:p>
                <a:pPr marL="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 dirty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dirty="0" smtClean="0">
                            <a:latin typeface="Cambria Math"/>
                          </a:rPr>
                          <m:t>          </m:t>
                        </m:r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𝑘</m:t>
                        </m:r>
                        <m:r>
                          <a:rPr lang="en-US" i="1" dirty="0">
                            <a:latin typeface="Cambria Math"/>
                          </a:rPr>
                          <m:t>+1</m:t>
                        </m:r>
                      </m:sub>
                      <m:sup>
                        <m:r>
                          <a:rPr lang="en-US" i="1" dirty="0">
                            <a:latin typeface="Cambria Math"/>
                          </a:rPr>
                          <m:t>(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𝑖</m:t>
                        </m:r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sup>
                    </m:sSubSup>
                    <m:r>
                      <a:rPr lang="en-US" b="0" i="1" dirty="0" smtClean="0">
                        <a:latin typeface="Cambria Math"/>
                      </a:rPr>
                      <m:t> </m:t>
                    </m:r>
                    <m:r>
                      <a:rPr lang="en-US" i="1" dirty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i="1" dirty="0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𝑘</m:t>
                        </m:r>
                      </m:sub>
                      <m:sup>
                        <m:r>
                          <a:rPr lang="en-US" i="1" dirty="0">
                            <a:latin typeface="Cambria Math"/>
                          </a:rPr>
                          <m:t>(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𝑖</m:t>
                        </m:r>
                        <m:r>
                          <a:rPr lang="en-US" b="0" i="1" dirty="0" smtClean="0">
                            <a:latin typeface="Cambria Math"/>
                          </a:rPr>
                          <m:t>−1)</m:t>
                        </m:r>
                      </m:sup>
                    </m:sSubSup>
                    <m:r>
                      <a:rPr lang="en-US" b="0" i="1" dirty="0" smtClean="0">
                        <a:latin typeface="Cambria Math"/>
                      </a:rPr>
                      <m:t>=⋯=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  <m:r>
                          <a:rPr lang="en-US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𝑖</m:t>
                        </m:r>
                        <m:r>
                          <a:rPr lang="en-US" b="0" i="1" dirty="0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</a:rPr>
                      <m:t>= </m:t>
                    </m:r>
                  </m:oMath>
                </a14:m>
                <a:r>
                  <a:rPr lang="en-US" dirty="0" smtClean="0"/>
                  <a:t>system state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marL="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/>
                      </a:rPr>
                      <m:t>             </m:t>
                    </m:r>
                    <m:r>
                      <a:rPr lang="en-US" i="1" dirty="0">
                        <a:latin typeface="Cambria Math"/>
                      </a:rPr>
                      <m:t>⋮</m:t>
                    </m:r>
                  </m:oMath>
                </a14:m>
                <a:endParaRPr lang="en-US" dirty="0" smtClean="0"/>
              </a:p>
              <a:p>
                <a:pPr marL="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          </m:t>
                    </m:r>
                    <m:sSubSup>
                      <m:sSubSupPr>
                        <m:ctrlPr>
                          <a:rPr lang="en-US" i="1" dirty="0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𝑘</m:t>
                        </m:r>
                        <m:r>
                          <a:rPr lang="en-US" i="1" dirty="0">
                            <a:latin typeface="Cambria Math"/>
                          </a:rPr>
                          <m:t>+1</m:t>
                        </m:r>
                      </m:sub>
                      <m:sup>
                        <m:r>
                          <a:rPr lang="en-US" i="1" dirty="0">
                            <a:latin typeface="Cambria Math"/>
                          </a:rPr>
                          <m:t>(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𝑁</m:t>
                        </m:r>
                        <m:r>
                          <a:rPr lang="en-US" b="0" i="1" dirty="0" smtClean="0">
                            <a:latin typeface="Cambria Math"/>
                          </a:rPr>
                          <m:t>+1)</m:t>
                        </m:r>
                      </m:sup>
                    </m:sSubSup>
                    <m:r>
                      <a:rPr lang="en-US" i="1" dirty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i="1" dirty="0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𝑘</m:t>
                        </m:r>
                      </m:sub>
                      <m:sup>
                        <m:r>
                          <a:rPr lang="en-US" i="1" dirty="0">
                            <a:latin typeface="Cambria Math"/>
                          </a:rPr>
                          <m:t>(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𝑁</m:t>
                        </m:r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sup>
                    </m:sSubSup>
                    <m:r>
                      <a:rPr lang="en-US" i="1" dirty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i="1" dirty="0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</a:rPr>
                          <m:t>𝑘</m:t>
                        </m:r>
                        <m:r>
                          <a:rPr lang="en-US" b="0" i="1" dirty="0" smtClean="0">
                            <a:latin typeface="Cambria Math"/>
                          </a:rPr>
                          <m:t>−1</m:t>
                        </m:r>
                      </m:sub>
                      <m:sup>
                        <m:r>
                          <a:rPr lang="en-US" i="1" dirty="0">
                            <a:latin typeface="Cambria Math"/>
                          </a:rPr>
                          <m:t>(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𝑁</m:t>
                        </m:r>
                        <m:r>
                          <a:rPr lang="en-US" b="0" i="1" dirty="0" smtClean="0">
                            <a:latin typeface="Cambria Math"/>
                          </a:rPr>
                          <m:t>−1)</m:t>
                        </m:r>
                      </m:sup>
                    </m:sSubSup>
                    <m:r>
                      <a:rPr lang="en-US" i="1" dirty="0">
                        <a:latin typeface="Cambria Math"/>
                      </a:rPr>
                      <m:t>=</m:t>
                    </m:r>
                    <m:r>
                      <a:rPr lang="en-US" i="1" dirty="0" smtClean="0">
                        <a:latin typeface="Cambria Math"/>
                      </a:rPr>
                      <m:t>⋯</m:t>
                    </m:r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  <m:r>
                          <a:rPr lang="en-US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𝑁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</a:rPr>
                      <m:t>= </m:t>
                    </m:r>
                  </m:oMath>
                </a14:m>
                <a:r>
                  <a:rPr lang="en-US" dirty="0"/>
                  <a:t>system state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marL="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:r>
                  <a:rPr lang="en-US" dirty="0" smtClean="0"/>
                  <a:t>So, the last component of the augmented state (and its associated covariance) is the state for which we wish to produce a smoothed estimate (and its associated estimate uncertainty).</a:t>
                </a:r>
              </a:p>
              <a:p>
                <a:pPr marL="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:r>
                  <a:rPr lang="en-US" b="1" i="1" dirty="0" smtClean="0"/>
                  <a:t>Key Idea: </a:t>
                </a:r>
                <a:r>
                  <a:rPr lang="en-US" dirty="0" smtClean="0"/>
                  <a:t>Since the augmented system satisfies all of the requirements for a discrete time linear system with zero-mean, white Gaussian noise, we can construct a </a:t>
                </a:r>
                <a:r>
                  <a:rPr lang="en-US" dirty="0" err="1" smtClean="0"/>
                  <a:t>Kalman</a:t>
                </a:r>
                <a:r>
                  <a:rPr lang="en-US" dirty="0" smtClean="0"/>
                  <a:t> filter for the augmented system, and then isolate the terms of interest in the resulting filter equations.</a:t>
                </a:r>
                <a:endParaRPr lang="en-US" b="1" i="1" dirty="0"/>
              </a:p>
              <a:p>
                <a:pPr marL="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2253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036637"/>
                <a:ext cx="8382000" cy="5668963"/>
              </a:xfrm>
              <a:blipFill rotWithShape="1">
                <a:blip r:embed="rId3"/>
                <a:stretch>
                  <a:fillRect l="-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91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The Variance Reduction Property</a:t>
            </a:r>
            <a:endParaRPr lang="en-US" sz="28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53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036637"/>
                <a:ext cx="8382000" cy="5668963"/>
              </a:xfrm>
            </p:spPr>
            <p:txBody>
              <a:bodyPr/>
              <a:lstStyle/>
              <a:p>
                <a:pPr marL="0" indent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  <a:cs typeface="Times New Roman" panose="020206030504050203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  <a:cs typeface="Times New Roman" panose="02020603050405020304" pitchFamily="18" charset="0"/>
                            </a:rPr>
                            <m:t>𝑁</m:t>
                          </m:r>
                          <m:r>
                            <a:rPr lang="en-US" i="1">
                              <a:latin typeface="Cambria Math"/>
                              <a:cs typeface="Times New Roman" panose="02020603050405020304" pitchFamily="18" charset="0"/>
                            </a:rPr>
                            <m:t>|</m:t>
                          </m:r>
                          <m:r>
                            <a:rPr lang="en-US" i="1">
                              <a:latin typeface="Cambria Math"/>
                              <a:cs typeface="Times New Roman" panose="020206030504050203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cs typeface="Times New Roman" panose="020206030504050203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𝑁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|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𝑁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− 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𝑙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𝑁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𝑘</m:t>
                          </m:r>
                        </m:sup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𝑙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|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𝑙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,0)</m:t>
                              </m:r>
                            </m:sup>
                          </m:sSubSup>
                        </m:e>
                      </m:nary>
                      <m:sSubSup>
                        <m:sSubSup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𝑙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𝑇</m:t>
                          </m:r>
                        </m:sup>
                      </m:sSubSup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𝑙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𝑙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|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𝑙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𝑙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𝑇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𝑙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</m:sSup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𝑙</m:t>
                          </m:r>
                        </m:sub>
                      </m:sSub>
                      <m:sSubSup>
                        <m:sSubSupPr>
                          <m:ctrlPr>
                            <a:rPr lang="en-US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𝑙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|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𝑙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−1</m:t>
                          </m:r>
                        </m:sub>
                        <m:sup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𝑞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,0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sup>
                          </m:sSup>
                        </m:sup>
                      </m:sSubSup>
                    </m:oMath>
                  </m:oMathPara>
                </a14:m>
                <a:endParaRPr lang="en-US" dirty="0" smtClean="0"/>
              </a:p>
              <a:p>
                <a:pPr marL="0" indent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r>
                  <a:rPr lang="en-US" dirty="0"/>
                  <a:t>w</a:t>
                </a:r>
                <a:r>
                  <a:rPr lang="en-US" dirty="0" smtClean="0"/>
                  <a:t>here: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𝑞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𝑙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𝑘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𝑁</m:t>
                    </m:r>
                  </m:oMath>
                </a14:m>
                <a:endParaRPr lang="en-US" dirty="0" smtClean="0"/>
              </a:p>
            </p:txBody>
          </p:sp>
        </mc:Choice>
        <mc:Fallback>
          <p:sp>
            <p:nvSpPr>
              <p:cNvPr id="2253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036637"/>
                <a:ext cx="8382000" cy="5668963"/>
              </a:xfrm>
              <a:blipFill rotWithShape="1">
                <a:blip r:embed="rId3"/>
                <a:stretch>
                  <a:fillRect l="-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ight Brace 1"/>
          <p:cNvSpPr/>
          <p:nvPr/>
        </p:nvSpPr>
        <p:spPr>
          <a:xfrm rot="5400000">
            <a:off x="6172200" y="0"/>
            <a:ext cx="304800" cy="3962400"/>
          </a:xfrm>
          <a:prstGeom prst="rightBrace">
            <a:avLst>
              <a:gd name="adj1" fmla="val 17762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343400" y="21336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Reduction in estimate uncertainty due to “smoothing”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1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\end{document}&#10;"/>
  <p:tag name="TEX2PS" val="pdfetex &quot;&amp;latex&quot; %.tex; dvips -D 300 -E -o %.ps %.dvi"/>
  <p:tag name="TEX2PSBATCH" val="latex --interaction=nonstopmode %.tex; dvips -D 300 -E -o %.ps %.dvi"/>
  <p:tag name="DEFAULTMAGNIFICATION" val="0.9"/>
</p:tagLst>
</file>

<file path=ppt/theme/theme1.xml><?xml version="1.0" encoding="utf-8"?>
<a:theme xmlns:a="http://schemas.openxmlformats.org/drawingml/2006/main" name="2_TMT">
  <a:themeElements>
    <a:clrScheme name="TM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M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M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9597</TotalTime>
  <Words>1323</Words>
  <Application>Microsoft Office PowerPoint</Application>
  <PresentationFormat>On-screen Show (4:3)</PresentationFormat>
  <Paragraphs>50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2_TMT</vt:lpstr>
      <vt:lpstr>Fixed Lag Smoothing (see Anderson &amp; More 7.3)</vt:lpstr>
      <vt:lpstr>Background: the 1-step KF</vt:lpstr>
      <vt:lpstr>The Augmented State Vector</vt:lpstr>
      <vt:lpstr>The Augmented State Vector</vt:lpstr>
      <vt:lpstr>The Variance Reduction Property</vt:lpstr>
    </vt:vector>
  </TitlesOfParts>
  <Company>CalTech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110b: Lecture 1.1 Course Overview</dc:title>
  <dc:creator>Doug MacMynowski</dc:creator>
  <cp:lastModifiedBy>Joel W. Burdick</cp:lastModifiedBy>
  <cp:revision>316</cp:revision>
  <cp:lastPrinted>2015-02-18T19:39:54Z</cp:lastPrinted>
  <dcterms:created xsi:type="dcterms:W3CDTF">2009-01-02T15:28:37Z</dcterms:created>
  <dcterms:modified xsi:type="dcterms:W3CDTF">2015-03-04T17:31:47Z</dcterms:modified>
</cp:coreProperties>
</file>