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2"/>
  </p:notesMasterIdLst>
  <p:handoutMasterIdLst>
    <p:handoutMasterId r:id="rId13"/>
  </p:handoutMasterIdLst>
  <p:sldIdLst>
    <p:sldId id="298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7315200" cy="96012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2" autoAdjust="0"/>
    <p:restoredTop sz="93140" autoAdjust="0"/>
  </p:normalViewPr>
  <p:slideViewPr>
    <p:cSldViewPr>
      <p:cViewPr varScale="1">
        <p:scale>
          <a:sx n="112" d="100"/>
          <a:sy n="112" d="100"/>
        </p:scale>
        <p:origin x="-7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10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>
                <a:solidFill>
                  <a:prstClr val="black"/>
                </a:solidFill>
              </a:rPr>
              <a:pPr eaLnBrk="1" hangingPunct="1"/>
              <a:t>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2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20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Probability for Estimation </a:t>
            </a:r>
            <a:r>
              <a:rPr lang="en-US" sz="2800" dirty="0" smtClean="0"/>
              <a:t>(review)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05800" cy="17182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general, we want to develop an estimator for systems of the form: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will primarily focus on </a:t>
            </a:r>
            <a:r>
              <a:rPr lang="en-US" i="1" dirty="0" smtClean="0"/>
              <a:t>discrete time linear systems</a:t>
            </a:r>
            <a:endParaRPr lang="en-US" b="0" dirty="0" smtClean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1"/>
              <p:cNvSpPr txBox="1"/>
              <p:nvPr/>
            </p:nvSpPr>
            <p:spPr>
              <a:xfrm>
                <a:off x="2667000" y="1524000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η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);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524000"/>
                <a:ext cx="41148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"/>
              <p:cNvSpPr txBox="1"/>
              <p:nvPr/>
            </p:nvSpPr>
            <p:spPr>
              <a:xfrm>
                <a:off x="2590800" y="1840468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y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);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840468"/>
                <a:ext cx="411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1"/>
              <p:cNvSpPr txBox="1"/>
              <p:nvPr/>
            </p:nvSpPr>
            <p:spPr>
              <a:xfrm>
                <a:off x="6096000" y="1611868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𝑔𝑖𝑣𝑒𝑛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𝑓𝑖𝑛𝑑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11868"/>
                <a:ext cx="19050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39" t="-4918" r="-3195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Brace 1"/>
          <p:cNvSpPr/>
          <p:nvPr/>
        </p:nvSpPr>
        <p:spPr>
          <a:xfrm>
            <a:off x="5715000" y="1524000"/>
            <a:ext cx="152400" cy="6858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/>
              <p:cNvSpPr txBox="1"/>
              <p:nvPr/>
            </p:nvSpPr>
            <p:spPr>
              <a:xfrm>
                <a:off x="2438400" y="3135868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135868"/>
                <a:ext cx="411480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"/>
              <p:cNvSpPr txBox="1"/>
              <p:nvPr/>
            </p:nvSpPr>
            <p:spPr>
              <a:xfrm>
                <a:off x="2667000" y="2754868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;      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754868"/>
                <a:ext cx="411480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7200" y="3429000"/>
            <a:ext cx="8305800" cy="171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Where </a:t>
            </a:r>
          </a:p>
          <a:p>
            <a:pPr lvl="1"/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en-US" i="1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smtClean="0"/>
              <a:t>are constant matrices</a:t>
            </a:r>
          </a:p>
          <a:p>
            <a:pPr lvl="1"/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kern="0" dirty="0" smtClean="0"/>
              <a:t> is the state at time 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kern="0" dirty="0" smtClean="0"/>
              <a:t>; </a:t>
            </a:r>
            <a:r>
              <a:rPr lang="en-US" i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i="1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kern="0" dirty="0"/>
              <a:t> is the control at </a:t>
            </a:r>
            <a:r>
              <a:rPr lang="en-US" kern="0" dirty="0" smtClean="0"/>
              <a:t>time 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kern="0" dirty="0" smtClean="0"/>
          </a:p>
          <a:p>
            <a:pPr lvl="1"/>
            <a:r>
              <a:rPr lang="el-GR" i="1" kern="0" dirty="0" smtClean="0">
                <a:latin typeface="Times New Roman"/>
                <a:cs typeface="Times New Roman"/>
              </a:rPr>
              <a:t>η</a:t>
            </a:r>
            <a:r>
              <a:rPr lang="en-US" i="1" kern="0" baseline="-25000" dirty="0" smtClean="0">
                <a:latin typeface="Times New Roman"/>
                <a:cs typeface="Times New Roman"/>
              </a:rPr>
              <a:t>k</a:t>
            </a:r>
            <a:r>
              <a:rPr lang="en-US" i="1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smtClean="0"/>
              <a:t>,</a:t>
            </a:r>
            <a:r>
              <a:rPr lang="en-US" i="1" kern="0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US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0" dirty="0" smtClean="0"/>
              <a:t>are </a:t>
            </a:r>
            <a:r>
              <a:rPr lang="en-US" kern="0" dirty="0"/>
              <a:t>“disturbances” at time </a:t>
            </a:r>
            <a:r>
              <a:rPr lang="en-US" i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kern="0" dirty="0"/>
          </a:p>
          <a:p>
            <a:pPr marL="0" indent="0">
              <a:buFontTx/>
              <a:buNone/>
            </a:pPr>
            <a:endParaRPr lang="en-US" sz="800" kern="0" dirty="0" smtClean="0"/>
          </a:p>
          <a:p>
            <a:pPr marL="0" indent="0">
              <a:buFontTx/>
              <a:buNone/>
            </a:pPr>
            <a:r>
              <a:rPr lang="en-US" kern="0" dirty="0" smtClean="0"/>
              <a:t>Goal: develop procedure to model disturbances for estimation</a:t>
            </a:r>
          </a:p>
          <a:p>
            <a:pPr lvl="1"/>
            <a:r>
              <a:rPr lang="en-US" kern="0" dirty="0" smtClean="0"/>
              <a:t>Kolmogorov probability, based on axiomatic set theory</a:t>
            </a:r>
          </a:p>
          <a:p>
            <a:pPr lvl="1"/>
            <a:r>
              <a:rPr lang="en-US" kern="0" dirty="0" smtClean="0"/>
              <a:t>1930’s onward</a:t>
            </a:r>
          </a:p>
        </p:txBody>
      </p:sp>
      <p:pic>
        <p:nvPicPr>
          <p:cNvPr id="1026" name="Picture 2" descr="http://andrejkoymasky.com/liv/fam/biok3/kolmog0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128" y="4876800"/>
            <a:ext cx="1440872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0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533400" y="1066800"/>
                <a:ext cx="8305800" cy="3276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)=</m:t>
                    </m:r>
                    <m:d>
                      <m:dPr>
                        <m:begChr m:val="["/>
                        <m:endChr m:val="]"/>
                        <m:ctrlPr>
                          <a:rPr lang="en-US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a:rPr lang="en-US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</a:rPr>
                  <a:t>  where each </a:t>
                </a:r>
                <a:r>
                  <a:rPr lang="en-US" i="1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kern="0" baseline="-20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(t)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 is a random process</a:t>
                </a:r>
              </a:p>
              <a:p>
                <a:pPr marL="0" indent="0">
                  <a:buFontTx/>
                  <a:buNone/>
                </a:pPr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marL="0" indent="0">
                  <a:buFontTx/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dirty="0">
                    <a:solidFill>
                      <a:srgbClr val="00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 = “Correlation Matrix” </a:t>
                </a:r>
                <a14:m>
                  <m:oMath xmlns:m="http://schemas.openxmlformats.org/officeDocument/2006/math">
                    <m:r>
                      <a:rPr lang="en-US" i="1" kern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𝐸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d>
                      <m:d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e>
                      <m:sup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marL="0" indent="0">
                  <a:buFontTx/>
                  <a:buNone/>
                </a:pPr>
                <a:r>
                  <a:rPr lang="en-US" kern="0" dirty="0">
                    <a:solidFill>
                      <a:srgbClr val="000000"/>
                    </a:solidFill>
                  </a:rPr>
                  <a:t> 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i="1" kern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𝐸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]</m:t>
                              </m:r>
                            </m:e>
                            <m:e>
                              <m:r>
                                <a:rPr lang="en-US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𝐸</m:t>
                              </m:r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]</m:t>
                              </m:r>
                            </m:e>
                          </m:mr>
                          <m:mr>
                            <m:e>
                              <m:r>
                                <a:rPr lang="en-US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𝐸</m:t>
                              </m:r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]</m:t>
                              </m:r>
                            </m:e>
                            <m:e>
                              <m:r>
                                <a:rPr lang="en-US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𝐸</m:t>
                              </m:r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 ker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]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marL="0" indent="0">
                  <a:buFontTx/>
                  <a:buNone/>
                </a:pPr>
                <a:endParaRPr lang="en-US" kern="0" dirty="0">
                  <a:solidFill>
                    <a:srgbClr val="000000"/>
                  </a:solidFill>
                </a:endParaRPr>
              </a:p>
              <a:p>
                <a:pPr marL="0" indent="0">
                  <a:buFontTx/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∑(t) = </a:t>
                </a:r>
                <a:r>
                  <a:rPr lang="en-US" kern="0" dirty="0" smtClean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“Covariance Matrix” </a:t>
                </a:r>
                <a:r>
                  <a:rPr lang="en-US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E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(</m:t>
                            </m:r>
                            <m:acc>
                              <m:accPr>
                                <m:chr m:val="̅"/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𝜇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)</m:t>
                            </m:r>
                            <m: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(</m:t>
                            </m:r>
                            <m:acc>
                              <m:accPr>
                                <m:chr m:val="̅"/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i="1" ker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𝜇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 kern="0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𝑇</m:t>
                            </m:r>
                          </m:sup>
                        </m:sSup>
                      </m:e>
                    </m:d>
                  </m:oMath>
                </a14:m>
                <a:endParaRPr lang="en-US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1066800"/>
                <a:ext cx="8305800" cy="3276600"/>
              </a:xfrm>
              <a:prstGeom prst="rect">
                <a:avLst/>
              </a:prstGeom>
              <a:blipFill rotWithShape="1">
                <a:blip r:embed="rId3"/>
                <a:stretch>
                  <a:fillRect l="-808" b="-128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Vector Valued Random Processes</a:t>
            </a:r>
            <a:endParaRPr lang="en-US" sz="1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1"/>
              <p:cNvSpPr txBox="1"/>
              <p:nvPr/>
            </p:nvSpPr>
            <p:spPr>
              <a:xfrm>
                <a:off x="1447800" y="4876800"/>
                <a:ext cx="3886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:r>
                  <a:rPr lang="en-US" dirty="0" smtClean="0">
                    <a:solidFill>
                      <a:srgbClr val="000000"/>
                    </a:solidFill>
                    <a:ea typeface="Cambria Math"/>
                  </a:rPr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𝜇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d>
                      <m:dPr>
                        <m:ctrlP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ker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76800"/>
                <a:ext cx="38862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41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94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Axioms of Set-Based Probability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7"/>
                <a:ext cx="8305800" cy="17182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Probability Space:</a:t>
                </a:r>
              </a:p>
              <a:p>
                <a:pPr lvl="1"/>
                <a:r>
                  <a:rPr lang="en-US" dirty="0" smtClean="0"/>
                  <a:t>Let </a:t>
                </a:r>
                <a:r>
                  <a:rPr lang="en-US" dirty="0" smtClean="0">
                    <a:latin typeface="Symbol" panose="05050102010706020507" pitchFamily="18" charset="2"/>
                  </a:rPr>
                  <a:t>W </a:t>
                </a:r>
                <a:r>
                  <a:rPr lang="en-US" dirty="0" smtClean="0"/>
                  <a:t>be a set of experimental outcomes (e.g., roll of dice)</a:t>
                </a:r>
              </a:p>
              <a:p>
                <a:pPr lvl="1"/>
                <a:endParaRPr lang="en-US" dirty="0"/>
              </a:p>
              <a:p>
                <a:pPr lvl="2"/>
                <a:r>
                  <a:rPr lang="en-US" dirty="0" smtClean="0"/>
                  <a:t>the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 smtClean="0"/>
                  <a:t> are “elementary events” and subsets of </a:t>
                </a:r>
                <a:r>
                  <a:rPr lang="en-US" dirty="0" smtClean="0">
                    <a:latin typeface="Symbol" panose="05050102010706020507" pitchFamily="18" charset="2"/>
                  </a:rPr>
                  <a:t>W </a:t>
                </a:r>
                <a:r>
                  <a:rPr lang="en-US" dirty="0" smtClean="0"/>
                  <a:t>are termed “events”</a:t>
                </a:r>
              </a:p>
              <a:p>
                <a:pPr lvl="2"/>
                <a:r>
                  <a:rPr lang="en-US" dirty="0" smtClean="0"/>
                  <a:t>Empty set {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∅</m:t>
                    </m:r>
                  </m:oMath>
                </a14:m>
                <a:r>
                  <a:rPr lang="en-US" b="0" dirty="0" smtClean="0"/>
                  <a:t>} is the “impossible event”</a:t>
                </a:r>
              </a:p>
              <a:p>
                <a:pPr lvl="2"/>
                <a:r>
                  <a:rPr lang="en-US" dirty="0" smtClean="0"/>
                  <a:t> S={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1" smtClean="0">
                        <a:latin typeface="Cambria Math"/>
                      </a:rPr>
                      <m:t>Ω</m:t>
                    </m:r>
                  </m:oMath>
                </a14:m>
                <a:r>
                  <a:rPr lang="en-US" dirty="0" smtClean="0"/>
                  <a:t>} is the “certain event”</a:t>
                </a:r>
              </a:p>
              <a:p>
                <a:pPr lvl="1"/>
                <a:r>
                  <a:rPr lang="en-US" dirty="0" smtClean="0"/>
                  <a:t>A probability space (</a:t>
                </a:r>
                <a:r>
                  <a:rPr lang="el-GR" dirty="0" smtClean="0">
                    <a:latin typeface="Times New Roman"/>
                    <a:cs typeface="Times New Roman"/>
                  </a:rPr>
                  <a:t>Ω</a:t>
                </a:r>
                <a:r>
                  <a:rPr lang="en-US" dirty="0" smtClean="0">
                    <a:latin typeface="Times New Roman"/>
                    <a:cs typeface="Times New Roman"/>
                  </a:rPr>
                  <a:t>, F,P)</a:t>
                </a:r>
              </a:p>
              <a:p>
                <a:pPr lvl="2"/>
                <a:r>
                  <a:rPr lang="en-US" dirty="0" smtClean="0">
                    <a:latin typeface="Times New Roman"/>
                    <a:cs typeface="Times New Roman"/>
                  </a:rPr>
                  <a:t>F = </a:t>
                </a:r>
                <a:r>
                  <a:rPr lang="en-US" dirty="0" smtClean="0">
                    <a:cs typeface="Times New Roman"/>
                  </a:rPr>
                  <a:t>set of subsets of </a:t>
                </a:r>
                <a:r>
                  <a:rPr lang="en-US" dirty="0" smtClean="0">
                    <a:latin typeface="Symbol" panose="05050102010706020507" pitchFamily="18" charset="2"/>
                  </a:rPr>
                  <a:t>W</a:t>
                </a:r>
                <a:r>
                  <a:rPr lang="en-US" dirty="0" smtClean="0">
                    <a:cs typeface="Times New Roman"/>
                  </a:rPr>
                  <a:t>, or “events”, P assigns probabilities to events</a:t>
                </a:r>
                <a:endParaRPr lang="en-US" b="0" dirty="0" smtClean="0">
                  <a:cs typeface="Times New Roman"/>
                </a:endParaRPr>
              </a:p>
              <a:p>
                <a:pPr lvl="1"/>
                <a:endParaRPr lang="en-US" dirty="0" smtClean="0"/>
              </a:p>
              <a:p>
                <a:pPr lvl="2"/>
                <a:endParaRPr lang="en-US" dirty="0" smtClean="0"/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7"/>
                <a:ext cx="8305800" cy="1718231"/>
              </a:xfrm>
              <a:blipFill rotWithShape="1">
                <a:blip r:embed="rId3"/>
                <a:stretch>
                  <a:fillRect l="-734" t="-1418" b="-6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"/>
              <p:cNvSpPr txBox="1"/>
              <p:nvPr/>
            </p:nvSpPr>
            <p:spPr>
              <a:xfrm>
                <a:off x="2667000" y="1688068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…,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1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688068"/>
                <a:ext cx="411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3920569"/>
                <a:ext cx="8305800" cy="1718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/>
                  <a:t>Probability of an Event—the Key Axioms:</a:t>
                </a:r>
              </a:p>
              <a:p>
                <a:pPr lvl="1"/>
                <a:r>
                  <a:rPr lang="en-US" kern="0" dirty="0" smtClean="0"/>
                  <a:t>Assign to each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</a:t>
                </a:r>
                <a:r>
                  <a:rPr lang="en-US" kern="0" dirty="0" smtClean="0"/>
                  <a:t>a number, </a:t>
                </a:r>
                <a:r>
                  <a:rPr lang="en-US" kern="0" dirty="0"/>
                  <a:t>P(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kern="0" dirty="0"/>
                  <a:t>), termed the “probability” of event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kern="0" dirty="0" smtClean="0"/>
              </a:p>
              <a:p>
                <a:pPr lvl="1"/>
                <a:r>
                  <a:rPr lang="en-US" kern="0" dirty="0"/>
                  <a:t>P(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kern="0" dirty="0" smtClean="0"/>
                  <a:t>) must satisfy these axioms</a:t>
                </a:r>
                <a:endParaRPr lang="en-US" kern="0" dirty="0"/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kern="0" dirty="0"/>
                  <a:t>P(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kern="0" dirty="0"/>
                  <a:t>) </a:t>
                </a:r>
                <a:r>
                  <a:rPr lang="en-US" kern="0" dirty="0" smtClean="0"/>
                  <a:t>≥ 0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kern="0" dirty="0" smtClean="0"/>
                  <a:t>P(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kern="0" dirty="0" smtClean="0"/>
                  <a:t>) </a:t>
                </a:r>
                <a:r>
                  <a:rPr lang="en-US" kern="0" dirty="0"/>
                  <a:t> </a:t>
                </a:r>
                <a:r>
                  <a:rPr lang="en-US" kern="0" dirty="0" smtClean="0"/>
                  <a:t>= 1</a:t>
                </a:r>
              </a:p>
              <a:p>
                <a:pPr marL="1257300" lvl="2" indent="-342900">
                  <a:buFont typeface="+mj-lt"/>
                  <a:buAutoNum type="arabicPeriod"/>
                </a:pPr>
                <a:r>
                  <a:rPr lang="en-US" kern="0" dirty="0" smtClean="0"/>
                  <a:t>If events 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A,B</a:t>
                </a:r>
                <a:r>
                  <a:rPr lang="en-US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</a:t>
                </a:r>
                <a:r>
                  <a:rPr lang="en-US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kern="0" dirty="0" smtClean="0">
                    <a:latin typeface="Symbol" panose="05050102010706020507" pitchFamily="18" charset="2"/>
                  </a:rPr>
                  <a:t>W </a:t>
                </a:r>
                <a:r>
                  <a:rPr lang="en-US" kern="0" dirty="0" smtClean="0"/>
                  <a:t>are “mutually exclusive,” or disjoint, elements or events (</a:t>
                </a:r>
                <a:r>
                  <a:rPr lang="en-US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/>
                      </a:rPr>
                      <m:t>∩</m:t>
                    </m:r>
                  </m:oMath>
                </a14:m>
                <a:r>
                  <a:rPr lang="en-US" b="0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b="0" kern="0" dirty="0" smtClean="0"/>
                  <a:t>=</a:t>
                </a:r>
                <a:r>
                  <a:rPr lang="en-US" dirty="0"/>
                  <a:t> {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∅</m:t>
                    </m:r>
                  </m:oMath>
                </a14:m>
                <a:r>
                  <a:rPr lang="en-US" dirty="0" smtClean="0"/>
                  <a:t>}), then </a:t>
                </a:r>
                <a:endParaRPr lang="en-US" b="0" kern="0" dirty="0" smtClean="0"/>
              </a:p>
            </p:txBody>
          </p:sp>
        </mc:Choice>
        <mc:Fallback xmlns="">
          <p:sp>
            <p:nvSpPr>
              <p:cNvPr id="1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920569"/>
                <a:ext cx="8305800" cy="1718231"/>
              </a:xfrm>
              <a:prstGeom prst="rect">
                <a:avLst/>
              </a:prstGeom>
              <a:blipFill rotWithShape="1">
                <a:blip r:embed="rId5"/>
                <a:stretch>
                  <a:fillRect l="-734" t="-1418" b="-404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"/>
              <p:cNvSpPr txBox="1"/>
              <p:nvPr/>
            </p:nvSpPr>
            <p:spPr>
              <a:xfrm>
                <a:off x="2667000" y="6260068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i="1" kern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a:rPr lang="en-US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∪</m:t>
                          </m:r>
                          <m:r>
                            <m:rPr>
                              <m:nor/>
                            </m:rPr>
                            <a:rPr lang="en-US" i="1" kern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</m:e>
                      </m:d>
                      <m:r>
                        <a:rPr lang="en-US" b="0" i="1" kern="0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kern="0" dirty="0" smtClean="0">
                          <a:latin typeface="Cambria Math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kern="0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4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6260068"/>
                <a:ext cx="411480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2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Axioms of Set-Based Probability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036637"/>
                <a:ext cx="8305800" cy="17182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As a result of these three axioms and basic set operations (e.g., </a:t>
                </a:r>
                <a:r>
                  <a:rPr lang="en-US" dirty="0" err="1" smtClean="0"/>
                  <a:t>DeMorgan’s</a:t>
                </a:r>
                <a:r>
                  <a:rPr lang="en-US" dirty="0" smtClean="0"/>
                  <a:t> laws, such as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∪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</m:bar>
                    <m:r>
                      <m:rPr>
                        <m:nor/>
                      </m:rPr>
                      <a:rPr lang="en-US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</m:bar>
                    <m:r>
                      <a:rPr lang="en-US" i="1">
                        <a:latin typeface="Cambria Math"/>
                      </a:rPr>
                      <m:t>∩</m:t>
                    </m:r>
                    <m:bar>
                      <m:barPr>
                        <m:pos m:val="top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</m:e>
                    </m:bar>
                  </m:oMath>
                </a14:m>
                <a:r>
                  <a:rPr lang="en-US" dirty="0" smtClean="0"/>
                  <a:t>) </a:t>
                </a:r>
              </a:p>
              <a:p>
                <a:pPr lvl="1"/>
                <a:r>
                  <a:rPr lang="en-US" dirty="0" smtClean="0"/>
                  <a:t>P({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∅</m:t>
                    </m:r>
                  </m:oMath>
                </a14:m>
                <a:r>
                  <a:rPr lang="en-US" dirty="0" smtClean="0"/>
                  <a:t>})=0</a:t>
                </a:r>
              </a:p>
              <a:p>
                <a:pPr lvl="1"/>
                <a:r>
                  <a:rPr lang="en-US" dirty="0" smtClean="0"/>
                  <a:t>P(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dirty="0" smtClean="0"/>
                  <a:t>) = 1-P(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</m:bar>
                  </m:oMath>
                </a14:m>
                <a:r>
                  <a:rPr lang="en-US" dirty="0" smtClean="0"/>
                  <a:t>)    </a:t>
                </a:r>
                <a:r>
                  <a:rPr lang="en-US" dirty="0" smtClean="0">
                    <a:latin typeface="Cambria Math"/>
                    <a:ea typeface="Cambria Math"/>
                  </a:rPr>
                  <a:t>⇒   P(A) + P(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</m:bar>
                  </m:oMath>
                </a14:m>
                <a:r>
                  <a:rPr lang="en-US" dirty="0" smtClean="0">
                    <a:latin typeface="Cambria Math"/>
                    <a:ea typeface="Cambria Math"/>
                  </a:rPr>
                  <a:t>) = 1, where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</m:bar>
                  </m:oMath>
                </a14:m>
                <a:r>
                  <a:rPr lang="en-US" dirty="0" smtClean="0">
                    <a:latin typeface="Cambria Math"/>
                    <a:ea typeface="Cambria Math"/>
                  </a:rPr>
                  <a:t> is complement of A</a:t>
                </a:r>
              </a:p>
              <a:p>
                <a:pPr lvl="1"/>
                <a:r>
                  <a:rPr lang="en-US" dirty="0" smtClean="0">
                    <a:latin typeface="Cambria Math"/>
                    <a:ea typeface="Cambria Math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…, </m:t>
                        </m:r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 smtClean="0"/>
                  <a:t> mutually disjoint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36637"/>
                <a:ext cx="8305800" cy="1718231"/>
              </a:xfrm>
              <a:blipFill rotWithShape="1">
                <a:blip r:embed="rId3"/>
                <a:stretch>
                  <a:fillRect l="-734" t="-1418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3352800"/>
                <a:ext cx="8305800" cy="2209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For </a:t>
                </a:r>
                <a:r>
                  <a:rPr lang="en-US" kern="0" dirty="0" smtClean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W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 an infinite, but countable, set we add the “Axiom of infinite additivity” </a:t>
                </a:r>
              </a:p>
              <a:p>
                <a:pPr marL="457200" lvl="1" indent="0"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3(b).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 … </m:t>
                    </m:r>
                  </m:oMath>
                </a14:m>
                <a:r>
                  <a:rPr lang="en-US" kern="0" dirty="0">
                    <a:solidFill>
                      <a:srgbClr val="000000"/>
                    </a:solidFill>
                  </a:rPr>
                  <a:t> are 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mutually </a:t>
                </a:r>
                <a:r>
                  <a:rPr lang="en-US" kern="0" dirty="0">
                    <a:solidFill>
                      <a:srgbClr val="000000"/>
                    </a:solidFill>
                  </a:rPr>
                  <a:t>exclusive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, </a:t>
                </a:r>
              </a:p>
              <a:p>
                <a:pPr lvl="1"/>
                <a:endParaRPr lang="en-US" kern="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sz="800" kern="0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We assume that all countable sets of events satisfy Axioms 1, 2, 3, 3(b)</a:t>
                </a:r>
              </a:p>
              <a:p>
                <a:pPr marL="0" indent="0">
                  <a:buNone/>
                </a:pPr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But we need to model uncountable sets…</a:t>
                </a:r>
              </a:p>
            </p:txBody>
          </p:sp>
        </mc:Choice>
        <mc:Fallback xmlns="">
          <p:sp>
            <p:nvSpPr>
              <p:cNvPr id="1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3352800"/>
                <a:ext cx="8305800" cy="2209800"/>
              </a:xfrm>
              <a:prstGeom prst="rect">
                <a:avLst/>
              </a:prstGeom>
              <a:blipFill rotWithShape="1">
                <a:blip r:embed="rId4"/>
                <a:stretch>
                  <a:fillRect l="-734" t="-1377" b="-228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"/>
              <p:cNvSpPr txBox="1"/>
              <p:nvPr/>
            </p:nvSpPr>
            <p:spPr>
              <a:xfrm>
                <a:off x="1905000" y="2895600"/>
                <a:ext cx="548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∪</m:t>
                          </m:r>
                          <m:r>
                            <a:rPr lang="en-US" b="0" i="1" kern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…</m:t>
                          </m:r>
                          <m:r>
                            <a:rPr lang="en-US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 kern="0">
                          <a:solidFill>
                            <a:srgbClr val="000000"/>
                          </a:solidFill>
                          <a:latin typeface="Cambria Math"/>
                        </a:rPr>
                        <m:t>…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895600"/>
                <a:ext cx="548640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"/>
              <p:cNvSpPr txBox="1"/>
              <p:nvPr/>
            </p:nvSpPr>
            <p:spPr>
              <a:xfrm>
                <a:off x="1905000" y="4431268"/>
                <a:ext cx="548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 ker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∪…</m:t>
                          </m:r>
                          <m:r>
                            <a:rPr lang="en-US" b="0" i="1" kern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 kern="0">
                          <a:solidFill>
                            <a:srgbClr val="00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431268"/>
                <a:ext cx="54864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0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Continuous Random Variables (CRVs)</a:t>
            </a:r>
            <a:endParaRPr lang="en-US" sz="2800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05800" cy="17182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 </a:t>
            </a:r>
            <a:r>
              <a:rPr lang="el-GR" dirty="0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Cambria Math"/>
                <a:ea typeface="Cambria Math"/>
                <a:cs typeface="Times New Roman"/>
              </a:rPr>
              <a:t>ℝ </a:t>
            </a:r>
            <a:r>
              <a:rPr lang="en-US" dirty="0" smtClean="0">
                <a:ea typeface="Cambria Math"/>
                <a:cs typeface="Times New Roman"/>
              </a:rPr>
              <a:t>(an uncountable set of events) </a:t>
            </a:r>
          </a:p>
          <a:p>
            <a:pPr lvl="1"/>
            <a:r>
              <a:rPr lang="en-US" i="1" dirty="0" smtClean="0">
                <a:ea typeface="Cambria Math"/>
                <a:cs typeface="Times New Roman"/>
              </a:rPr>
              <a:t>Problem:</a:t>
            </a:r>
            <a:r>
              <a:rPr lang="en-US" dirty="0" smtClean="0">
                <a:ea typeface="Cambria Math"/>
                <a:cs typeface="Times New Roman"/>
              </a:rPr>
              <a:t> it is not possible to assign probabilities to subsets of </a:t>
            </a:r>
            <a:r>
              <a:rPr lang="en-US" dirty="0" smtClean="0">
                <a:latin typeface="Cambria Math"/>
                <a:ea typeface="Cambria Math"/>
                <a:cs typeface="Times New Roman"/>
              </a:rPr>
              <a:t>ℝ </a:t>
            </a:r>
            <a:r>
              <a:rPr lang="en-US" dirty="0" smtClean="0">
                <a:ea typeface="Cambria Math"/>
                <a:cs typeface="Times New Roman"/>
              </a:rPr>
              <a:t>which satisfy the above Axioms</a:t>
            </a:r>
          </a:p>
          <a:p>
            <a:pPr lvl="1"/>
            <a:r>
              <a:rPr lang="en-US" i="1" dirty="0" smtClean="0">
                <a:ea typeface="Cambria Math"/>
                <a:cs typeface="Times New Roman"/>
              </a:rPr>
              <a:t>Solution:</a:t>
            </a:r>
            <a:r>
              <a:rPr lang="en-US" dirty="0" smtClean="0">
                <a:ea typeface="Cambria Math"/>
                <a:cs typeface="Times New Roman"/>
              </a:rPr>
              <a:t> </a:t>
            </a:r>
          </a:p>
          <a:p>
            <a:pPr lvl="2"/>
            <a:r>
              <a:rPr lang="en-US" dirty="0" smtClean="0">
                <a:ea typeface="Cambria Math"/>
                <a:cs typeface="Times New Roman"/>
              </a:rPr>
              <a:t>let “events” be intervals of </a:t>
            </a:r>
            <a:r>
              <a:rPr lang="en-US" dirty="0" smtClean="0">
                <a:latin typeface="Cambria Math"/>
                <a:ea typeface="Cambria Math"/>
                <a:cs typeface="Times New Roman"/>
              </a:rPr>
              <a:t>ℝ:   A  = {</a:t>
            </a:r>
            <a:r>
              <a:rPr lang="en-US" i="1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| </a:t>
            </a:r>
            <a:r>
              <a:rPr lang="en-US" i="1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i="1" baseline="-200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≤ </a:t>
            </a:r>
            <a:r>
              <a:rPr lang="en-US" i="1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≤ </a:t>
            </a:r>
            <a:r>
              <a:rPr lang="en-US" i="1" dirty="0" err="1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i="1" baseline="-20000" dirty="0" err="1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Cambria Math"/>
                <a:ea typeface="Cambria Math"/>
                <a:cs typeface="Times New Roman"/>
              </a:rPr>
              <a:t>}, </a:t>
            </a:r>
            <a:r>
              <a:rPr lang="en-US" dirty="0" smtClean="0">
                <a:ea typeface="Cambria Math"/>
                <a:cs typeface="Times New Roman"/>
              </a:rPr>
              <a:t>and their </a:t>
            </a:r>
            <a:r>
              <a:rPr lang="en-US" i="1" u="sng" dirty="0" smtClean="0">
                <a:ea typeface="Cambria Math"/>
                <a:cs typeface="Times New Roman"/>
              </a:rPr>
              <a:t>countable </a:t>
            </a:r>
            <a:r>
              <a:rPr lang="en-US" dirty="0" smtClean="0">
                <a:ea typeface="Cambria Math"/>
                <a:cs typeface="Times New Roman"/>
              </a:rPr>
              <a:t>unions and intersections.</a:t>
            </a:r>
          </a:p>
          <a:p>
            <a:pPr lvl="2"/>
            <a:r>
              <a:rPr lang="en-US" dirty="0" smtClean="0">
                <a:ea typeface="Cambria Math"/>
                <a:cs typeface="Times New Roman"/>
              </a:rPr>
              <a:t>Assign probabilities to these events</a:t>
            </a:r>
          </a:p>
          <a:p>
            <a:pPr lvl="2"/>
            <a:endParaRPr lang="en-US" dirty="0">
              <a:ea typeface="Cambria Math"/>
              <a:cs typeface="Times New Roman"/>
            </a:endParaRPr>
          </a:p>
          <a:p>
            <a:pPr lvl="2">
              <a:spcBef>
                <a:spcPts val="1200"/>
              </a:spcBef>
            </a:pPr>
            <a:r>
              <a:rPr lang="en-US" i="1" dirty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dirty="0" smtClean="0">
                <a:ea typeface="Cambria Math"/>
                <a:cs typeface="Times New Roman"/>
              </a:rPr>
              <a:t> is a </a:t>
            </a:r>
            <a:r>
              <a:rPr lang="en-US" i="1" dirty="0" smtClean="0">
                <a:ea typeface="Cambria Math"/>
                <a:cs typeface="Times New Roman"/>
              </a:rPr>
              <a:t>“continuous random variable </a:t>
            </a:r>
            <a:r>
              <a:rPr lang="en-US" dirty="0" smtClean="0">
                <a:ea typeface="Cambria Math"/>
                <a:cs typeface="Times New Roman"/>
              </a:rPr>
              <a:t>(CRV)</a:t>
            </a:r>
            <a:r>
              <a:rPr lang="en-US" i="1" dirty="0" smtClean="0">
                <a:ea typeface="Cambria Math"/>
                <a:cs typeface="Times New Roman"/>
              </a:rPr>
              <a:t>.</a:t>
            </a:r>
            <a:endParaRPr lang="en-US" dirty="0" smtClean="0">
              <a:ea typeface="Cambria Math"/>
              <a:cs typeface="Times New Roman"/>
            </a:endParaRPr>
          </a:p>
          <a:p>
            <a:pPr lvl="2"/>
            <a:endParaRPr lang="en-US" dirty="0" smtClean="0">
              <a:ea typeface="Cambria Math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Cambria Math"/>
              <a:ea typeface="Cambria Math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"/>
              <p:cNvSpPr txBox="1"/>
              <p:nvPr/>
            </p:nvSpPr>
            <p:spPr>
              <a:xfrm>
                <a:off x="1828800" y="3352800"/>
                <a:ext cx="7010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</m:e>
                      </m:d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𝑃𝑟𝑜𝑏𝑎𝑏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𝑖𝑙𝑖𝑡𝑦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𝑎𝑡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𝑡𝑎𝑘𝑒𝑠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𝑣𝑎𝑙𝑢𝑒𝑠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𝑖𝑛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[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𝑙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52800"/>
                <a:ext cx="70104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4301569"/>
                <a:ext cx="8305800" cy="1718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/>
                  <a:t>Some basic properties of CRVs</a:t>
                </a:r>
                <a:endParaRPr lang="en-US" kern="0" dirty="0" smtClean="0">
                  <a:ea typeface="Cambria Math"/>
                  <a:cs typeface="Times New Roman"/>
                </a:endParaRPr>
              </a:p>
              <a:p>
                <a:pPr lvl="1"/>
                <a:r>
                  <a:rPr lang="en-US" kern="0" dirty="0" smtClean="0">
                    <a:ea typeface="Cambria Math"/>
                    <a:cs typeface="Times New Roman"/>
                  </a:rPr>
                  <a:t>If </a:t>
                </a:r>
                <a:r>
                  <a:rPr lang="en-US" i="1" kern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 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is a CRV 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𝐿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</m:d>
                  </m:oMath>
                </a14:m>
                <a:r>
                  <a:rPr lang="en-US" i="1" kern="0" dirty="0" smtClean="0">
                    <a:ea typeface="Cambria Math"/>
                    <a:cs typeface="Times New Roman"/>
                  </a:rPr>
                  <a:t>, 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then P(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L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≤ 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≤ 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L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) = 1</a:t>
                </a:r>
              </a:p>
              <a:p>
                <a:pPr lvl="1"/>
                <a:r>
                  <a:rPr lang="en-US" kern="0" dirty="0" smtClean="0">
                    <a:ea typeface="Cambria Math"/>
                    <a:cs typeface="Times New Roman"/>
                  </a:rPr>
                  <a:t>If </a:t>
                </a:r>
                <a:r>
                  <a:rPr lang="en-US" kern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y 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𝐿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</m:d>
                  </m:oMath>
                </a14:m>
                <a:r>
                  <a:rPr lang="en-US" i="1" kern="0" dirty="0" smtClean="0">
                    <a:ea typeface="Cambria Math"/>
                    <a:cs typeface="Times New Roman"/>
                  </a:rPr>
                  <a:t>, 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then P(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L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≤ 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y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≤ 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) </a:t>
                </a:r>
                <a:r>
                  <a:rPr lang="en-US" kern="0" dirty="0">
                    <a:ea typeface="Cambria Math"/>
                    <a:cs typeface="Times New Roman"/>
                  </a:rPr>
                  <a:t>= 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1 - P(</a:t>
                </a:r>
                <a:r>
                  <a:rPr lang="en-US" i="1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y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≤ 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≤ 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U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)</a:t>
                </a:r>
              </a:p>
              <a:p>
                <a:pPr marL="0" indent="0">
                  <a:buFontTx/>
                  <a:buNone/>
                </a:pPr>
                <a:endParaRPr lang="en-US" kern="0" dirty="0">
                  <a:latin typeface="Cambria Math"/>
                  <a:ea typeface="Cambria Math"/>
                  <a:cs typeface="Times New Roman"/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4301569"/>
                <a:ext cx="8305800" cy="1718231"/>
              </a:xfrm>
              <a:prstGeom prst="rect">
                <a:avLst/>
              </a:prstGeom>
              <a:blipFill rotWithShape="1">
                <a:blip r:embed="rId4"/>
                <a:stretch>
                  <a:fillRect l="-734" t="-14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26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Probability Density Function (pdf)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9600" y="1676400"/>
                <a:ext cx="8305800" cy="17182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E.g. </a:t>
                </a:r>
                <a:endParaRPr lang="en-US" dirty="0" smtClean="0">
                  <a:ea typeface="Cambria Math"/>
                  <a:cs typeface="Times New Roman"/>
                </a:endParaRPr>
              </a:p>
              <a:p>
                <a:pPr lvl="1"/>
                <a:r>
                  <a:rPr lang="en-US" i="1" dirty="0" smtClean="0">
                    <a:ea typeface="Cambria Math"/>
                    <a:cs typeface="Times New Roman"/>
                  </a:rPr>
                  <a:t>Uniform Probability pdf:    </a:t>
                </a:r>
              </a:p>
              <a:p>
                <a:pPr marL="457200" lvl="1" indent="0">
                  <a:buNone/>
                </a:pPr>
                <a:r>
                  <a:rPr lang="en-US" i="1" dirty="0" smtClean="0">
                    <a:ea typeface="Cambria Math"/>
                    <a:cs typeface="Times New Roman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dirty="0" smtClean="0">
                  <a:ea typeface="Cambria Math"/>
                  <a:cs typeface="Times New Roman"/>
                </a:endParaRPr>
              </a:p>
              <a:p>
                <a:pPr lvl="1"/>
                <a:endParaRPr lang="en-US" i="1" dirty="0" smtClean="0">
                  <a:ea typeface="Cambria Math"/>
                  <a:cs typeface="Times New Roman"/>
                </a:endParaRPr>
              </a:p>
              <a:p>
                <a:pPr marL="457200" lvl="1" indent="0">
                  <a:buNone/>
                </a:pPr>
                <a:endParaRPr lang="en-US" i="1" dirty="0">
                  <a:ea typeface="Cambria Math"/>
                  <a:cs typeface="Times New Roman"/>
                </a:endParaRPr>
              </a:p>
              <a:p>
                <a:pPr lvl="1"/>
                <a:r>
                  <a:rPr lang="en-US" i="1" dirty="0" smtClean="0">
                    <a:ea typeface="Cambria Math"/>
                    <a:cs typeface="Times New Roman"/>
                  </a:rPr>
                  <a:t>Gaussian (Normal) pdf:</a:t>
                </a:r>
              </a:p>
              <a:p>
                <a:pPr marL="457200" lvl="1" indent="0">
                  <a:buNone/>
                </a:pPr>
                <a:r>
                  <a:rPr lang="en-US" i="1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</a:t>
                </a:r>
                <a:r>
                  <a:rPr lang="en-US" i="1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rad>
                      </m:den>
                    </m:f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𝜇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i="1" dirty="0" smtClean="0">
                  <a:ea typeface="Cambria Math"/>
                  <a:cs typeface="Times New Roman"/>
                </a:endParaRPr>
              </a:p>
              <a:p>
                <a:pPr lvl="1"/>
                <a:endParaRPr lang="en-US" i="1" dirty="0">
                  <a:ea typeface="Cambria Math"/>
                  <a:cs typeface="Times New Roman"/>
                </a:endParaRPr>
              </a:p>
              <a:p>
                <a:pPr marL="914400" lvl="2" indent="0">
                  <a:buNone/>
                </a:pP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µ </a:t>
                </a:r>
                <a:r>
                  <a:rPr lang="en-US" i="1" dirty="0" smtClean="0">
                    <a:ea typeface="Cambria Math"/>
                    <a:cs typeface="Times New Roman"/>
                  </a:rPr>
                  <a:t>=“mean” of pdf</a:t>
                </a:r>
              </a:p>
              <a:p>
                <a:pPr marL="914400" lvl="2" indent="0">
                  <a:buNone/>
                </a:pPr>
                <a:r>
                  <a:rPr lang="en-US" i="1" dirty="0" smtClean="0">
                    <a:latin typeface="Symbol" panose="05050102010706020507" pitchFamily="18" charset="2"/>
                    <a:ea typeface="Cambria Math"/>
                    <a:cs typeface="Times New Roman" panose="02020603050405020304" pitchFamily="18" charset="0"/>
                  </a:rPr>
                  <a:t>    s </a:t>
                </a:r>
                <a:r>
                  <a:rPr lang="en-US" i="1" dirty="0" smtClean="0">
                    <a:ea typeface="Cambria Math"/>
                    <a:cs typeface="Times New Roman"/>
                  </a:rPr>
                  <a:t>= “standard deviation”</a:t>
                </a:r>
              </a:p>
              <a:p>
                <a:pPr marL="457200" lvl="1" indent="0">
                  <a:buNone/>
                </a:pPr>
                <a:r>
                  <a:rPr lang="en-US" i="1" dirty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</a:t>
                </a:r>
                <a:r>
                  <a:rPr lang="en-US" i="1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   </a:t>
                </a:r>
              </a:p>
              <a:p>
                <a:pPr marL="457200" lvl="1" indent="0">
                  <a:buNone/>
                </a:pPr>
                <a:r>
                  <a:rPr lang="en-US" i="1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         </a:t>
                </a:r>
                <a:endParaRPr lang="en-US" dirty="0" smtClean="0">
                  <a:ea typeface="Cambria Math"/>
                  <a:cs typeface="Times New Roman"/>
                </a:endParaRP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600" y="1676400"/>
                <a:ext cx="8305800" cy="1718231"/>
              </a:xfrm>
              <a:blipFill rotWithShape="1">
                <a:blip r:embed="rId3"/>
                <a:stretch>
                  <a:fillRect l="-734" t="-1418" b="-125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1"/>
              <p:cNvSpPr txBox="1"/>
              <p:nvPr/>
            </p:nvSpPr>
            <p:spPr>
              <a:xfrm>
                <a:off x="1828800" y="1066800"/>
                <a:ext cx="5486400" cy="727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dirty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nary>
                        <m:naryPr>
                          <m:ctrl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sup>
                        <m:e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066800"/>
                <a:ext cx="5486400" cy="7274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http://images.tutorvista.com/cms/images/113/continuous-distribution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" t="6274" r="2706" b="6928"/>
          <a:stretch/>
        </p:blipFill>
        <p:spPr bwMode="auto">
          <a:xfrm>
            <a:off x="5715000" y="1676400"/>
            <a:ext cx="2701479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96000" y="1600200"/>
                <a:ext cx="701859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dirty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00200"/>
                <a:ext cx="70185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0"/>
          <a:stretch/>
        </p:blipFill>
        <p:spPr bwMode="auto">
          <a:xfrm>
            <a:off x="5427132" y="3733800"/>
            <a:ext cx="316441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00600" y="4507468"/>
                <a:ext cx="701859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dirty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507468"/>
                <a:ext cx="70185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85800" y="6107668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Most of our Estimation theory will be built on the Gaussian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Joint &amp; Conditional Probability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3400" y="1110417"/>
                <a:ext cx="8305800" cy="14041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Joint Probability: </a:t>
                </a:r>
                <a:endParaRPr lang="en-US" dirty="0" smtClean="0">
                  <a:ea typeface="Cambria Math"/>
                  <a:cs typeface="Times New Roman"/>
                </a:endParaRPr>
              </a:p>
              <a:p>
                <a:pPr lvl="1"/>
                <a:r>
                  <a:rPr lang="en-US" i="1" dirty="0" smtClean="0">
                    <a:ea typeface="Cambria Math"/>
                    <a:cs typeface="Times New Roman"/>
                  </a:rPr>
                  <a:t>Countable set of events: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n-US" i="1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i="1">
                            <a:latin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en-US" dirty="0" smtClean="0">
                    <a:ea typeface="Cambria Math"/>
                    <a:cs typeface="Times New Roman"/>
                  </a:rPr>
                  <a:t> = P(A,B), probability A &amp; B both occur</a:t>
                </a:r>
              </a:p>
              <a:p>
                <a:pPr lvl="1"/>
                <a:r>
                  <a:rPr lang="en-US" i="1" dirty="0" smtClean="0">
                    <a:ea typeface="Cambria Math"/>
                    <a:cs typeface="Times New Roman"/>
                  </a:rPr>
                  <a:t>CRVs: </a:t>
                </a:r>
                <a:r>
                  <a:rPr lang="en-US" dirty="0" smtClean="0">
                    <a:ea typeface="Cambria Math"/>
                    <a:cs typeface="Times New Roman"/>
                  </a:rPr>
                  <a:t>let </a:t>
                </a:r>
                <a:r>
                  <a:rPr lang="en-US" i="1" dirty="0" err="1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US" i="1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,y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ea typeface="Cambria Math"/>
                    <a:cs typeface="Times New Roman"/>
                  </a:rPr>
                  <a:t>be two CRVs defined on the same probability space.  Their </a:t>
                </a:r>
                <a:r>
                  <a:rPr lang="en-US" i="1" dirty="0" smtClean="0">
                    <a:ea typeface="Cambria Math"/>
                    <a:cs typeface="Times New Roman"/>
                  </a:rPr>
                  <a:t>“joint probability density function” 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(</a:t>
                </a:r>
                <a:r>
                  <a:rPr lang="en-US" i="1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x,y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  <a:r>
                  <a:rPr lang="en-US" i="1" dirty="0" smtClean="0">
                    <a:ea typeface="Cambria Math"/>
                    <a:cs typeface="Times New Roman"/>
                  </a:rPr>
                  <a:t> is defined as:</a:t>
                </a:r>
              </a:p>
              <a:p>
                <a:pPr lvl="1"/>
                <a:endParaRPr lang="en-US" i="1" dirty="0">
                  <a:ea typeface="Cambria Math"/>
                  <a:cs typeface="Times New Roman"/>
                </a:endParaRPr>
              </a:p>
              <a:p>
                <a:pPr lvl="1"/>
                <a:endParaRPr lang="en-US" i="1" dirty="0" smtClean="0">
                  <a:ea typeface="Cambria Math"/>
                  <a:cs typeface="Times New Roman"/>
                </a:endParaRPr>
              </a:p>
              <a:p>
                <a:pPr lvl="1"/>
                <a:r>
                  <a:rPr lang="en-US" i="1" dirty="0" smtClean="0">
                    <a:ea typeface="Cambria Math"/>
                    <a:cs typeface="Times New Roman"/>
                  </a:rPr>
                  <a:t>Independence</a:t>
                </a:r>
              </a:p>
              <a:p>
                <a:pPr lvl="2"/>
                <a:r>
                  <a:rPr lang="en-US" dirty="0" smtClean="0">
                    <a:ea typeface="Cambria Math"/>
                    <a:cs typeface="Times New Roman"/>
                  </a:rPr>
                  <a:t>A, B are independent if 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P(A,B) = P(A) P(B)</a:t>
                </a:r>
              </a:p>
              <a:p>
                <a:pPr lvl="2"/>
                <a:r>
                  <a:rPr lang="en-US" i="1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x,y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ea typeface="Cambria Math"/>
                    <a:cs typeface="Times New Roman"/>
                  </a:rPr>
                  <a:t>are independent if 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(</a:t>
                </a:r>
                <a:r>
                  <a:rPr lang="en-US" i="1" dirty="0" err="1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x,y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= p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(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x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p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(</a:t>
                </a:r>
                <a:r>
                  <a:rPr lang="en-US" i="1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y</a:t>
                </a:r>
                <a:r>
                  <a:rPr lang="en-US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25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3400" y="1110417"/>
                <a:ext cx="8305800" cy="1404184"/>
              </a:xfrm>
              <a:blipFill rotWithShape="1">
                <a:blip r:embed="rId3"/>
                <a:stretch>
                  <a:fillRect l="-808" t="-1732" r="-441" b="-1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/>
              <p:cNvSpPr txBox="1"/>
              <p:nvPr/>
            </p:nvSpPr>
            <p:spPr>
              <a:xfrm>
                <a:off x="1143000" y="2438400"/>
                <a:ext cx="7010400" cy="736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kern="0" dirty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b="0" i="1" kern="0" dirty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38400"/>
                <a:ext cx="7010400" cy="73622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533400" y="4158416"/>
                <a:ext cx="8305800" cy="1404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/>
                  <a:t>Conditional Probability: </a:t>
                </a:r>
                <a:endParaRPr lang="en-US" kern="0" dirty="0" smtClean="0">
                  <a:ea typeface="Cambria Math"/>
                  <a:cs typeface="Times New Roman"/>
                </a:endParaRPr>
              </a:p>
              <a:p>
                <a:pPr lvl="1"/>
                <a:r>
                  <a:rPr lang="en-US" i="1" kern="0" dirty="0" smtClean="0">
                    <a:ea typeface="Cambria Math"/>
                    <a:cs typeface="Times New Roman"/>
                  </a:rPr>
                  <a:t>Countable events:</a:t>
                </a:r>
                <a14:m>
                  <m:oMath xmlns:m="http://schemas.openxmlformats.org/officeDocument/2006/math">
                    <m:r>
                      <a:rPr lang="en-US" b="0" i="1" kern="0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nor/>
                      </m:rPr>
                      <a:rPr lang="en-US" kern="0" dirty="0">
                        <a:latin typeface="Times New Roman" panose="02020603050405020304" pitchFamily="18" charset="0"/>
                        <a:ea typeface="Cambria Math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lang="en-US" kern="0" dirty="0">
                        <a:latin typeface="Times New Roman" panose="02020603050405020304" pitchFamily="18" charset="0"/>
                        <a:ea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kern="0" dirty="0">
                        <a:latin typeface="Times New Roman" panose="02020603050405020304" pitchFamily="18" charset="0"/>
                        <a:ea typeface="Cambria Math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kern="0" dirty="0">
                        <a:latin typeface="Times New Roman" panose="02020603050405020304" pitchFamily="18" charset="0"/>
                        <a:ea typeface="Cambria Math"/>
                        <a:cs typeface="Times New Roman" panose="02020603050405020304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kern="0" dirty="0">
                        <a:latin typeface="Times New Roman" panose="02020603050405020304" pitchFamily="18" charset="0"/>
                        <a:ea typeface="Cambria Math"/>
                        <a:cs typeface="Times New Roman" panose="020206030504050203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kern="0" dirty="0">
                        <a:latin typeface="Times New Roman" panose="02020603050405020304" pitchFamily="18" charset="0"/>
                        <a:ea typeface="Cambria Math"/>
                        <a:cs typeface="Times New Roman" panose="02020603050405020304" pitchFamily="18" charset="0"/>
                      </a:rPr>
                      <m:t>)=</m:t>
                    </m:r>
                    <m:f>
                      <m:fPr>
                        <m:ctrlPr>
                          <a:rPr lang="en-US" i="1" kern="0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kern="0">
                            <a:latin typeface="Cambria Math"/>
                          </a:rPr>
                          <m:t>P</m:t>
                        </m:r>
                        <m:d>
                          <m:d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i="1" kern="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A</m:t>
                            </m:r>
                            <m:r>
                              <a:rPr lang="en-US" i="1" kern="0">
                                <a:latin typeface="Cambria Math"/>
                              </a:rPr>
                              <m:t>∩</m:t>
                            </m:r>
                            <m:r>
                              <m:rPr>
                                <m:nor/>
                              </m:rPr>
                              <a:rPr lang="en-US" i="1" kern="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B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i="1" kern="0">
                            <a:latin typeface="Cambria Math"/>
                          </a:rPr>
                          <m:t>P</m:t>
                        </m:r>
                        <m:d>
                          <m:dPr>
                            <m:ctrlPr>
                              <a:rPr lang="en-US" i="1" ker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i="1" kern="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B</m:t>
                            </m:r>
                          </m:e>
                        </m:d>
                      </m:den>
                    </m:f>
                  </m:oMath>
                </a14:m>
                <a:r>
                  <a:rPr lang="en-US" kern="0" dirty="0" smtClean="0">
                    <a:ea typeface="Cambria Math"/>
                    <a:cs typeface="Times New Roman"/>
                  </a:rPr>
                  <a:t>, probability of A given that B occurred</a:t>
                </a:r>
              </a:p>
              <a:p>
                <a:pPr lvl="2"/>
                <a:r>
                  <a:rPr lang="en-US" kern="0" dirty="0" smtClean="0">
                    <a:ea typeface="Cambria Math"/>
                    <a:cs typeface="Times New Roman"/>
                  </a:rPr>
                  <a:t>E.G. probability that a “2” is rolled on a fair die given that we know the roll is even:</a:t>
                </a:r>
              </a:p>
              <a:p>
                <a:pPr lvl="3"/>
                <a:r>
                  <a:rPr lang="en-US" kern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P(B)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 = probability of even roll = 3/6=1/2</a:t>
                </a:r>
              </a:p>
              <a:p>
                <a:pPr lvl="3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i="1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i="1" kern="0">
                            <a:latin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i="1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d>
                    <m:r>
                      <a:rPr lang="en-US" b="0" i="1" kern="0" dirty="0" smtClean="0">
                        <a:latin typeface="Cambria Math"/>
                        <a:cs typeface="Times New Roman" panose="02020603050405020304" pitchFamily="18" charset="0"/>
                      </a:rPr>
                      <m:t>=1/6</m:t>
                    </m:r>
                  </m:oMath>
                </a14:m>
                <a:r>
                  <a:rPr lang="en-US" i="1" kern="0" dirty="0" smtClean="0">
                    <a:ea typeface="Cambria Math"/>
                    <a:cs typeface="Times New Roman"/>
                  </a:rPr>
                  <a:t>   </a:t>
                </a:r>
                <a:r>
                  <a:rPr lang="en-US" kern="0" dirty="0" smtClean="0">
                    <a:ea typeface="Cambria Math"/>
                    <a:cs typeface="Times New Roman"/>
                  </a:rPr>
                  <a:t>(since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kern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i="1" kern="0">
                        <a:latin typeface="Cambria Math"/>
                      </a:rPr>
                      <m:t>∩</m:t>
                    </m:r>
                    <m:r>
                      <m:rPr>
                        <m:nor/>
                      </m:rPr>
                      <a:rPr lang="en-US" i="1" kern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en-US" kern="0" dirty="0" smtClean="0">
                    <a:ea typeface="Cambria Math"/>
                    <a:cs typeface="Times New Roman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kern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kern="0" dirty="0" smtClean="0">
                    <a:ea typeface="Cambria Math"/>
                    <a:cs typeface="Times New Roman"/>
                  </a:rPr>
                  <a:t>)</a:t>
                </a:r>
              </a:p>
              <a:p>
                <a:pPr lvl="3"/>
                <a:r>
                  <a:rPr lang="en-US" kern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P(2|even roll)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i="1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en-US" i="1" kern="0">
                            <a:latin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i="1" kern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en-US" kern="0" dirty="0" smtClean="0">
                    <a:ea typeface="Cambria Math"/>
                    <a:cs typeface="Times New Roman"/>
                  </a:rPr>
                  <a:t>/</a:t>
                </a:r>
                <a:r>
                  <a:rPr lang="en-US" kern="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P(B) = (1/6)/(1/2) = 1/3</a:t>
                </a:r>
                <a:endParaRPr lang="en-US" kern="0" dirty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158416"/>
                <a:ext cx="8305800" cy="1404184"/>
              </a:xfrm>
              <a:prstGeom prst="rect">
                <a:avLst/>
              </a:prstGeom>
              <a:blipFill rotWithShape="1">
                <a:blip r:embed="rId5"/>
                <a:stretch>
                  <a:fillRect l="-808" t="-1732" r="-587" b="-813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 bwMode="auto">
              <a:xfrm>
                <a:off x="533400" y="1066800"/>
                <a:ext cx="8305800" cy="3276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kern="0" dirty="0" smtClean="0">
                    <a:solidFill>
                      <a:srgbClr val="000000"/>
                    </a:solidFill>
                  </a:rPr>
                  <a:t>Conditional Probability </a:t>
                </a:r>
                <a:r>
                  <a:rPr lang="en-US" sz="1600" kern="0" dirty="0" smtClean="0">
                    <a:solidFill>
                      <a:srgbClr val="000000"/>
                    </a:solidFill>
                  </a:rPr>
                  <a:t>(continued)</a:t>
                </a:r>
                <a:r>
                  <a:rPr lang="en-US" kern="0" dirty="0" smtClean="0">
                    <a:solidFill>
                      <a:srgbClr val="000000"/>
                    </a:solidFill>
                  </a:rPr>
                  <a:t>: </a:t>
                </a:r>
                <a:endParaRPr lang="en-US" kern="0" dirty="0" smtClean="0">
                  <a:solidFill>
                    <a:srgbClr val="000000"/>
                  </a:solidFill>
                  <a:ea typeface="Cambria Math"/>
                  <a:cs typeface="Times New Roman"/>
                </a:endParaRPr>
              </a:p>
              <a:p>
                <a:pPr lvl="1"/>
                <a:r>
                  <a:rPr lang="en-US" i="1" kern="0" dirty="0" err="1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CRV</a:t>
                </a:r>
                <a:r>
                  <a:rPr lang="en-US" i="1" kern="0" dirty="0" smtClean="0">
                    <a:solidFill>
                      <a:srgbClr val="000000"/>
                    </a:solidFill>
                    <a:ea typeface="Cambria Math"/>
                    <a:cs typeface="Times New Roman"/>
                  </a:rPr>
                  <a:t>:</a:t>
                </a:r>
                <a14:m>
                  <m:oMath xmlns:m="http://schemas.openxmlformats.org/officeDocument/2006/math">
                    <m:r>
                      <a:rPr lang="en-US" i="1" kern="0" smtClean="0">
                        <a:solidFill>
                          <a:srgbClr val="000000"/>
                        </a:solidFill>
                        <a:latin typeface="Cambria Math"/>
                      </a:rPr>
                      <m:t>  </m:t>
                    </m:r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e>
                        <m: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kern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kern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en-US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en-US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m:rPr>
                                  <m:brk m:alnAt="7"/>
                                </m:rP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   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 0&lt;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0         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𝑜𝑡h𝑒𝑟𝑤𝑖𝑠𝑒</m:t>
                              </m:r>
                              <m:r>
                                <a:rPr lang="en-US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        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i="1" kern="0" dirty="0" smtClean="0">
                  <a:solidFill>
                    <a:srgbClr val="000000"/>
                  </a:solidFill>
                </a:endParaRPr>
              </a:p>
              <a:p>
                <a:pPr lvl="1"/>
                <a:r>
                  <a:rPr lang="en-US" kern="0" dirty="0" smtClean="0">
                    <a:solidFill>
                      <a:srgbClr val="000000"/>
                    </a:solidFill>
                  </a:rPr>
                  <a:t>This follows from: </a:t>
                </a:r>
              </a:p>
              <a:p>
                <a:pPr lvl="1"/>
                <a:endParaRPr lang="en-US" b="0" kern="0" dirty="0">
                  <a:solidFill>
                    <a:srgbClr val="000000"/>
                  </a:solidFill>
                </a:endParaRPr>
              </a:p>
              <a:p>
                <a:pPr marL="457200" lvl="1" indent="0">
                  <a:buNone/>
                </a:pPr>
                <a:endParaRPr lang="en-US" kern="0" dirty="0" smtClean="0">
                  <a:solidFill>
                    <a:srgbClr val="000000"/>
                  </a:solidFill>
                </a:endParaRPr>
              </a:p>
              <a:p>
                <a:pPr lvl="1"/>
                <a:r>
                  <a:rPr lang="en-US" kern="0" dirty="0">
                    <a:solidFill>
                      <a:srgbClr val="000000"/>
                    </a:solidFill>
                  </a:rPr>
                  <a:t>a</a:t>
                </a:r>
                <a:r>
                  <a:rPr lang="en-US" b="0" kern="0" dirty="0" smtClean="0">
                    <a:solidFill>
                      <a:srgbClr val="000000"/>
                    </a:solidFill>
                  </a:rPr>
                  <a:t>nd:</a:t>
                </a:r>
              </a:p>
            </p:txBody>
          </p:sp>
        </mc:Choice>
        <mc:Fallback xmlns=""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1066800"/>
                <a:ext cx="8305800" cy="3276600"/>
              </a:xfrm>
              <a:prstGeom prst="rect">
                <a:avLst/>
              </a:prstGeom>
              <a:blipFill rotWithShape="1">
                <a:blip r:embed="rId3"/>
                <a:stretch>
                  <a:fillRect l="-808" t="-7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Conditional Probability &amp; Expectation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1"/>
              <p:cNvSpPr txBox="1"/>
              <p:nvPr/>
            </p:nvSpPr>
            <p:spPr>
              <a:xfrm>
                <a:off x="1143000" y="2438400"/>
                <a:ext cx="7010400" cy="838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b>
                          </m:sSub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≤ 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|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≡</m:t>
                      </m:r>
                      <m:nary>
                        <m:naryPr>
                          <m:ctrl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sup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kern="0" dirty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i="1" kern="0" dirty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num>
                        <m:den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38400"/>
                <a:ext cx="7010400" cy="8386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"/>
              <p:cNvSpPr txBox="1"/>
              <p:nvPr/>
            </p:nvSpPr>
            <p:spPr>
              <a:xfrm>
                <a:off x="1143000" y="3352800"/>
                <a:ext cx="7010400" cy="689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nary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352800"/>
                <a:ext cx="7010400" cy="689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4114800"/>
            <a:ext cx="8305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Expectation: </a:t>
            </a:r>
            <a:r>
              <a:rPr lang="en-US" sz="1800" kern="0" dirty="0" smtClean="0">
                <a:solidFill>
                  <a:srgbClr val="000000"/>
                </a:solidFill>
              </a:rPr>
              <a:t>(key for estimation)</a:t>
            </a:r>
            <a:endParaRPr lang="en-US" sz="1800" kern="0" dirty="0" smtClean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Let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 </a:t>
            </a:r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be a CRV with </a:t>
            </a:r>
            <a:r>
              <a:rPr lang="en-US" kern="0" dirty="0" err="1" smtClean="0">
                <a:solidFill>
                  <a:srgbClr val="000000"/>
                </a:solidFill>
                <a:ea typeface="Cambria Math"/>
                <a:cs typeface="Times New Roman"/>
              </a:rPr>
              <a:t>distrubution</a:t>
            </a:r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p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</a:t>
            </a:r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. The expected value (or mean) of </a:t>
            </a:r>
            <a:r>
              <a:rPr lang="en-US" i="1" kern="0" dirty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 </a:t>
            </a:r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is </a:t>
            </a:r>
          </a:p>
          <a:p>
            <a:pPr lvl="1"/>
            <a:endParaRPr lang="en-US" kern="0" dirty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r>
              <a:rPr lang="en-US" kern="0" dirty="0" smtClean="0">
                <a:solidFill>
                  <a:srgbClr val="000000"/>
                </a:solidFill>
              </a:rPr>
              <a:t>Conditional mean (conditional expected value) of x given event M:</a:t>
            </a:r>
          </a:p>
          <a:p>
            <a:pPr lvl="1"/>
            <a:endParaRPr lang="en-US" b="0" kern="0" dirty="0">
              <a:solidFill>
                <a:srgbClr val="000000"/>
              </a:solidFill>
            </a:endParaRPr>
          </a:p>
          <a:p>
            <a:pPr lvl="1"/>
            <a:endParaRPr lang="en-US" kern="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1"/>
              <p:cNvSpPr txBox="1"/>
              <p:nvPr/>
            </p:nvSpPr>
            <p:spPr>
              <a:xfrm>
                <a:off x="2116015" y="4800600"/>
                <a:ext cx="4894385" cy="689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]=</m:t>
                      </m:r>
                      <m:nary>
                        <m:naryPr>
                          <m:ctrl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015" y="4800600"/>
                <a:ext cx="4894385" cy="6899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"/>
              <p:cNvSpPr txBox="1"/>
              <p:nvPr/>
            </p:nvSpPr>
            <p:spPr>
              <a:xfrm>
                <a:off x="2116015" y="5863268"/>
                <a:ext cx="4894385" cy="689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]=</m:t>
                      </m:r>
                      <m:nary>
                        <m:naryPr>
                          <m:ctrl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en-US" b="0" i="1" kern="0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015" y="5863268"/>
                <a:ext cx="4894385" cy="689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"/>
              <p:cNvSpPr txBox="1"/>
              <p:nvPr/>
            </p:nvSpPr>
            <p:spPr>
              <a:xfrm>
                <a:off x="6002215" y="4800600"/>
                <a:ext cx="2913185" cy="689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[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)]=</m:t>
                      </m:r>
                      <m:nary>
                        <m:naryPr>
                          <m:ctrl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𝑔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1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15" y="4800600"/>
                <a:ext cx="2913185" cy="6899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78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33400" y="1066800"/>
            <a:ext cx="830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Mean Square:</a:t>
            </a:r>
          </a:p>
          <a:p>
            <a:pPr marL="0" indent="0">
              <a:buFontTx/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Variance: </a:t>
            </a:r>
            <a:endParaRPr lang="en-US" kern="0" dirty="0" smtClean="0">
              <a:solidFill>
                <a:srgbClr val="000000"/>
              </a:solidFill>
              <a:ea typeface="Cambria Math"/>
              <a:cs typeface="Times New Roman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Expectation </a:t>
            </a:r>
            <a:r>
              <a:rPr lang="en-US" sz="1800" dirty="0" smtClean="0"/>
              <a:t>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1"/>
              <p:cNvSpPr txBox="1"/>
              <p:nvPr/>
            </p:nvSpPr>
            <p:spPr>
              <a:xfrm>
                <a:off x="7180385" y="1840468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𝜇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385" y="1840468"/>
                <a:ext cx="1752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"/>
              <p:cNvSpPr txBox="1"/>
              <p:nvPr/>
            </p:nvSpPr>
            <p:spPr>
              <a:xfrm>
                <a:off x="2596660" y="990600"/>
                <a:ext cx="4894385" cy="689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[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]</m:t>
                      </m:r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660" y="990600"/>
                <a:ext cx="4894385" cy="6899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"/>
              <p:cNvSpPr txBox="1"/>
              <p:nvPr/>
            </p:nvSpPr>
            <p:spPr>
              <a:xfrm>
                <a:off x="2133600" y="1672268"/>
                <a:ext cx="4894385" cy="689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/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 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[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]</m:t>
                      </m:r>
                      <m:r>
                        <a:rPr lang="en-US" i="1" kern="0" dirty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kern="0" dirty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kern="0" dirty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i="1" kern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672268"/>
                <a:ext cx="4894385" cy="6899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9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33400" y="1066800"/>
            <a:ext cx="8305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A stochastic system whose state is characterized a time evolving CRV, 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x(t)</a:t>
            </a:r>
            <a:r>
              <a:rPr lang="en-US" kern="0" dirty="0" smtClean="0">
                <a:solidFill>
                  <a:srgbClr val="000000"/>
                </a:solidFill>
              </a:rPr>
              <a:t>, 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kern="0" dirty="0" smtClean="0">
                <a:solidFill>
                  <a:srgbClr val="000000"/>
                </a:solidFill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r>
              <a:rPr lang="en-US" kern="0" dirty="0" smtClean="0">
                <a:solidFill>
                  <a:srgbClr val="000000"/>
                </a:solidFill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[0,T].  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each t, x(t) is a CRV</a:t>
            </a:r>
          </a:p>
          <a:p>
            <a:pPr lvl="1"/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(t) is the “state” of the random process, which can be characterized by</a:t>
            </a:r>
          </a:p>
          <a:p>
            <a:pPr marL="0" indent="0">
              <a:buFontTx/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endParaRPr lang="en-US" kern="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kern="0" dirty="0" smtClean="0">
                <a:solidFill>
                  <a:srgbClr val="000000"/>
                </a:solidFill>
              </a:rPr>
              <a:t>Random Processes can also be characterized by:</a:t>
            </a:r>
          </a:p>
          <a:p>
            <a:pPr lvl="1"/>
            <a:r>
              <a:rPr lang="en-US" kern="0" dirty="0" smtClean="0">
                <a:solidFill>
                  <a:srgbClr val="000000"/>
                </a:solidFill>
              </a:rPr>
              <a:t>Joint probability function</a:t>
            </a:r>
          </a:p>
          <a:p>
            <a:pPr lvl="1"/>
            <a:endParaRPr lang="en-US" kern="0" dirty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endParaRPr lang="en-US" kern="0" dirty="0" smtClean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endParaRPr lang="en-US" kern="0" dirty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Correlation Function</a:t>
            </a:r>
          </a:p>
          <a:p>
            <a:pPr lvl="1"/>
            <a:endParaRPr lang="en-US" kern="0" dirty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endParaRPr lang="en-US" kern="0" dirty="0" smtClean="0">
              <a:solidFill>
                <a:srgbClr val="000000"/>
              </a:solidFill>
              <a:ea typeface="Cambria Math"/>
              <a:cs typeface="Times New Roman"/>
            </a:endParaRPr>
          </a:p>
          <a:p>
            <a:pPr lvl="1"/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A random process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(t)</a:t>
            </a:r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 is </a:t>
            </a:r>
            <a:r>
              <a:rPr lang="en-US" b="1" i="1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Stationary</a:t>
            </a:r>
            <a:r>
              <a:rPr lang="en-US" kern="0" dirty="0" smtClean="0">
                <a:solidFill>
                  <a:srgbClr val="000000"/>
                </a:solidFill>
                <a:ea typeface="Cambria Math"/>
                <a:cs typeface="Times New Roman"/>
              </a:rPr>
              <a:t> if 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p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,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t</a:t>
            </a:r>
            <a:r>
              <a:rPr lang="en-US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+</a:t>
            </a:r>
            <a:r>
              <a:rPr lang="en-US" kern="0" dirty="0" err="1" smtClean="0">
                <a:solidFill>
                  <a:srgbClr val="000000"/>
                </a:solidFill>
                <a:latin typeface="Symbol" panose="05050102010706020507" pitchFamily="18" charset="2"/>
                <a:ea typeface="Cambria Math"/>
                <a:cs typeface="Times New Roman" panose="02020603050405020304" pitchFamily="18" charset="0"/>
              </a:rPr>
              <a:t>t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)=</a:t>
            </a:r>
            <a:r>
              <a:rPr lang="en-US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p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,</a:t>
            </a:r>
            <a:r>
              <a:rPr lang="en-US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t</a:t>
            </a: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for all </a:t>
            </a:r>
            <a:r>
              <a:rPr lang="en-US" kern="0" dirty="0" smtClean="0">
                <a:solidFill>
                  <a:srgbClr val="000000"/>
                </a:solidFill>
                <a:latin typeface="Symbol" panose="05050102010706020507" pitchFamily="18" charset="2"/>
                <a:ea typeface="Cambria Math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Random Processes</a:t>
            </a:r>
            <a:endParaRPr lang="en-US" sz="1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"/>
              <p:cNvSpPr txBox="1"/>
              <p:nvPr/>
            </p:nvSpPr>
            <p:spPr>
              <a:xfrm>
                <a:off x="2590800" y="2514600"/>
                <a:ext cx="4894385" cy="443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solidFill>
                      <a:srgbClr val="000000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)≤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]</m:t>
                    </m:r>
                    <m:r>
                      <a:rPr lang="en-US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∞</m:t>
                        </m:r>
                      </m:sub>
                      <m:sup>
                        <m: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nary>
                  </m:oMath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514600"/>
                <a:ext cx="4894385" cy="443326"/>
              </a:xfrm>
              <a:prstGeom prst="rect">
                <a:avLst/>
              </a:prstGeom>
              <a:blipFill rotWithShape="1">
                <a:blip r:embed="rId3"/>
                <a:stretch>
                  <a:fillRect l="-996" t="-116667" b="-181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"/>
              <p:cNvSpPr txBox="1"/>
              <p:nvPr/>
            </p:nvSpPr>
            <p:spPr>
              <a:xfrm>
                <a:off x="1524000" y="5271674"/>
                <a:ext cx="7239000" cy="443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𝐸</m:t>
                    </m:r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[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)</m:t>
                    </m:r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]</m:t>
                    </m:r>
                    <m:r>
                      <a:rPr lang="en-US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∞</m:t>
                        </m:r>
                      </m:sub>
                      <m:sup>
                        <m: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e>
                          <m: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e>
                          <m:sub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nary>
                    <m:r>
                      <a:rPr lang="en-US" i="1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i="1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b="0" i="1" kern="0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 kern="0" dirty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kern="0" dirty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00"/>
                    </a:solidFill>
                  </a:rPr>
                  <a:t>)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71674"/>
                <a:ext cx="7239000" cy="443326"/>
              </a:xfrm>
              <a:prstGeom prst="rect">
                <a:avLst/>
              </a:prstGeom>
              <a:blipFill rotWithShape="1">
                <a:blip r:embed="rId4"/>
                <a:stretch>
                  <a:fillRect t="-115068" b="-179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1"/>
              <p:cNvSpPr txBox="1"/>
              <p:nvPr/>
            </p:nvSpPr>
            <p:spPr>
              <a:xfrm>
                <a:off x="685800" y="4052473"/>
                <a:ext cx="8305800" cy="489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solidFill>
                      <a:srgbClr val="000000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)≤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)≤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</a:rPr>
                      <m:t>]</m:t>
                    </m:r>
                    <m:r>
                      <a:rPr lang="en-US" i="1" kern="0" dirty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trlPr>
                          <a:rPr lang="en-US" i="1" kern="0" dirty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b="0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sub>
                        </m:sSub>
                      </m:sup>
                      <m:e>
                        <m:nary>
                          <m:naryPr>
                            <m:ctrlPr>
                              <a:rPr lang="en-US" i="1" kern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n-US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-US" b="0" i="1" kern="0" dirty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𝑢</m:t>
                                </m:r>
                              </m:sub>
                            </m:sSub>
                          </m:sup>
                          <m:e>
                            <m:r>
                              <a:rPr lang="en-US" i="1" kern="0" dirty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 kern="0" dirty="0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𝑑𝑥</m:t>
                                </m:r>
                              </m:e>
                              <m: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 kern="0" dirty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052473"/>
                <a:ext cx="8305800" cy="489621"/>
              </a:xfrm>
              <a:prstGeom prst="rect">
                <a:avLst/>
              </a:prstGeom>
              <a:blipFill rotWithShape="1">
                <a:blip r:embed="rId5"/>
                <a:stretch>
                  <a:fillRect l="-661" t="-105000" b="-15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Brace 1"/>
          <p:cNvSpPr/>
          <p:nvPr/>
        </p:nvSpPr>
        <p:spPr>
          <a:xfrm rot="16200000" flipV="1">
            <a:off x="6362700" y="3314701"/>
            <a:ext cx="304800" cy="1295400"/>
          </a:xfrm>
          <a:prstGeom prst="rightBrace">
            <a:avLst>
              <a:gd name="adj1" fmla="val 3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16200000" flipV="1">
            <a:off x="6942993" y="4868007"/>
            <a:ext cx="304800" cy="779585"/>
          </a:xfrm>
          <a:prstGeom prst="rightBrace">
            <a:avLst>
              <a:gd name="adj1" fmla="val 3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77000" y="32766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Joint probability density function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29400" y="47668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Correlation function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heme/theme1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9102</TotalTime>
  <Words>1801</Words>
  <Application>Microsoft Office PowerPoint</Application>
  <PresentationFormat>On-screen Show (4:3)</PresentationFormat>
  <Paragraphs>156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2_TMT</vt:lpstr>
      <vt:lpstr>Probability for Estimation (review)</vt:lpstr>
      <vt:lpstr>Axioms of Set-Based Probability</vt:lpstr>
      <vt:lpstr>Axioms of Set-Based Probability</vt:lpstr>
      <vt:lpstr>Continuous Random Variables (CRVs)</vt:lpstr>
      <vt:lpstr>Probability Density Function (pdf)</vt:lpstr>
      <vt:lpstr>Joint &amp; Conditional Probability</vt:lpstr>
      <vt:lpstr>Conditional Probability &amp; Expectation</vt:lpstr>
      <vt:lpstr>Expectation (continued)</vt:lpstr>
      <vt:lpstr>Random Processes</vt:lpstr>
      <vt:lpstr>Vector Valued Random Processes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275</cp:revision>
  <cp:lastPrinted>2015-02-18T19:39:54Z</cp:lastPrinted>
  <dcterms:created xsi:type="dcterms:W3CDTF">2009-01-02T15:28:37Z</dcterms:created>
  <dcterms:modified xsi:type="dcterms:W3CDTF">2015-02-18T22:22:11Z</dcterms:modified>
</cp:coreProperties>
</file>