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9" r:id="rId3"/>
    <p:sldId id="261" r:id="rId4"/>
    <p:sldId id="265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4EB43-2A56-4A31-9B82-BFE7BF73FB6F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4DC5A-1B83-465F-92D1-7F434E10D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40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4DC5A-1B83-465F-92D1-7F434E10DD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21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209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34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68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48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229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68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82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151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80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4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1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Discrete Time Optimal Control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27237"/>
            <a:ext cx="8229600" cy="563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ind the control sequence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0,…,N-1</a:t>
            </a:r>
            <a:r>
              <a:rPr lang="en-US" dirty="0" smtClean="0"/>
              <a:t>, which minimizes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057400" y="2470917"/>
                <a:ext cx="5257800" cy="958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470917"/>
                <a:ext cx="5257800" cy="9580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3551237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Solution: introduce Lagrange multipliers </a:t>
            </a:r>
            <a:r>
              <a:rPr lang="el-GR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…,</a:t>
            </a:r>
            <a:r>
              <a:rPr lang="el-GR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smtClean="0">
                <a:solidFill>
                  <a:srgbClr val="000000"/>
                </a:solidFill>
              </a:rPr>
              <a:t>for all constraints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05000" y="6308055"/>
                <a:ext cx="5181600" cy="397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  <m:sup/>
                      </m:sSup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6308055"/>
                <a:ext cx="5181600" cy="397545"/>
              </a:xfrm>
              <a:prstGeom prst="rect">
                <a:avLst/>
              </a:prstGeom>
              <a:blipFill rotWithShape="1">
                <a:blip r:embed="rId4"/>
                <a:stretch>
                  <a:fillRect b="-1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457200" y="10414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Given a dynamical system: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82735" y="1572127"/>
                <a:ext cx="23785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735" y="1572127"/>
                <a:ext cx="2378529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60671" y="1581090"/>
                <a:ext cx="23785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=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𝑖𝑛𝑖𝑡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  </m:t>
                          </m:r>
                        </m:fName>
                        <m:e/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671" y="1581090"/>
                <a:ext cx="2378529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477000" y="2743200"/>
                <a:ext cx="23785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𝑡𝑜𝑡𝑎𝑙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"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𝑠𝑡𝑎𝑔𝑒𝑠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" </m:t>
                          </m:r>
                        </m:fName>
                        <m:e/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743200"/>
                <a:ext cx="2378529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85800" y="3994917"/>
            <a:ext cx="8153400" cy="95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1000" y="4223517"/>
                <a:ext cx="8458200" cy="958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𝑖𝑛𝑖𝑡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223517"/>
                <a:ext cx="8458200" cy="9580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1000" y="5137917"/>
                <a:ext cx="7848600" cy="958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λ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+1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𝑖𝑛𝑖𝑡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137917"/>
                <a:ext cx="7848600" cy="9580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87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533400"/>
            <a:ext cx="7924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 err="1">
                <a:solidFill>
                  <a:srgbClr val="000000"/>
                </a:solidFill>
              </a:rPr>
              <a:t>E</a:t>
            </a:r>
            <a:r>
              <a:rPr lang="en-US" i="1" kern="0" dirty="0" err="1" smtClean="0">
                <a:solidFill>
                  <a:srgbClr val="000000"/>
                </a:solidFill>
              </a:rPr>
              <a:t>xtremize</a:t>
            </a:r>
            <a:r>
              <a:rPr lang="en-US" i="1" kern="0" dirty="0" smtClean="0">
                <a:solidFill>
                  <a:srgbClr val="000000"/>
                </a:solidFill>
              </a:rPr>
              <a:t> </a:t>
            </a:r>
            <a:r>
              <a:rPr lang="en-US" kern="0" dirty="0" smtClean="0">
                <a:solidFill>
                  <a:srgbClr val="000000"/>
                </a:solidFill>
              </a:rPr>
              <a:t>the augmented cost w.r.t.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90600" y="1096963"/>
                <a:ext cx="7162800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(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=0,…,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−1);        </m:t>
                          </m:r>
                        </m:e>
                        <m:sup/>
                      </m:sSup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=0,…,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𝑁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       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 (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=0,…,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𝑁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);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096963"/>
                <a:ext cx="7162800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1676400"/>
            <a:ext cx="7924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Since there are a discrete number of “states”, we can use the classical finite dimensional extremal criteria: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2438400"/>
                <a:ext cx="7848600" cy="683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0;    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              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=1,…,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7848600" cy="6834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400" y="3233896"/>
                <a:ext cx="4191000" cy="708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0;    ⇒  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|"/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𝑁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baseline="-25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baseline="-25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baseline="-25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233896"/>
                <a:ext cx="4191000" cy="7085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2880" y="3982120"/>
                <a:ext cx="4191000" cy="6660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0;    ⇒  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𝑖𝑛𝑖𝑡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80" y="3982120"/>
                <a:ext cx="4191000" cy="66608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4800" y="4802943"/>
                <a:ext cx="7848600" cy="683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0;    ⇒   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=0                  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=0,…,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02943"/>
                <a:ext cx="7848600" cy="6834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" y="5638800"/>
                <a:ext cx="7848600" cy="683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0;    ⇒   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                       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=0,…,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638800"/>
                <a:ext cx="7848600" cy="6834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154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Discrete TIME LQR </a:t>
            </a:r>
            <a:r>
              <a:rPr lang="en-US" sz="2000" dirty="0" smtClean="0"/>
              <a:t>(a different derivation)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22437"/>
            <a:ext cx="8229600" cy="563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ind the control sequence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 smtClean="0"/>
              <a:t> which minimizes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81200" y="2089917"/>
                <a:ext cx="5257800" cy="958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+ 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089917"/>
                <a:ext cx="5257800" cy="9580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3124200"/>
            <a:ext cx="45720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1" kern="0" dirty="0" smtClean="0">
                <a:solidFill>
                  <a:srgbClr val="000000"/>
                </a:solidFill>
              </a:rPr>
              <a:t>Solution: </a:t>
            </a:r>
            <a:r>
              <a:rPr lang="en-US" i="1" kern="0" dirty="0" smtClean="0">
                <a:solidFill>
                  <a:srgbClr val="000000"/>
                </a:solidFill>
              </a:rPr>
              <a:t>Assuming</a:t>
            </a:r>
            <a:r>
              <a:rPr lang="en-US" kern="0" dirty="0" smtClean="0">
                <a:solidFill>
                  <a:srgbClr val="000000"/>
                </a:solidFill>
              </a:rPr>
              <a:t> 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kern="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kern="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kern="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>
                <a:solidFill>
                  <a:srgbClr val="000000"/>
                </a:solidFill>
              </a:rPr>
              <a:t>, then</a:t>
            </a:r>
            <a:endParaRPr lang="en-US" kern="0" baseline="-25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A linear dynamical system: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87535" y="1066800"/>
                <a:ext cx="23785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535" y="1066800"/>
                <a:ext cx="2378529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85800" y="3994917"/>
            <a:ext cx="8153400" cy="95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95600" y="4723382"/>
                <a:ext cx="3962400" cy="991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+ 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)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723382"/>
                <a:ext cx="3962400" cy="991618"/>
              </a:xfrm>
              <a:prstGeom prst="rect">
                <a:avLst/>
              </a:prstGeom>
              <a:blipFill rotWithShape="1">
                <a:blip r:embed="rId5"/>
                <a:stretch>
                  <a:fillRect r="-2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284883" y="1066800"/>
                <a:ext cx="23785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/>
                        </a:rPr>
                        <m:t> =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𝑖𝑛𝑖𝑡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883" y="1066800"/>
                <a:ext cx="2378529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67000" y="3564229"/>
                <a:ext cx="3962400" cy="958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+ 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)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564229"/>
                <a:ext cx="3962400" cy="958083"/>
              </a:xfrm>
              <a:prstGeom prst="rect">
                <a:avLst/>
              </a:prstGeom>
              <a:blipFill rotWithShape="1">
                <a:blip r:embed="rId7"/>
                <a:stretch>
                  <a:fillRect r="-19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57200" y="5029200"/>
            <a:ext cx="1676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1" kern="0" dirty="0" smtClean="0">
                <a:solidFill>
                  <a:srgbClr val="000000"/>
                </a:solidFill>
              </a:rPr>
              <a:t>Define:</a:t>
            </a:r>
            <a:endParaRPr lang="en-US" kern="0" baseline="-25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57200" y="5913437"/>
            <a:ext cx="2133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1" kern="0" dirty="0" smtClean="0">
                <a:solidFill>
                  <a:srgbClr val="000000"/>
                </a:solidFill>
              </a:rPr>
              <a:t>Then note that :</a:t>
            </a:r>
            <a:endParaRPr lang="en-US" kern="0" baseline="-25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86000" y="5791200"/>
                <a:ext cx="5486400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791200"/>
                <a:ext cx="5486400" cy="66851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60471" y="3105090"/>
                <a:ext cx="3673929" cy="416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</m:fName>
                      <m:e>
                        <m:sSub>
                          <m:sSubPr>
                            <m:ctrlPr>
                              <a:rPr lang="en-US" sz="20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)</m:t>
                            </m:r>
                            <m:r>
                              <a:rPr lang="en-US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Sup>
                      <m:sSub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𝐶</m:t>
                        </m:r>
                      </m:sup>
                    </m:sSubSup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471" y="3105090"/>
                <a:ext cx="3673929" cy="416268"/>
              </a:xfrm>
              <a:prstGeom prst="rect">
                <a:avLst/>
              </a:prstGeom>
              <a:blipFill rotWithShape="1">
                <a:blip r:embed="rId9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7550347" y="3124200"/>
            <a:ext cx="298253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305800" y="5867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(††)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651944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“Incremental” Cost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3363087" y="5987644"/>
            <a:ext cx="284225" cy="1066799"/>
          </a:xfrm>
          <a:prstGeom prst="rightBrace">
            <a:avLst>
              <a:gd name="adj1" fmla="val 1724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066800" y="453824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“Cost-to-go” from </a:t>
            </a:r>
            <a:r>
              <a:rPr 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16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/>
          <p:cNvCxnSpPr>
            <a:endCxn id="13" idx="1"/>
          </p:cNvCxnSpPr>
          <p:nvPr/>
        </p:nvCxnSpPr>
        <p:spPr>
          <a:xfrm>
            <a:off x="1981200" y="4876800"/>
            <a:ext cx="914400" cy="34239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65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Discrete TIME LQR </a:t>
            </a:r>
            <a:r>
              <a:rPr lang="en-US" sz="2800" dirty="0" smtClean="0"/>
              <a:t>(continued)</a:t>
            </a: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The controlled dynamical system will propagate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39735" y="1447800"/>
                <a:ext cx="4161065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𝛷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)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 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∏"/>
                                  <m:limLoc m:val="subSup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𝐶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d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735" y="1447800"/>
                <a:ext cx="4161065" cy="7838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5251" y="3048000"/>
                <a:ext cx="8534400" cy="1517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func>
                      <m:sSubSup>
                        <m:sSubSup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bSup>
                      <m:d>
                        <m:d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𝛷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𝛷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)+</m:t>
                          </m:r>
                          <m:nary>
                            <m:naryPr>
                              <m:chr m:val="∑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𝛷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𝑇</m:t>
                                      </m:r>
                                    </m:sup>
                                  </m:s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)(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)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𝛷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) </m:t>
                              </m:r>
                            </m:e>
                          </m:nary>
                        </m:e>
                      </m:d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2000" i="1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     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Sup>
                      <m:sSub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bSup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0000"/>
                    </a:solidFill>
                  </a:rPr>
                  <a:t>   </a:t>
                </a:r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51" y="3048000"/>
                <a:ext cx="8534400" cy="1517788"/>
              </a:xfrm>
              <a:prstGeom prst="rect">
                <a:avLst/>
              </a:prstGeom>
              <a:blipFill rotWithShape="1">
                <a:blip r:embed="rId4"/>
                <a:stretch>
                  <a:fillRect b="-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57200" y="4618037"/>
            <a:ext cx="1676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1" kern="0" dirty="0" smtClean="0">
                <a:solidFill>
                  <a:srgbClr val="000000"/>
                </a:solidFill>
              </a:rPr>
              <a:t>Then:</a:t>
            </a:r>
            <a:endParaRPr lang="en-US" kern="0" baseline="-25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ight Brace 2"/>
          <p:cNvSpPr/>
          <p:nvPr/>
        </p:nvSpPr>
        <p:spPr>
          <a:xfrm rot="5400000">
            <a:off x="3341865" y="1763535"/>
            <a:ext cx="250469" cy="838200"/>
          </a:xfrm>
          <a:prstGeom prst="rightBrace">
            <a:avLst>
              <a:gd name="adj1" fmla="val 1724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666999" y="2209800"/>
            <a:ext cx="1828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Transition matrix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19400" y="42026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 = “cost-to-go” (by abuse of language)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1819178" y="4479667"/>
            <a:ext cx="428024" cy="1846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9600" y="4800600"/>
                <a:ext cx="8077200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f>
                                    <m:f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)=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𝐶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𝐶</m:t>
                                  </m:r>
                                </m:sup>
                              </m:sSub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800600"/>
                <a:ext cx="8077200" cy="66851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534400" y="49646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(**)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" y="2560637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The “cost-to-go” can be rewritten using the Transition Matrix: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199" y="5638800"/>
            <a:ext cx="6477001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kern="0" dirty="0" smtClean="0">
                <a:solidFill>
                  <a:srgbClr val="000000"/>
                </a:solidFill>
              </a:rPr>
              <a:t>Now </a:t>
            </a:r>
            <a:r>
              <a:rPr lang="en-US" kern="0" dirty="0" smtClean="0">
                <a:solidFill>
                  <a:srgbClr val="000000"/>
                </a:solidFill>
              </a:rPr>
              <a:t>equate </a:t>
            </a:r>
            <a:r>
              <a:rPr lang="en-US" dirty="0" smtClean="0">
                <a:solidFill>
                  <a:srgbClr val="FF0000"/>
                </a:solidFill>
              </a:rPr>
              <a:t>(**) </a:t>
            </a:r>
            <a:r>
              <a:rPr lang="en-US" kern="0" dirty="0" smtClean="0">
                <a:solidFill>
                  <a:srgbClr val="00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(††)</a:t>
            </a:r>
            <a:r>
              <a:rPr lang="en-US" kern="0" dirty="0" smtClean="0">
                <a:solidFill>
                  <a:srgbClr val="000000"/>
                </a:solidFill>
              </a:rPr>
              <a:t>, and then rearrange:</a:t>
            </a:r>
            <a:endParaRPr lang="en-US" kern="0" baseline="-25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2000" y="6183509"/>
                <a:ext cx="7467600" cy="445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sSup>
                        <m:sSup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p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6183509"/>
                <a:ext cx="7467600" cy="445891"/>
              </a:xfrm>
              <a:prstGeom prst="rect">
                <a:avLst/>
              </a:prstGeom>
              <a:blipFill rotWithShape="1">
                <a:blip r:embed="rId6"/>
                <a:stretch>
                  <a:fillRect b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>
            <a:endCxn id="23" idx="1"/>
          </p:cNvCxnSpPr>
          <p:nvPr/>
        </p:nvCxnSpPr>
        <p:spPr>
          <a:xfrm flipV="1">
            <a:off x="2239735" y="4387334"/>
            <a:ext cx="579665" cy="27699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63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Discrete TIME LQR </a:t>
            </a:r>
            <a:r>
              <a:rPr lang="en-US" sz="2800" dirty="0" smtClean="0"/>
              <a:t>(continued)</a:t>
            </a: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To derive the </a:t>
            </a:r>
            <a:r>
              <a:rPr lang="en-US" i="1" kern="0" dirty="0">
                <a:solidFill>
                  <a:srgbClr val="000000"/>
                </a:solidFill>
              </a:rPr>
              <a:t>optimal </a:t>
            </a:r>
            <a:r>
              <a:rPr lang="en-US" kern="0" dirty="0" smtClean="0">
                <a:solidFill>
                  <a:srgbClr val="000000"/>
                </a:solidFill>
              </a:rPr>
              <a:t>feedback gain, we want to minimize the cost-to-go with respect to the gain: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57200" y="30480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Substituting the expression for 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kern="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kern="0" dirty="0" smtClean="0">
                <a:solidFill>
                  <a:srgbClr val="000000"/>
                </a:solidFill>
              </a:rPr>
              <a:t> back into the expression for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kern="0" dirty="0" smtClean="0">
                <a:solidFill>
                  <a:srgbClr val="000000"/>
                </a:solidFill>
              </a:rPr>
              <a:t> yields:</a:t>
            </a:r>
            <a:endParaRPr lang="en-US" kern="0" baseline="-25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38200" y="3657600"/>
                <a:ext cx="7620000" cy="430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</m:e>
                      </m:func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sSup>
                        <m:sSup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57600"/>
                <a:ext cx="7620000" cy="430182"/>
              </a:xfrm>
              <a:prstGeom prst="rect">
                <a:avLst/>
              </a:prstGeom>
              <a:blipFill rotWithShape="1">
                <a:blip r:embed="rId3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6871" y="1963666"/>
                <a:ext cx="7848600" cy="7033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0;    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     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71" y="1963666"/>
                <a:ext cx="7848600" cy="70333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5227637"/>
            <a:ext cx="8229600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This is the discrete time </a:t>
            </a:r>
            <a:r>
              <a:rPr lang="en-US" kern="0" dirty="0" err="1" smtClean="0">
                <a:solidFill>
                  <a:srgbClr val="000000"/>
                </a:solidFill>
              </a:rPr>
              <a:t>Riccati</a:t>
            </a:r>
            <a:r>
              <a:rPr lang="en-US" kern="0" dirty="0" smtClean="0">
                <a:solidFill>
                  <a:srgbClr val="000000"/>
                </a:solidFill>
              </a:rPr>
              <a:t> equation (DRE).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</a:rPr>
              <a:t>  Because </a:t>
            </a:r>
            <a:r>
              <a:rPr lang="en-US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kern="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kern="0" baseline="30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kern="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kern="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kern="0" dirty="0" smtClean="0">
                <a:solidFill>
                  <a:srgbClr val="000000"/>
                </a:solidFill>
              </a:rPr>
              <a:t>is the “cost-to-go”, and at stage N the cost to go is 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kern="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kern="0" baseline="30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kern="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kern="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kern="0" dirty="0" smtClean="0">
                <a:solidFill>
                  <a:srgbClr val="000000"/>
                </a:solidFill>
              </a:rPr>
              <a:t>, the terminal value of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kern="0" dirty="0" smtClean="0">
                <a:solidFill>
                  <a:srgbClr val="000000"/>
                </a:solidFill>
              </a:rPr>
              <a:t>is given by:  </a:t>
            </a:r>
            <a:r>
              <a:rPr lang="en-US" i="1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kern="0" dirty="0" smtClean="0">
                <a:solidFill>
                  <a:srgbClr val="000000"/>
                </a:solidFill>
              </a:rPr>
              <a:t>=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kern="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kern="0" dirty="0" smtClean="0">
                <a:solidFill>
                  <a:srgbClr val="000000"/>
                </a:solidFill>
              </a:rPr>
              <a:t> </a:t>
            </a:r>
            <a:endParaRPr lang="en-US" kern="0" baseline="-25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00400" y="1963666"/>
            <a:ext cx="3810000" cy="7033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2000" y="4354709"/>
                <a:ext cx="7620000" cy="445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p>
                          </m:sSubSup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20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Sup>
                                    <m:sSubSup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𝑇</m:t>
                                      </m:r>
                                    </m:sup>
                                  </m:sSubSup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354709"/>
                <a:ext cx="7620000" cy="445891"/>
              </a:xfrm>
              <a:prstGeom prst="rect">
                <a:avLst/>
              </a:prstGeom>
              <a:blipFill rotWithShape="1">
                <a:blip r:embed="rId5"/>
                <a:stretch>
                  <a:fillRect b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371600" y="4249666"/>
            <a:ext cx="6400800" cy="7033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6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1562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2_TMT</vt:lpstr>
      <vt:lpstr>Discrete Time Optimal Control</vt:lpstr>
      <vt:lpstr>PowerPoint Presentation</vt:lpstr>
      <vt:lpstr>Discrete TIME LQR (a different derivation)</vt:lpstr>
      <vt:lpstr>Discrete TIME LQR (continued)</vt:lpstr>
      <vt:lpstr>Discrete TIME LQR (continued)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Time Optimal Control</dc:title>
  <dc:creator>Joel W. Burdick</dc:creator>
  <cp:lastModifiedBy>Joel W. Burdick</cp:lastModifiedBy>
  <cp:revision>43</cp:revision>
  <dcterms:created xsi:type="dcterms:W3CDTF">2015-01-25T05:13:18Z</dcterms:created>
  <dcterms:modified xsi:type="dcterms:W3CDTF">2015-01-27T03:33:50Z</dcterms:modified>
</cp:coreProperties>
</file>