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6" r:id="rId4"/>
    <p:sldId id="269" r:id="rId5"/>
    <p:sldId id="270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417F00-A714-4ACF-8864-C09D10FF0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51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2BB11-F715-43D5-BDE5-07244F6A2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4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B4830-D81A-4ADF-82B5-F90E9ACC9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7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2ACA0-7C4B-47C3-9E1D-69646B981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33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9150-D0BE-46AB-9847-9BD55CBEA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86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98FE-F0FE-4DAC-BE7A-043B6B683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1AEE7-CFCA-4E2A-8C5C-C6C715286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65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58392-A1E0-4394-9B0F-D054ACEC7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71E5D-AD47-472D-9BFF-C7B6C30BA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64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F7861-98B8-4326-83C3-B55C5BB2A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39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FAB58-2B76-442A-B214-9FCAD51AC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9205-7655-4632-8367-6D20BA0C8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1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955E7-00D8-4D13-A66B-06BE6803B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E89B-8C20-46F3-A71F-24F0E38F6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2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20CA058-7175-4E86-88BA-BA102F5903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Gears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4038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Gears simply change the parameters of mechanical power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1447800" y="2535238"/>
          <a:ext cx="24288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015920" imgH="660240" progId="Equation.3">
                  <p:embed/>
                </p:oleObj>
              </mc:Choice>
              <mc:Fallback>
                <p:oleObj name="Equation" r:id="rId3" imgW="1015920" imgH="660240" progId="Equation.3">
                  <p:embed/>
                  <p:pic>
                    <p:nvPicPr>
                      <p:cNvPr id="41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35238"/>
                        <a:ext cx="2428875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1447800" y="4343400"/>
            <a:ext cx="1524000" cy="152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685800" y="4724400"/>
            <a:ext cx="762000" cy="762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381000" y="6096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pinion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2590800" y="601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gear</a:t>
            </a:r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V="1">
            <a:off x="685800" y="5562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 flipH="1" flipV="1">
            <a:off x="2667000" y="579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7" name="Oval 15"/>
          <p:cNvSpPr>
            <a:spLocks noChangeArrowheads="1"/>
          </p:cNvSpPr>
          <p:nvPr/>
        </p:nvSpPr>
        <p:spPr bwMode="auto">
          <a:xfrm>
            <a:off x="1416050" y="5073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8" name="Oval 4"/>
          <p:cNvSpPr>
            <a:spLocks noChangeArrowheads="1"/>
          </p:cNvSpPr>
          <p:nvPr/>
        </p:nvSpPr>
        <p:spPr bwMode="auto">
          <a:xfrm>
            <a:off x="6477000" y="3962400"/>
            <a:ext cx="2133600" cy="2133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9" name="Oval 5"/>
          <p:cNvSpPr>
            <a:spLocks noChangeArrowheads="1"/>
          </p:cNvSpPr>
          <p:nvPr/>
        </p:nvSpPr>
        <p:spPr bwMode="auto">
          <a:xfrm>
            <a:off x="5410200" y="4572000"/>
            <a:ext cx="1066800" cy="1066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10" name="Oval 6"/>
          <p:cNvSpPr>
            <a:spLocks noChangeArrowheads="1"/>
          </p:cNvSpPr>
          <p:nvPr/>
        </p:nvSpPr>
        <p:spPr bwMode="auto">
          <a:xfrm>
            <a:off x="6416675" y="5075238"/>
            <a:ext cx="106363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11" name="Line 7"/>
          <p:cNvSpPr>
            <a:spLocks noChangeShapeType="1"/>
          </p:cNvSpPr>
          <p:nvPr/>
        </p:nvSpPr>
        <p:spPr bwMode="auto">
          <a:xfrm>
            <a:off x="7620000" y="50292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12" name="Line 8"/>
          <p:cNvSpPr>
            <a:spLocks noChangeShapeType="1"/>
          </p:cNvSpPr>
          <p:nvPr/>
        </p:nvSpPr>
        <p:spPr bwMode="auto">
          <a:xfrm flipH="1">
            <a:off x="55626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13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55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auto">
          <a:xfrm>
            <a:off x="5715000" y="5181600"/>
            <a:ext cx="55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115" name="Text Box 12"/>
          <p:cNvSpPr txBox="1">
            <a:spLocks noChangeArrowheads="1"/>
          </p:cNvSpPr>
          <p:nvPr/>
        </p:nvSpPr>
        <p:spPr bwMode="auto">
          <a:xfrm>
            <a:off x="6477000" y="4876800"/>
            <a:ext cx="55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</a:t>
            </a:r>
            <a:endParaRPr kumimoji="0" lang="en-US" altLang="en-US" sz="1800" b="0" i="0" u="none" strike="noStrike" kern="1200" cap="none" spc="0" normalizeH="0" baseline="-25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116" name="Object 1"/>
          <p:cNvGraphicFramePr>
            <a:graphicFrameLocks noChangeAspect="1"/>
          </p:cNvGraphicFramePr>
          <p:nvPr/>
        </p:nvGraphicFramePr>
        <p:xfrm>
          <a:off x="6432550" y="2362200"/>
          <a:ext cx="21018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079500" imgH="685800" progId="Equation.3">
                  <p:embed/>
                </p:oleObj>
              </mc:Choice>
              <mc:Fallback>
                <p:oleObj name="Equation" r:id="rId5" imgW="1079500" imgH="685800" progId="Equation.3">
                  <p:embed/>
                  <p:pic>
                    <p:nvPicPr>
                      <p:cNvPr id="41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2362200"/>
                        <a:ext cx="210185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410200" y="1066800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Pitch-Line Velocity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3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Tooth Forces</a:t>
            </a:r>
          </a:p>
        </p:txBody>
      </p:sp>
      <p:graphicFrame>
        <p:nvGraphicFramePr>
          <p:cNvPr id="512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2168525"/>
          <a:ext cx="1371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520474" imgH="215806" progId="Equation.3">
                  <p:embed/>
                </p:oleObj>
              </mc:Choice>
              <mc:Fallback>
                <p:oleObj name="Equation" r:id="rId3" imgW="520474" imgH="215806" progId="Equation.3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68525"/>
                        <a:ext cx="13716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200" y="2895600"/>
          <a:ext cx="1371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558558" imgH="215806" progId="Equation.3">
                  <p:embed/>
                </p:oleObj>
              </mc:Choice>
              <mc:Fallback>
                <p:oleObj name="Equation" r:id="rId5" imgW="558558" imgH="215806" progId="Equation.3">
                  <p:embed/>
                  <p:pic>
                    <p:nvPicPr>
                      <p:cNvPr id="297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1371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9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200" y="3886200"/>
          <a:ext cx="1673225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685800" imgH="660400" progId="Equation.3">
                  <p:embed/>
                </p:oleObj>
              </mc:Choice>
              <mc:Fallback>
                <p:oleObj name="Equation" r:id="rId7" imgW="685800" imgH="660400" progId="Equation.3">
                  <p:embed/>
                  <p:pic>
                    <p:nvPicPr>
                      <p:cNvPr id="297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1673225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3581400" y="3124200"/>
            <a:ext cx="1066800" cy="1066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>
            <a:off x="3733800" y="3733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886200" y="3733800"/>
            <a:ext cx="55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648200" y="3733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419600" y="4419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</a:t>
            </a:r>
            <a:r>
              <a: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 flipH="1">
            <a:off x="3733800" y="2819400"/>
            <a:ext cx="685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84" y="10798"/>
                </a:moveTo>
                <a:cubicBezTo>
                  <a:pt x="19284" y="6113"/>
                  <a:pt x="15485" y="2314"/>
                  <a:pt x="10800" y="2314"/>
                </a:cubicBezTo>
                <a:cubicBezTo>
                  <a:pt x="6113" y="2315"/>
                  <a:pt x="2315" y="6113"/>
                  <a:pt x="2315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4"/>
                  <a:pt x="21599" y="10798"/>
                </a:cubicBezTo>
                <a:lnTo>
                  <a:pt x="24299" y="10798"/>
                </a:lnTo>
                <a:lnTo>
                  <a:pt x="20443" y="14656"/>
                </a:lnTo>
                <a:lnTo>
                  <a:pt x="16584" y="10799"/>
                </a:lnTo>
                <a:lnTo>
                  <a:pt x="19284" y="1079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8862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486400" y="1981200"/>
            <a:ext cx="2667000" cy="2743200"/>
            <a:chOff x="3264" y="1680"/>
            <a:chExt cx="1680" cy="1728"/>
          </a:xfrm>
        </p:grpSpPr>
        <p:sp>
          <p:nvSpPr>
            <p:cNvPr id="5134" name="Oval 17"/>
            <p:cNvSpPr>
              <a:spLocks noChangeArrowheads="1"/>
            </p:cNvSpPr>
            <p:nvPr/>
          </p:nvSpPr>
          <p:spPr bwMode="auto">
            <a:xfrm>
              <a:off x="3408" y="2064"/>
              <a:ext cx="1344" cy="13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35" name="Line 19"/>
            <p:cNvSpPr>
              <a:spLocks noChangeShapeType="1"/>
            </p:cNvSpPr>
            <p:nvPr/>
          </p:nvSpPr>
          <p:spPr bwMode="auto">
            <a:xfrm>
              <a:off x="4128" y="2736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36" name="Text Box 20"/>
            <p:cNvSpPr txBox="1">
              <a:spLocks noChangeArrowheads="1"/>
            </p:cNvSpPr>
            <p:nvPr/>
          </p:nvSpPr>
          <p:spPr bwMode="auto">
            <a:xfrm>
              <a:off x="4176" y="2976"/>
              <a:ext cx="3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</a:t>
              </a:r>
              <a:r>
                <a:rPr kumimoji="0" lang="en-US" altLang="en-US" sz="18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5137" name="Line 22"/>
            <p:cNvSpPr>
              <a:spLocks noChangeShapeType="1"/>
            </p:cNvSpPr>
            <p:nvPr/>
          </p:nvSpPr>
          <p:spPr bwMode="auto">
            <a:xfrm flipV="1">
              <a:off x="3408" y="235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38" name="Text Box 23"/>
            <p:cNvSpPr txBox="1">
              <a:spLocks noChangeArrowheads="1"/>
            </p:cNvSpPr>
            <p:nvPr/>
          </p:nvSpPr>
          <p:spPr bwMode="auto">
            <a:xfrm>
              <a:off x="3264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F</a:t>
              </a:r>
              <a:r>
                <a:rPr kumimoji="0" lang="en-US" altLang="en-US" sz="24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5139" name="AutoShape 25"/>
            <p:cNvSpPr>
              <a:spLocks noChangeArrowheads="1"/>
            </p:cNvSpPr>
            <p:nvPr/>
          </p:nvSpPr>
          <p:spPr bwMode="auto">
            <a:xfrm>
              <a:off x="3600" y="1776"/>
              <a:ext cx="864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5 w 21600"/>
                <a:gd name="T19" fmla="*/ 3150 h 21600"/>
                <a:gd name="T20" fmla="*/ 1842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284" y="10798"/>
                  </a:moveTo>
                  <a:cubicBezTo>
                    <a:pt x="19284" y="6113"/>
                    <a:pt x="15485" y="2314"/>
                    <a:pt x="10800" y="2314"/>
                  </a:cubicBezTo>
                  <a:cubicBezTo>
                    <a:pt x="6113" y="2315"/>
                    <a:pt x="2315" y="6113"/>
                    <a:pt x="2315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4"/>
                    <a:pt x="21599" y="10798"/>
                  </a:cubicBezTo>
                  <a:lnTo>
                    <a:pt x="24299" y="10798"/>
                  </a:lnTo>
                  <a:lnTo>
                    <a:pt x="20443" y="14656"/>
                  </a:lnTo>
                  <a:lnTo>
                    <a:pt x="16584" y="10799"/>
                  </a:lnTo>
                  <a:lnTo>
                    <a:pt x="19284" y="107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40" name="Text Box 26"/>
            <p:cNvSpPr txBox="1">
              <a:spLocks noChangeArrowheads="1"/>
            </p:cNvSpPr>
            <p:nvPr/>
          </p:nvSpPr>
          <p:spPr bwMode="auto">
            <a:xfrm>
              <a:off x="4560" y="168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r>
                <a:rPr kumimoji="0" lang="en-US" altLang="en-US" sz="24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3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onjugacy requir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416718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involute line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6558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img.iknow.bdimg.com/jctuijian/0422/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200400" y="3773488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v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cosθ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  =   v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cosθ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    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 where   v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= ω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.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   ;       v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= ω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.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 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3294063" y="4992688"/>
            <a:ext cx="586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ω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/ω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  =   v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.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C/v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.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   =  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C.cosθ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/O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C.cosθ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/>
            </a:r>
            <a:b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b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              =  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/O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C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          =  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1 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P / O</a:t>
            </a:r>
            <a:r>
              <a:rPr kumimoji="0" lang="pt-BR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2 </a:t>
            </a:r>
            <a:r>
              <a:rPr kumimoji="0" lang="pt-B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P 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6149975" y="5943600"/>
            <a:ext cx="291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Point P must be fixed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3124200" y="3257550"/>
            <a:ext cx="588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Normal velocity must match.  Using similar triangles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124200" y="45529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Want constant rotation rate ratio</a:t>
            </a:r>
          </a:p>
        </p:txBody>
      </p:sp>
    </p:spTree>
    <p:extLst>
      <p:ext uri="{BB962C8B-B14F-4D97-AF65-F5344CB8AC3E}">
        <p14:creationId xmlns:p14="http://schemas.microsoft.com/office/powerpoint/2010/main" val="10906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ar-spurdet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1" y="1079969"/>
            <a:ext cx="4145836" cy="5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8204" y="219276"/>
            <a:ext cx="602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Involute Teeth Gear Geometries</a:t>
            </a:r>
            <a:endParaRPr lang="en-US" sz="2400" dirty="0"/>
          </a:p>
        </p:txBody>
      </p:sp>
      <p:pic>
        <p:nvPicPr>
          <p:cNvPr id="4098" name="Picture 2" descr="http://motionsystemdesign.com/engineering-basics/ptich-o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5246938" y="1408010"/>
            <a:ext cx="3277937" cy="24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cro-machine-shop.com/gear_nomenclatur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1" y="4040317"/>
            <a:ext cx="2930524" cy="16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0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wheartland.com/wp-content/uploads/2011/11/Concurve-vs-Involu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1" y="4395788"/>
            <a:ext cx="26765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tionsystemdesign.com/engineering-basics/getting-be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" y="3754443"/>
            <a:ext cx="476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pi-eng.com/images/Redrives/GBX-GearMeshSm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90" y="1314450"/>
            <a:ext cx="3907167" cy="23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essmer.org/blog/wp-content/uploads/2015/06/AnnotatedCutoutSte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1314450"/>
            <a:ext cx="4268365" cy="23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7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iknow.bdimg.com/jctuijian/0422/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38225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onjugacy requir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048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extending centre distance, fig 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535488"/>
            <a:ext cx="2828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geartechnology.com/issues/0615/images/bgt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4" y="1233845"/>
            <a:ext cx="5102226" cy="30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th.tu-dresden.de/~baer/movies/Animation-Figu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371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math.tu-dresden.de/~baer/movies/Animation-Figu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8713"/>
            <a:ext cx="2743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www.math.tu-dresden.de/~baer/movies/Animation-Figu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62050"/>
            <a:ext cx="2743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math.tu-dresden.de/~baer/movies/Animation-Figur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91000"/>
            <a:ext cx="2743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www.math.tu-dresden.de/~baer/movies/Animation-Figur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4027488"/>
            <a:ext cx="2743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http://www.math.tu-dresden.de/~baer/movies/Animation-Figur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3881438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4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extending centre distance, fig 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94000"/>
            <a:ext cx="36528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477000" y="5799138"/>
            <a:ext cx="251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Shafts farther apart than spec.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648200" y="5799138"/>
            <a:ext cx="251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Shafts at spec.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distance</a:t>
            </a:r>
          </a:p>
        </p:txBody>
      </p:sp>
      <p:pic>
        <p:nvPicPr>
          <p:cNvPr id="9221" name="Picture 2" descr="meshing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4350"/>
            <a:ext cx="44958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819400" y="1219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Effect of Errors</a:t>
            </a:r>
          </a:p>
        </p:txBody>
      </p:sp>
    </p:spTree>
    <p:extLst>
      <p:ext uri="{BB962C8B-B14F-4D97-AF65-F5344CB8AC3E}">
        <p14:creationId xmlns:p14="http://schemas.microsoft.com/office/powerpoint/2010/main" val="21515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7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62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Arial</vt:lpstr>
      <vt:lpstr>Georgia</vt:lpstr>
      <vt:lpstr>Times New Roman</vt:lpstr>
      <vt:lpstr>ME71</vt:lpstr>
      <vt:lpstr>Equation</vt:lpstr>
      <vt:lpstr>Gears</vt:lpstr>
      <vt:lpstr>Tooth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Gears</dc:title>
  <dc:creator>Joel W. Burdick</dc:creator>
  <cp:lastModifiedBy>Joel W. Burdick</cp:lastModifiedBy>
  <cp:revision>4</cp:revision>
  <dcterms:created xsi:type="dcterms:W3CDTF">2016-05-23T16:31:27Z</dcterms:created>
  <dcterms:modified xsi:type="dcterms:W3CDTF">2016-05-25T16:43:25Z</dcterms:modified>
</cp:coreProperties>
</file>